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D1D7"/>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792"/>
    <p:restoredTop sz="92059"/>
  </p:normalViewPr>
  <p:slideViewPr>
    <p:cSldViewPr snapToGrid="0" snapToObjects="1" showGuides="1">
      <p:cViewPr varScale="1">
        <p:scale>
          <a:sx n="202" d="100"/>
          <a:sy n="202" d="100"/>
        </p:scale>
        <p:origin x="1768" y="20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01/07/2023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01/07/2023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01/07/2023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01/07/2023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flipH="1">
            <a:off x="1" y="3730"/>
            <a:ext cx="2430148"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561174" y="840383"/>
            <a:ext cx="411651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600" b="1" dirty="0"/>
              <a:t>Directrice Marketing Expérimentée spécialisée en Stratégie Digitale et </a:t>
            </a:r>
            <a:r>
              <a:rPr lang="fr-FR" sz="1600" b="1" dirty="0" err="1"/>
              <a:t>Branding</a:t>
            </a:r>
            <a:endParaRPr lang="fr-FR" sz="1600"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624560" y="696459"/>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561174" y="1923002"/>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Avec 15 ans d'expérience en marketing, je suis une leader stratégique qui excelle dans l'élaboration de plans de marketing innovants pour stimuler la croissance et améliorer la visibilité de la marque. Ma passion pour le marketing digital et mon expertise en gestion de projets me permettent de diriger des équipes efficacement et d'atteindre les objectifs commerciaux.</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539041" y="1551888"/>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2533327" y="3070865"/>
            <a:ext cx="3175000" cy="353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2546501" y="3492648"/>
            <a:ext cx="4035583" cy="3653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2013 - Présent : Directrice Marketing, L'Oréal, Paris</a:t>
            </a:r>
          </a:p>
          <a:p>
            <a:pPr marL="171450" indent="-171450">
              <a:buFont typeface="Arial" panose="020B0604020202020204" pitchFamily="34" charset="0"/>
              <a:buChar char="•"/>
            </a:pPr>
            <a:r>
              <a:rPr lang="fr-FR" sz="1100" dirty="0"/>
              <a:t>Direction de l'équipe marketing dans l'élaboration de stratégies de marque globales, conduisant à une augmentation de 40% de la notoriété de </a:t>
            </a:r>
            <a:r>
              <a:rPr lang="fr-FR" sz="1100"/>
              <a:t>la marque</a:t>
            </a:r>
            <a:endParaRPr lang="fr-FR" sz="1100" dirty="0"/>
          </a:p>
          <a:p>
            <a:pPr marL="171450" indent="-171450">
              <a:buFont typeface="Arial" panose="020B0604020202020204" pitchFamily="34" charset="0"/>
              <a:buChar char="•"/>
            </a:pPr>
            <a:r>
              <a:rPr lang="fr-FR" sz="1100" dirty="0"/>
              <a:t>Développement et mise en œuvre de stratégies de marketing digital, entraînant une augmentation de 50% du trafic web et de 35% des conversions</a:t>
            </a:r>
          </a:p>
          <a:p>
            <a:pPr marL="171450" indent="-171450">
              <a:buFont typeface="Arial" panose="020B0604020202020204" pitchFamily="34" charset="0"/>
              <a:buChar char="•"/>
            </a:pPr>
            <a:r>
              <a:rPr lang="fr-FR" sz="1100" dirty="0"/>
              <a:t>Gestion d'un budget de marketing de plusieurs millions d'euros, assurant un retour sur investissement optimal</a:t>
            </a:r>
          </a:p>
          <a:p>
            <a:pPr marL="171450" indent="-171450">
              <a:buFont typeface="Arial" panose="020B0604020202020204" pitchFamily="34" charset="0"/>
              <a:buChar char="•"/>
            </a:pPr>
            <a:r>
              <a:rPr lang="fr-FR" sz="1100" dirty="0"/>
              <a:t>Coordination de campagnes marketing multi-canaux, y compris le contenu, le SEO, le SEM, le courrier électronique, les médias sociaux et les événements</a:t>
            </a:r>
          </a:p>
          <a:p>
            <a:endParaRPr lang="fr-FR" sz="1100" b="1" dirty="0"/>
          </a:p>
          <a:p>
            <a:r>
              <a:rPr lang="fr-FR" sz="1100" b="1" dirty="0"/>
              <a:t>2008 - 2013 : Responsable Marketing, Sephora, Paris</a:t>
            </a:r>
          </a:p>
          <a:p>
            <a:pPr marL="171450" indent="-171450">
              <a:buFont typeface="Arial" panose="020B0604020202020204" pitchFamily="34" charset="0"/>
              <a:buChar char="•"/>
            </a:pPr>
            <a:r>
              <a:rPr lang="fr-FR" sz="1100" dirty="0"/>
              <a:t>Développement et mise en œuvre de plans de marketing stratégiques pour augmenter la notoriété de la marque</a:t>
            </a:r>
          </a:p>
          <a:p>
            <a:pPr marL="171450" indent="-171450">
              <a:buFont typeface="Arial" panose="020B0604020202020204" pitchFamily="34" charset="0"/>
              <a:buChar char="•"/>
            </a:pPr>
            <a:r>
              <a:rPr lang="fr-FR" sz="1100" dirty="0"/>
              <a:t>Création de campagnes de marketing digital réussies, augmentant le trafic web de 30% et les ventes en ligne de 25%</a:t>
            </a:r>
          </a:p>
          <a:p>
            <a:pPr marL="171450" indent="-171450">
              <a:buFont typeface="Arial" panose="020B0604020202020204" pitchFamily="34" charset="0"/>
              <a:buChar char="•"/>
            </a:pPr>
            <a:r>
              <a:rPr lang="fr-FR" sz="1100" dirty="0"/>
              <a:t>Gestion et mentorat d'une équipe de 10 professionnels du marketing</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624560" y="1895635"/>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619696" y="3424420"/>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367491" y="2239944"/>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121487" y="2844587"/>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658" y="2276910"/>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3977" y="2603956"/>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911" y="3132415"/>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26755" y="1834947"/>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55674" y="7243222"/>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87767" y="7668452"/>
            <a:ext cx="2259904" cy="2095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Développement et mise en œuvre de stratégies de marketing</a:t>
            </a:r>
          </a:p>
          <a:p>
            <a:pPr marL="171450" indent="-171450">
              <a:buFont typeface="Arial" panose="020B0604020202020204" pitchFamily="34" charset="0"/>
              <a:buChar char="•"/>
            </a:pPr>
            <a:r>
              <a:rPr lang="fr-FR" sz="1100" dirty="0"/>
              <a:t>Connaissance approfondie du marketing digital et des médias sociaux</a:t>
            </a:r>
          </a:p>
          <a:p>
            <a:pPr marL="171450" indent="-171450">
              <a:buFont typeface="Arial" panose="020B0604020202020204" pitchFamily="34" charset="0"/>
              <a:buChar char="•"/>
            </a:pPr>
            <a:r>
              <a:rPr lang="fr-FR" sz="1100" dirty="0"/>
              <a:t>Expérience en </a:t>
            </a:r>
            <a:r>
              <a:rPr lang="fr-FR" sz="1100" dirty="0" err="1"/>
              <a:t>branding</a:t>
            </a:r>
            <a:r>
              <a:rPr lang="fr-FR" sz="1100" dirty="0"/>
              <a:t> et en développement de marque</a:t>
            </a:r>
          </a:p>
          <a:p>
            <a:pPr marL="171450" indent="-171450">
              <a:buFont typeface="Arial" panose="020B0604020202020204" pitchFamily="34" charset="0"/>
              <a:buChar char="•"/>
            </a:pPr>
            <a:r>
              <a:rPr lang="fr-FR" sz="1100" dirty="0"/>
              <a:t>Analyse des données et compétences en </a:t>
            </a:r>
            <a:r>
              <a:rPr lang="fr-FR" sz="1100" dirty="0" err="1"/>
              <a:t>reporting</a:t>
            </a:r>
            <a:endParaRPr lang="fr-FR" sz="1100" dirty="0"/>
          </a:p>
          <a:p>
            <a:pPr marL="171450" indent="-171450">
              <a:buFont typeface="Arial" panose="020B0604020202020204" pitchFamily="34" charset="0"/>
              <a:buChar char="•"/>
            </a:pPr>
            <a:r>
              <a:rPr lang="fr-FR" sz="1100" dirty="0"/>
              <a:t>Gestion de projet et leadership d'équipe</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3823" y="3509749"/>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26755" y="3900280"/>
            <a:ext cx="2341562" cy="9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Capacité à penser de manière stratégique et créative</a:t>
            </a:r>
          </a:p>
          <a:p>
            <a:pPr marL="171450" indent="-171450">
              <a:buFont typeface="Arial" panose="020B0604020202020204" pitchFamily="34" charset="0"/>
              <a:buChar char="•"/>
            </a:pPr>
            <a:r>
              <a:rPr lang="fr-FR" sz="1100" dirty="0"/>
              <a:t>Excellentes compétences en communication et en présentation</a:t>
            </a:r>
          </a:p>
          <a:p>
            <a:pPr marL="171450" indent="-171450">
              <a:buFont typeface="Arial" panose="020B0604020202020204" pitchFamily="34" charset="0"/>
              <a:buChar char="•"/>
            </a:pPr>
            <a:r>
              <a:rPr lang="fr-FR" sz="1100" dirty="0"/>
              <a:t>Capacité à travailler sous pression et à respecter des échéances serrées</a:t>
            </a:r>
          </a:p>
          <a:p>
            <a:pPr marL="171450" indent="-171450">
              <a:buFont typeface="Arial" panose="020B0604020202020204" pitchFamily="34" charset="0"/>
              <a:buChar char="•"/>
            </a:pPr>
            <a:r>
              <a:rPr lang="fr-FR" sz="1100" dirty="0"/>
              <a:t>Leadership et capacité à motiver une équipe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2566338" y="7046997"/>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2599038" y="7388278"/>
            <a:ext cx="406112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89483" y="2160394"/>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146411" y="7607680"/>
            <a:ext cx="2208033"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3823" y="3863655"/>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2556822" y="7476801"/>
            <a:ext cx="4035583" cy="577081"/>
          </a:xfrm>
          <a:prstGeom prst="rect">
            <a:avLst/>
          </a:prstGeom>
          <a:noFill/>
        </p:spPr>
        <p:txBody>
          <a:bodyPr wrap="square">
            <a:spAutoFit/>
          </a:bodyPr>
          <a:lstStyle/>
          <a:p>
            <a:pPr marL="171450" indent="-171450">
              <a:buFont typeface="Arial" panose="020B0604020202020204" pitchFamily="34" charset="0"/>
              <a:buChar char="•"/>
            </a:pPr>
            <a:r>
              <a:rPr lang="fr-FR" sz="1050" dirty="0"/>
              <a:t>2007 : Master en Marketing, HEC Paris</a:t>
            </a:r>
          </a:p>
          <a:p>
            <a:pPr marL="171450" indent="-171450">
              <a:buFont typeface="Arial" panose="020B0604020202020204" pitchFamily="34" charset="0"/>
              <a:buChar char="•"/>
            </a:pPr>
            <a:r>
              <a:rPr lang="fr-FR" sz="1050" dirty="0"/>
              <a:t>2005 : Licence en Économie et Gestion, Université Paris 1 Panthéon-Sorbonne, Paris</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561174" y="156973"/>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dirty="0"/>
              <a:t>Sophie </a:t>
            </a:r>
            <a:r>
              <a:rPr lang="fr-FR" sz="2800" b="1" dirty="0"/>
              <a:t>Marketing</a:t>
            </a:r>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26755" y="547916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69549" y="5815988"/>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55674" y="5870125"/>
            <a:ext cx="2190016" cy="1343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C2 (cadre européen commun de référence pour les langues)</a:t>
            </a:r>
          </a:p>
          <a:p>
            <a:pPr marL="171450" indent="-171450">
              <a:buFont typeface="Arial" panose="020B0604020202020204" pitchFamily="34" charset="0"/>
              <a:buChar char="•"/>
            </a:pPr>
            <a:r>
              <a:rPr lang="fr-FR" sz="1100" dirty="0"/>
              <a:t>Espagnol : C1 (cadre européen commun de référence pour les langues)</a:t>
            </a:r>
          </a:p>
        </p:txBody>
      </p:sp>
      <p:sp>
        <p:nvSpPr>
          <p:cNvPr id="19" name="Triangle 18">
            <a:extLst>
              <a:ext uri="{FF2B5EF4-FFF2-40B4-BE49-F238E27FC236}">
                <a16:creationId xmlns:a16="http://schemas.microsoft.com/office/drawing/2014/main" id="{FC9B6108-CA72-3861-61AD-B0D24D8146FD}"/>
              </a:ext>
            </a:extLst>
          </p:cNvPr>
          <p:cNvSpPr/>
          <p:nvPr/>
        </p:nvSpPr>
        <p:spPr>
          <a:xfrm rot="16200000">
            <a:off x="704138" y="724531"/>
            <a:ext cx="2430148" cy="982542"/>
          </a:xfrm>
          <a:prstGeom prst="triangle">
            <a:avLst>
              <a:gd name="adj" fmla="val 10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Triangle 20">
            <a:extLst>
              <a:ext uri="{FF2B5EF4-FFF2-40B4-BE49-F238E27FC236}">
                <a16:creationId xmlns:a16="http://schemas.microsoft.com/office/drawing/2014/main" id="{28D5EEA7-A55F-7CD4-B2BE-980D07F33BBA}"/>
              </a:ext>
            </a:extLst>
          </p:cNvPr>
          <p:cNvSpPr/>
          <p:nvPr/>
        </p:nvSpPr>
        <p:spPr>
          <a:xfrm rot="10800000">
            <a:off x="-470" y="727"/>
            <a:ext cx="2430148" cy="982542"/>
          </a:xfrm>
          <a:prstGeom prst="triangle">
            <a:avLst>
              <a:gd name="adj" fmla="val 10000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ZoneTexte 7">
            <a:extLst>
              <a:ext uri="{FF2B5EF4-FFF2-40B4-BE49-F238E27FC236}">
                <a16:creationId xmlns:a16="http://schemas.microsoft.com/office/drawing/2014/main" id="{11FC1F53-5664-2700-0A4E-A40982A52B61}"/>
              </a:ext>
            </a:extLst>
          </p:cNvPr>
          <p:cNvSpPr txBox="1"/>
          <p:nvPr/>
        </p:nvSpPr>
        <p:spPr>
          <a:xfrm>
            <a:off x="2543648" y="8591022"/>
            <a:ext cx="4080438" cy="769441"/>
          </a:xfrm>
          <a:prstGeom prst="rect">
            <a:avLst/>
          </a:prstGeom>
          <a:noFill/>
        </p:spPr>
        <p:txBody>
          <a:bodyPr wrap="square">
            <a:spAutoFit/>
          </a:bodyPr>
          <a:lstStyle/>
          <a:p>
            <a:pPr marL="171450" indent="-171450">
              <a:buFont typeface="Arial" panose="020B0604020202020204" pitchFamily="34" charset="0"/>
              <a:buChar char="•"/>
            </a:pPr>
            <a:r>
              <a:rPr lang="fr-FR" sz="1100" dirty="0"/>
              <a:t>Yoga : pratiquante régulière, membre d'un studio local</a:t>
            </a:r>
          </a:p>
          <a:p>
            <a:pPr marL="171450" indent="-171450">
              <a:buFont typeface="Arial" panose="020B0604020202020204" pitchFamily="34" charset="0"/>
              <a:buChar char="•"/>
            </a:pPr>
            <a:r>
              <a:rPr lang="fr-FR" sz="1100" dirty="0"/>
              <a:t>Lecture : Passionnée de littérature contemporaine</a:t>
            </a:r>
          </a:p>
          <a:p>
            <a:pPr marL="171450" indent="-171450">
              <a:buFont typeface="Arial" panose="020B0604020202020204" pitchFamily="34" charset="0"/>
              <a:buChar char="•"/>
            </a:pPr>
            <a:r>
              <a:rPr lang="fr-FR" sz="1100" dirty="0"/>
              <a:t>Voyages : Amatrice de voyages, avec un intérêt particulier pour les cultures latino-américaines</a:t>
            </a:r>
          </a:p>
        </p:txBody>
      </p:sp>
      <p:sp>
        <p:nvSpPr>
          <p:cNvPr id="13" name="Zone de texte 28">
            <a:extLst>
              <a:ext uri="{FF2B5EF4-FFF2-40B4-BE49-F238E27FC236}">
                <a16:creationId xmlns:a16="http://schemas.microsoft.com/office/drawing/2014/main" id="{51E380C7-C6AE-4759-47AA-33A7B2350867}"/>
              </a:ext>
            </a:extLst>
          </p:cNvPr>
          <p:cNvSpPr txBox="1">
            <a:spLocks noChangeArrowheads="1"/>
          </p:cNvSpPr>
          <p:nvPr/>
        </p:nvSpPr>
        <p:spPr bwMode="auto">
          <a:xfrm>
            <a:off x="2566338" y="8151724"/>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4" name="Conector recto 36">
            <a:extLst>
              <a:ext uri="{FF2B5EF4-FFF2-40B4-BE49-F238E27FC236}">
                <a16:creationId xmlns:a16="http://schemas.microsoft.com/office/drawing/2014/main" id="{F912DCC0-4E95-5133-0408-E65CF59E25FE}"/>
              </a:ext>
            </a:extLst>
          </p:cNvPr>
          <p:cNvCxnSpPr>
            <a:cxnSpLocks/>
          </p:cNvCxnSpPr>
          <p:nvPr/>
        </p:nvCxnSpPr>
        <p:spPr>
          <a:xfrm>
            <a:off x="2599038" y="8493005"/>
            <a:ext cx="4061125" cy="0"/>
          </a:xfrm>
          <a:prstGeom prst="line">
            <a:avLst/>
          </a:prstGeom>
          <a:ln/>
        </p:spPr>
        <p:style>
          <a:lnRef idx="2">
            <a:schemeClr val="dk1"/>
          </a:lnRef>
          <a:fillRef idx="0">
            <a:schemeClr val="dk1"/>
          </a:fillRef>
          <a:effectRef idx="1">
            <a:schemeClr val="dk1"/>
          </a:effectRef>
          <a:fontRef idx="minor">
            <a:schemeClr val="tx1"/>
          </a:fontRef>
        </p:style>
      </p:cxnSp>
      <p:pic>
        <p:nvPicPr>
          <p:cNvPr id="9" name="Image 8" descr="Une image contenant personne, habits, Visage humain, Blazer&#10;&#10;Description générée automatiquement">
            <a:extLst>
              <a:ext uri="{FF2B5EF4-FFF2-40B4-BE49-F238E27FC236}">
                <a16:creationId xmlns:a16="http://schemas.microsoft.com/office/drawing/2014/main" id="{CE1A6E6C-36EA-CEF2-E740-C1417AEFE56C}"/>
              </a:ext>
            </a:extLst>
          </p:cNvPr>
          <p:cNvPicPr>
            <a:picLocks noChangeAspect="1"/>
          </p:cNvPicPr>
          <p:nvPr/>
        </p:nvPicPr>
        <p:blipFill rotWithShape="1">
          <a:blip r:embed="rId7"/>
          <a:srcRect l="21571" r="11676"/>
          <a:stretch/>
        </p:blipFill>
        <p:spPr>
          <a:xfrm>
            <a:off x="364615" y="142260"/>
            <a:ext cx="1614389" cy="1614192"/>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1259</TotalTime>
  <Words>424</Words>
  <Application>Microsoft Macintosh PowerPoint</Application>
  <PresentationFormat>Format A4 (210 x 297 mm)</PresentationFormat>
  <Paragraphs>44</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167</cp:revision>
  <cp:lastPrinted>2022-05-25T13:38:42Z</cp:lastPrinted>
  <dcterms:created xsi:type="dcterms:W3CDTF">2022-05-25T13:38:28Z</dcterms:created>
  <dcterms:modified xsi:type="dcterms:W3CDTF">2023-07-01T21:34:58Z</dcterms:modified>
</cp:coreProperties>
</file>