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04"/>
    <p:restoredTop sz="96327"/>
  </p:normalViewPr>
  <p:slideViewPr>
    <p:cSldViewPr snapToGrid="0" snapToObjects="1" showGuides="1">
      <p:cViewPr>
        <p:scale>
          <a:sx n="170" d="100"/>
          <a:sy n="170" d="100"/>
        </p:scale>
        <p:origin x="1688"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06/07/2023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06/07/2023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06/07/2023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06/07/2023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06/07/2023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06/07/2023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0" y="1514166"/>
            <a:ext cx="4446654" cy="1992995"/>
          </a:xfrm>
          <a:prstGeom prst="rect">
            <a:avLst/>
          </a:prstGeom>
          <a:solidFill>
            <a:schemeClr val="bg1">
              <a:lumMod val="50000"/>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210760" y="720078"/>
            <a:ext cx="4201184" cy="388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Chirurgien-Dentiste spécialisé en parodontologie, 15 ans d'expérience</a:t>
            </a:r>
            <a:endParaRPr lang="fr-FR" dirty="0"/>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210760" y="2014497"/>
            <a:ext cx="3954801"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dirty="0"/>
              <a:t>Chirurgien-dentiste spécialisé en parodontologie avec 15 ans d'expérience dans la prise en charge des maladies parodontales et des interventions chirurgicales. Reconnu pour mes compétences techniques solides et mon approche empathique envers les patients. Engagé à fournir des soins dentaires de haute qualité, tout en éduquant les patients sur l'importance de l'hygiène bucco-dentaire. Cherche à apporter mes compétences et mon expérience à un nouveau défi professionnel.</a:t>
            </a: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232496" y="159913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1953" y="4262208"/>
            <a:ext cx="4171134" cy="4841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100" b="1" dirty="0"/>
              <a:t>Chirurgien-Dentiste</a:t>
            </a:r>
            <a:r>
              <a:rPr lang="fr-FR" sz="1100" dirty="0"/>
              <a:t>, Cabinet Dentaire des Grands Hommes, Lyon — 2010-Présent</a:t>
            </a:r>
          </a:p>
          <a:p>
            <a:pPr marL="171450" indent="-171450">
              <a:buFont typeface="Arial" panose="020B0604020202020204" pitchFamily="34" charset="0"/>
              <a:buChar char="•"/>
            </a:pPr>
            <a:r>
              <a:rPr lang="fr-FR" sz="1100" dirty="0"/>
              <a:t>Fourniture de soins dentaires complets à une clientèle variée, y compris les nettoyages dentaires, les examens, les restaurations et les interventions chirurgicales.</a:t>
            </a:r>
          </a:p>
          <a:p>
            <a:pPr marL="171450" indent="-171450">
              <a:buFont typeface="Arial" panose="020B0604020202020204" pitchFamily="34" charset="0"/>
              <a:buChar char="•"/>
            </a:pPr>
            <a:r>
              <a:rPr lang="fr-FR" sz="1100" dirty="0"/>
              <a:t>Spécialisé dans le traitement des maladies parodontales, y compris la gingivite et la parodontite.</a:t>
            </a:r>
          </a:p>
          <a:p>
            <a:pPr marL="171450" indent="-171450">
              <a:buFont typeface="Arial" panose="020B0604020202020204" pitchFamily="34" charset="0"/>
              <a:buChar char="•"/>
            </a:pPr>
            <a:r>
              <a:rPr lang="fr-FR" sz="1100" dirty="0"/>
              <a:t>Sensibilisation des patients à l'importance de l'hygiène bucco-dentaire, ce qui a conduit à une diminution des cas de maladies parodontales dans ma pratique.</a:t>
            </a:r>
          </a:p>
          <a:p>
            <a:pPr marL="171450" indent="-171450">
              <a:buFont typeface="Arial" panose="020B0604020202020204" pitchFamily="34" charset="0"/>
              <a:buChar char="•"/>
            </a:pPr>
            <a:r>
              <a:rPr lang="fr-FR" sz="1100" dirty="0"/>
              <a:t>Participation à des conférences et à des formations continues pour rester à jour sur les dernières techniques et technologies dentaires.</a:t>
            </a:r>
          </a:p>
          <a:p>
            <a:pPr marL="171450" indent="-171450">
              <a:buFont typeface="Arial" panose="020B0604020202020204" pitchFamily="34" charset="0"/>
              <a:buChar char="•"/>
            </a:pPr>
            <a:r>
              <a:rPr lang="fr-FR" sz="1100" dirty="0"/>
              <a:t>Gestion des urgences dentaires, fournissant un soulagement rapide et efficace de la douleur.</a:t>
            </a:r>
          </a:p>
          <a:p>
            <a:endParaRPr lang="fr-FR" sz="1100" b="1" dirty="0"/>
          </a:p>
          <a:p>
            <a:r>
              <a:rPr lang="fr-FR" sz="1100" b="1" dirty="0"/>
              <a:t>Assistant Dentiste</a:t>
            </a:r>
            <a:r>
              <a:rPr lang="fr-FR" sz="1100" dirty="0"/>
              <a:t>, Cabinet Dentaire Saint Georges, Lyon — 2006-2010</a:t>
            </a:r>
          </a:p>
          <a:p>
            <a:pPr marL="171450" indent="-171450">
              <a:buFont typeface="Arial" panose="020B0604020202020204" pitchFamily="34" charset="0"/>
              <a:buChar char="•"/>
            </a:pPr>
            <a:r>
              <a:rPr lang="fr-FR" sz="1100" dirty="0"/>
              <a:t>Assisté les dentistes dans une variété de procédures dentaires, y compris les examens, les nettoyages, et les restaurations.</a:t>
            </a:r>
          </a:p>
          <a:p>
            <a:pPr marL="171450" indent="-171450">
              <a:buFont typeface="Arial" panose="020B0604020202020204" pitchFamily="34" charset="0"/>
              <a:buChar char="•"/>
            </a:pPr>
            <a:r>
              <a:rPr lang="fr-FR" sz="1100" dirty="0"/>
              <a:t>Fourniture d'un excellent service à la clientèle, aidant à retenir les patients et à attirer de nouveaux.</a:t>
            </a:r>
          </a:p>
          <a:p>
            <a:pPr marL="171450" indent="-171450">
              <a:buFont typeface="Arial" panose="020B0604020202020204" pitchFamily="34" charset="0"/>
              <a:buChar char="•"/>
            </a:pPr>
            <a:r>
              <a:rPr lang="fr-FR" sz="1100" dirty="0"/>
              <a:t>Acquis une expérience précieuse en parodontologie, préparant la voie à une spécialisation dans ce domaine.`</a:t>
            </a:r>
          </a:p>
          <a:p>
            <a:pPr marL="171450" indent="-171450">
              <a:buFont typeface="Arial" panose="020B0604020202020204" pitchFamily="34" charset="0"/>
              <a:buChar char="•"/>
            </a:pPr>
            <a:r>
              <a:rPr lang="fr-FR" sz="1100" dirty="0"/>
              <a:t>Géré les tâches administratives, y compris la tenue des dossiers patients et la programmation des rendez-vous.</a:t>
            </a:r>
          </a:p>
          <a:p>
            <a:pPr marL="171450" indent="-171450">
              <a:buFont typeface="Arial" panose="020B0604020202020204" pitchFamily="34" charset="0"/>
              <a:buChar char="•"/>
            </a:pPr>
            <a:r>
              <a:rPr lang="fr-FR" sz="1100" dirty="0"/>
              <a:t>Veillé à ce que l'équipement dentaire soit correctement stérilisé et maintenu.</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279780" y="1930523"/>
            <a:ext cx="4010235"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88698" y="4170594"/>
            <a:ext cx="3976863"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92487" y="381183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554272" y="4259416"/>
            <a:ext cx="2169915" cy="1704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Diagnostic et traitement des maladies parodontales</a:t>
            </a:r>
          </a:p>
          <a:p>
            <a:pPr marL="171450" indent="-171450">
              <a:buFont typeface="Arial" panose="020B0604020202020204" pitchFamily="34" charset="0"/>
              <a:buChar char="•"/>
            </a:pPr>
            <a:r>
              <a:rPr lang="fr-FR" sz="1100" dirty="0"/>
              <a:t>Fourniture de soins dentaires complets</a:t>
            </a:r>
          </a:p>
          <a:p>
            <a:pPr marL="171450" indent="-171450">
              <a:buFont typeface="Arial" panose="020B0604020202020204" pitchFamily="34" charset="0"/>
              <a:buChar char="•"/>
            </a:pPr>
            <a:r>
              <a:rPr lang="fr-FR" sz="1100" dirty="0"/>
              <a:t>Sensibilisation à l'hygiène bucco-dentaire</a:t>
            </a:r>
          </a:p>
          <a:p>
            <a:pPr marL="171450" indent="-171450">
              <a:buFont typeface="Arial" panose="020B0604020202020204" pitchFamily="34" charset="0"/>
              <a:buChar char="•"/>
            </a:pPr>
            <a:r>
              <a:rPr lang="fr-FR" sz="1100" dirty="0"/>
              <a:t>Gestion des urgences dentaires</a:t>
            </a:r>
          </a:p>
          <a:p>
            <a:pPr marL="171450" indent="-171450">
              <a:buFont typeface="Arial" panose="020B0604020202020204" pitchFamily="34" charset="0"/>
              <a:buChar char="•"/>
            </a:pPr>
            <a:r>
              <a:rPr lang="fr-FR" sz="1100" dirty="0"/>
              <a:t>Excellentes compétences en service à la clientèle</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66878" y="5979573"/>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37240" y="6484582"/>
            <a:ext cx="2341562" cy="1211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Attentif et empathique</a:t>
            </a:r>
          </a:p>
          <a:p>
            <a:pPr marL="171450" indent="-171450">
              <a:buFont typeface="Arial" panose="020B0604020202020204" pitchFamily="34" charset="0"/>
              <a:buChar char="•"/>
            </a:pPr>
            <a:r>
              <a:rPr lang="fr-FR" sz="1100" dirty="0"/>
              <a:t>Souci du détail</a:t>
            </a:r>
          </a:p>
          <a:p>
            <a:pPr marL="171450" indent="-171450">
              <a:buFont typeface="Arial" panose="020B0604020202020204" pitchFamily="34" charset="0"/>
              <a:buChar char="•"/>
            </a:pPr>
            <a:r>
              <a:rPr lang="fr-FR" sz="1100" dirty="0"/>
              <a:t>Excellentes compétences en communication</a:t>
            </a:r>
          </a:p>
          <a:p>
            <a:pPr marL="171450" indent="-171450">
              <a:buFont typeface="Arial" panose="020B0604020202020204" pitchFamily="34" charset="0"/>
              <a:buChar char="•"/>
            </a:pPr>
            <a:r>
              <a:rPr lang="fr-FR" sz="1100" dirty="0"/>
              <a:t>Capable de travailler sous pression</a:t>
            </a:r>
          </a:p>
          <a:p>
            <a:pPr marL="171450" indent="-171450">
              <a:buFont typeface="Arial" panose="020B0604020202020204" pitchFamily="34" charset="0"/>
              <a:buChar char="•"/>
            </a:pPr>
            <a:r>
              <a:rPr lang="fr-FR" sz="1100" dirty="0"/>
              <a:t>Orienté vers le patient</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4573586" y="7715663"/>
            <a:ext cx="214666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4606286" y="8056944"/>
            <a:ext cx="2113966"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5" name="Conector recto 36">
            <a:extLst>
              <a:ext uri="{FF2B5EF4-FFF2-40B4-BE49-F238E27FC236}">
                <a16:creationId xmlns:a16="http://schemas.microsoft.com/office/drawing/2014/main" id="{255F5C53-8D54-DD6D-24CB-6125E2CAE08E}"/>
              </a:ext>
            </a:extLst>
          </p:cNvPr>
          <p:cNvCxnSpPr>
            <a:cxnSpLocks/>
          </p:cNvCxnSpPr>
          <p:nvPr/>
        </p:nvCxnSpPr>
        <p:spPr>
          <a:xfrm>
            <a:off x="4585407" y="4170594"/>
            <a:ext cx="2134845"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cxnSp>
        <p:nvCxnSpPr>
          <p:cNvPr id="6" name="Conector recto 36">
            <a:extLst>
              <a:ext uri="{FF2B5EF4-FFF2-40B4-BE49-F238E27FC236}">
                <a16:creationId xmlns:a16="http://schemas.microsoft.com/office/drawing/2014/main" id="{295D4B8E-170D-C0AC-CFDF-DF59F8740F04}"/>
              </a:ext>
            </a:extLst>
          </p:cNvPr>
          <p:cNvCxnSpPr>
            <a:cxnSpLocks/>
          </p:cNvCxnSpPr>
          <p:nvPr/>
        </p:nvCxnSpPr>
        <p:spPr>
          <a:xfrm>
            <a:off x="4622827" y="6343548"/>
            <a:ext cx="2020833"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4" name="ZoneTexte 3">
            <a:extLst>
              <a:ext uri="{FF2B5EF4-FFF2-40B4-BE49-F238E27FC236}">
                <a16:creationId xmlns:a16="http://schemas.microsoft.com/office/drawing/2014/main" id="{EC434EA1-BBEB-F341-E243-762F9020BF0A}"/>
              </a:ext>
            </a:extLst>
          </p:cNvPr>
          <p:cNvSpPr txBox="1"/>
          <p:nvPr/>
        </p:nvSpPr>
        <p:spPr>
          <a:xfrm>
            <a:off x="4554272" y="8140645"/>
            <a:ext cx="2072848" cy="1384995"/>
          </a:xfrm>
          <a:prstGeom prst="rect">
            <a:avLst/>
          </a:prstGeom>
          <a:noFill/>
        </p:spPr>
        <p:txBody>
          <a:bodyPr wrap="square">
            <a:spAutoFit/>
          </a:bodyPr>
          <a:lstStyle/>
          <a:p>
            <a:pPr marL="171450" indent="-171450">
              <a:buFont typeface="Arial" panose="020B0604020202020204" pitchFamily="34" charset="0"/>
              <a:buChar char="•"/>
            </a:pPr>
            <a:r>
              <a:rPr lang="fr-FR" sz="1050" b="1" dirty="0"/>
              <a:t>Diplôme d'État de Docteur en Chirurgie Dentaire</a:t>
            </a:r>
            <a:r>
              <a:rPr lang="fr-FR" sz="1050" dirty="0"/>
              <a:t> - Université Claude Bernard Lyon 1, Lyon, 2006</a:t>
            </a:r>
          </a:p>
          <a:p>
            <a:pPr marL="171450" indent="-171450">
              <a:buFont typeface="Arial" panose="020B0604020202020204" pitchFamily="34" charset="0"/>
              <a:buChar char="•"/>
            </a:pPr>
            <a:r>
              <a:rPr lang="fr-FR" sz="1050" b="1" dirty="0"/>
              <a:t>Diplôme Universitaire de Parodontologie</a:t>
            </a:r>
            <a:r>
              <a:rPr lang="fr-FR" sz="1050" dirty="0"/>
              <a:t> - Université Claude Bernard Lyon 1, Lyon, 2008</a:t>
            </a:r>
          </a:p>
        </p:txBody>
      </p:sp>
      <p:sp>
        <p:nvSpPr>
          <p:cNvPr id="2" name="Zone de texte 1">
            <a:extLst>
              <a:ext uri="{FF2B5EF4-FFF2-40B4-BE49-F238E27FC236}">
                <a16:creationId xmlns:a16="http://schemas.microsoft.com/office/drawing/2014/main" id="{8B6BBFEE-3136-78BD-A46B-831018C18DBD}"/>
              </a:ext>
            </a:extLst>
          </p:cNvPr>
          <p:cNvSpPr txBox="1">
            <a:spLocks noChangeArrowheads="1"/>
          </p:cNvSpPr>
          <p:nvPr/>
        </p:nvSpPr>
        <p:spPr bwMode="auto">
          <a:xfrm>
            <a:off x="210760" y="253183"/>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800" b="1" dirty="0"/>
              <a:t>Martin QUENOTTE</a:t>
            </a:r>
            <a:endParaRPr lang="fr-FR" sz="2800" dirty="0"/>
          </a:p>
        </p:txBody>
      </p:sp>
      <p:sp>
        <p:nvSpPr>
          <p:cNvPr id="9" name="Zone de texte 28">
            <a:extLst>
              <a:ext uri="{FF2B5EF4-FFF2-40B4-BE49-F238E27FC236}">
                <a16:creationId xmlns:a16="http://schemas.microsoft.com/office/drawing/2014/main" id="{D0453B97-E4CA-86AE-5CA7-D081E4320CBC}"/>
              </a:ext>
            </a:extLst>
          </p:cNvPr>
          <p:cNvSpPr txBox="1">
            <a:spLocks noChangeArrowheads="1"/>
          </p:cNvSpPr>
          <p:nvPr/>
        </p:nvSpPr>
        <p:spPr bwMode="auto">
          <a:xfrm>
            <a:off x="220687" y="8969383"/>
            <a:ext cx="2042644"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effectLst/>
                <a:latin typeface="Calibri" panose="020F0502020204030204" pitchFamily="34" charset="0"/>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effectLst/>
              <a:latin typeface="Arial" panose="020B0604020202020204" pitchFamily="34" charset="0"/>
            </a:endParaRPr>
          </a:p>
        </p:txBody>
      </p:sp>
      <p:cxnSp>
        <p:nvCxnSpPr>
          <p:cNvPr id="12" name="Conector recto 36">
            <a:extLst>
              <a:ext uri="{FF2B5EF4-FFF2-40B4-BE49-F238E27FC236}">
                <a16:creationId xmlns:a16="http://schemas.microsoft.com/office/drawing/2014/main" id="{DC5BAE91-5FCE-AE97-BC40-F9A4ED08A047}"/>
              </a:ext>
            </a:extLst>
          </p:cNvPr>
          <p:cNvCxnSpPr>
            <a:cxnSpLocks/>
          </p:cNvCxnSpPr>
          <p:nvPr/>
        </p:nvCxnSpPr>
        <p:spPr>
          <a:xfrm>
            <a:off x="253387" y="9310664"/>
            <a:ext cx="3865886" cy="0"/>
          </a:xfrm>
          <a:prstGeom prst="line">
            <a:avLst/>
          </a:prstGeom>
          <a:ln>
            <a:solidFill>
              <a:schemeClr val="accent2"/>
            </a:solidFill>
          </a:ln>
        </p:spPr>
        <p:style>
          <a:lnRef idx="2">
            <a:schemeClr val="dk1"/>
          </a:lnRef>
          <a:fillRef idx="0">
            <a:schemeClr val="dk1"/>
          </a:fillRef>
          <a:effectRef idx="1">
            <a:schemeClr val="dk1"/>
          </a:effectRef>
          <a:fontRef idx="minor">
            <a:schemeClr val="tx1"/>
          </a:fontRef>
        </p:style>
      </p:cxnSp>
      <p:sp>
        <p:nvSpPr>
          <p:cNvPr id="15" name="Zone de texte 22">
            <a:extLst>
              <a:ext uri="{FF2B5EF4-FFF2-40B4-BE49-F238E27FC236}">
                <a16:creationId xmlns:a16="http://schemas.microsoft.com/office/drawing/2014/main" id="{FAB9537B-15CC-6B95-FEA9-4144BC07DD34}"/>
              </a:ext>
            </a:extLst>
          </p:cNvPr>
          <p:cNvSpPr txBox="1">
            <a:spLocks noChangeArrowheads="1"/>
          </p:cNvSpPr>
          <p:nvPr/>
        </p:nvSpPr>
        <p:spPr bwMode="auto">
          <a:xfrm>
            <a:off x="188698" y="9391170"/>
            <a:ext cx="3930576"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Course à pied</a:t>
            </a:r>
          </a:p>
        </p:txBody>
      </p:sp>
      <p:sp>
        <p:nvSpPr>
          <p:cNvPr id="10" name="Rectangle 9">
            <a:extLst>
              <a:ext uri="{FF2B5EF4-FFF2-40B4-BE49-F238E27FC236}">
                <a16:creationId xmlns:a16="http://schemas.microsoft.com/office/drawing/2014/main" id="{14D7F5AE-63F1-4B9A-05B9-DAB3288C5B41}"/>
              </a:ext>
            </a:extLst>
          </p:cNvPr>
          <p:cNvSpPr/>
          <p:nvPr/>
        </p:nvSpPr>
        <p:spPr>
          <a:xfrm>
            <a:off x="4469139" y="0"/>
            <a:ext cx="400050" cy="3510668"/>
          </a:xfrm>
          <a:prstGeom prst="rect">
            <a:avLst/>
          </a:prstGeom>
          <a:solidFill>
            <a:schemeClr val="accent2">
              <a:alpha val="42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1" name="Cuadro de texto 24">
            <a:extLst>
              <a:ext uri="{FF2B5EF4-FFF2-40B4-BE49-F238E27FC236}">
                <a16:creationId xmlns:a16="http://schemas.microsoft.com/office/drawing/2014/main" id="{4D9FD0DB-ECE2-DA9D-46C7-9A3CBD77BBB7}"/>
              </a:ext>
            </a:extLst>
          </p:cNvPr>
          <p:cNvSpPr txBox="1">
            <a:spLocks noChangeArrowheads="1"/>
          </p:cNvSpPr>
          <p:nvPr/>
        </p:nvSpPr>
        <p:spPr bwMode="auto">
          <a:xfrm>
            <a:off x="4846704" y="140158"/>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lumMod val="50000"/>
                  <a:lumOff val="50000"/>
                </a:schemeClr>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lumMod val="50000"/>
                    <a:lumOff val="50000"/>
                  </a:schemeClr>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lumMod val="50000"/>
                  <a:lumOff val="50000"/>
                </a:schemeClr>
              </a:solidFill>
              <a:effectLst/>
            </a:endParaRPr>
          </a:p>
        </p:txBody>
      </p:sp>
      <p:pic>
        <p:nvPicPr>
          <p:cNvPr id="16" name="Gráfico 15" descr="Marcador">
            <a:extLst>
              <a:ext uri="{FF2B5EF4-FFF2-40B4-BE49-F238E27FC236}">
                <a16:creationId xmlns:a16="http://schemas.microsoft.com/office/drawing/2014/main" id="{D879A010-5295-5E11-1005-67D4E475B103}"/>
              </a:ext>
            </a:extLst>
          </p:cNvPr>
          <p:cNvPicPr/>
          <p:nvPr/>
        </p:nvPicPr>
        <p:blipFill>
          <a:blip r:embed="rId2">
            <a:extLst>
              <a:ext uri="{96DAC541-7B7A-43D3-8B79-37D633B846F1}">
                <asvg:svgBlip xmlns:asvg="http://schemas.microsoft.com/office/drawing/2016/SVG/main" r:embed="rId3"/>
              </a:ext>
            </a:extLst>
          </a:blip>
          <a:stretch>
            <a:fillRect/>
          </a:stretch>
        </p:blipFill>
        <p:spPr>
          <a:xfrm>
            <a:off x="4554272" y="734937"/>
            <a:ext cx="219710" cy="219710"/>
          </a:xfrm>
          <a:prstGeom prst="rect">
            <a:avLst/>
          </a:prstGeom>
        </p:spPr>
      </p:pic>
      <p:pic>
        <p:nvPicPr>
          <p:cNvPr id="18" name="Image 13">
            <a:extLst>
              <a:ext uri="{FF2B5EF4-FFF2-40B4-BE49-F238E27FC236}">
                <a16:creationId xmlns:a16="http://schemas.microsoft.com/office/drawing/2014/main" id="{3927E277-C57B-9EEF-CF69-F37929EB32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8443" y="167260"/>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9" name="Image 14">
            <a:extLst>
              <a:ext uri="{FF2B5EF4-FFF2-40B4-BE49-F238E27FC236}">
                <a16:creationId xmlns:a16="http://schemas.microsoft.com/office/drawing/2014/main" id="{2B15658C-1E73-7588-FB0A-CA6334EC5E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6762" y="494306"/>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20" name="Image 17">
            <a:extLst>
              <a:ext uri="{FF2B5EF4-FFF2-40B4-BE49-F238E27FC236}">
                <a16:creationId xmlns:a16="http://schemas.microsoft.com/office/drawing/2014/main" id="{18B4E02C-B11A-A96F-3877-8DE26877D94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90696" y="1022765"/>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3" name="Zone de texte 5">
            <a:extLst>
              <a:ext uri="{FF2B5EF4-FFF2-40B4-BE49-F238E27FC236}">
                <a16:creationId xmlns:a16="http://schemas.microsoft.com/office/drawing/2014/main" id="{A546CCD1-5939-F373-3A87-D5DACC7F8552}"/>
              </a:ext>
            </a:extLst>
          </p:cNvPr>
          <p:cNvSpPr txBox="1">
            <a:spLocks noChangeArrowheads="1"/>
          </p:cNvSpPr>
          <p:nvPr/>
        </p:nvSpPr>
        <p:spPr bwMode="auto">
          <a:xfrm>
            <a:off x="111953" y="3820528"/>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3" name="Image 12" descr="Une image contenant Visage humain, personne, mur, homme&#10;&#10;Description générée automatiquement">
            <a:extLst>
              <a:ext uri="{FF2B5EF4-FFF2-40B4-BE49-F238E27FC236}">
                <a16:creationId xmlns:a16="http://schemas.microsoft.com/office/drawing/2014/main" id="{E07A1293-C6D5-A5FC-CF89-5291357880E1}"/>
              </a:ext>
            </a:extLst>
          </p:cNvPr>
          <p:cNvPicPr>
            <a:picLocks noChangeAspect="1"/>
          </p:cNvPicPr>
          <p:nvPr/>
        </p:nvPicPr>
        <p:blipFill rotWithShape="1">
          <a:blip r:embed="rId7"/>
          <a:srcRect l="22916" r="10043"/>
          <a:stretch/>
        </p:blipFill>
        <p:spPr>
          <a:xfrm>
            <a:off x="4875330" y="1519917"/>
            <a:ext cx="1988517" cy="1997070"/>
          </a:xfrm>
          <a:prstGeom prst="rect">
            <a:avLst/>
          </a:prstGeom>
        </p:spPr>
      </p:pic>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995</TotalTime>
  <Words>407</Words>
  <Application>Microsoft Macintosh PowerPoint</Application>
  <PresentationFormat>Format A4 (210 x 297 mm)</PresentationFormat>
  <Paragraphs>41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81</cp:revision>
  <cp:lastPrinted>2022-05-25T13:38:42Z</cp:lastPrinted>
  <dcterms:created xsi:type="dcterms:W3CDTF">2022-05-25T13:38:28Z</dcterms:created>
  <dcterms:modified xsi:type="dcterms:W3CDTF">2023-07-06T07:06:33Z</dcterms:modified>
</cp:coreProperties>
</file>