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7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E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63"/>
    <p:restoredTop sz="96327"/>
  </p:normalViewPr>
  <p:slideViewPr>
    <p:cSldViewPr snapToGrid="0">
      <p:cViewPr varScale="1">
        <p:scale>
          <a:sx n="82" d="100"/>
          <a:sy n="82" d="100"/>
        </p:scale>
        <p:origin x="36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81CDD-F4B4-3A4A-BC74-E89B53BFD085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B62F3B-3D97-A445-9438-7E2B3BAF0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524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/>
              <a:t>Fonts:</a:t>
            </a:r>
          </a:p>
          <a:p>
            <a:r>
              <a:rPr lang="en-SG" dirty="0"/>
              <a:t>Header</a:t>
            </a:r>
            <a:r>
              <a:rPr lang="en-SG" baseline="0" dirty="0"/>
              <a:t> – </a:t>
            </a:r>
            <a:r>
              <a:rPr lang="en-SG" baseline="0" dirty="0" err="1"/>
              <a:t>Roboto</a:t>
            </a:r>
            <a:r>
              <a:rPr lang="en-SG" baseline="0" dirty="0"/>
              <a:t> Condensed Bold</a:t>
            </a:r>
          </a:p>
          <a:p>
            <a:r>
              <a:rPr lang="en-SG" baseline="0" dirty="0"/>
              <a:t>Sub headings – Georgia Bold</a:t>
            </a:r>
          </a:p>
          <a:p>
            <a:r>
              <a:rPr lang="en-SG" baseline="0" dirty="0"/>
              <a:t>Text - Georgia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DC9BA-6F2F-4BE8-9CC5-483EB1586FDE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32420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50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1986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98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1388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9987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6328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0993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9364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7490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8131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1F841-88F8-8B4F-ACCB-E449A0D05B69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6885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1F841-88F8-8B4F-ACCB-E449A0D05B69}" type="datetimeFigureOut">
              <a:rPr lang="fr-FR" smtClean="0"/>
              <a:t>05/10/2023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271F1-ABAD-5441-953E-9E23C8F9D3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9180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7CC324C-9D54-A7D7-DD80-AC1E7259AEEC}"/>
              </a:ext>
            </a:extLst>
          </p:cNvPr>
          <p:cNvSpPr/>
          <p:nvPr/>
        </p:nvSpPr>
        <p:spPr>
          <a:xfrm>
            <a:off x="-14777" y="0"/>
            <a:ext cx="2871259" cy="10693644"/>
          </a:xfrm>
          <a:prstGeom prst="rect">
            <a:avLst/>
          </a:prstGeom>
          <a:solidFill>
            <a:srgbClr val="DBEE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extBox 4"/>
          <p:cNvSpPr txBox="1"/>
          <p:nvPr/>
        </p:nvSpPr>
        <p:spPr>
          <a:xfrm>
            <a:off x="14993" y="1950618"/>
            <a:ext cx="27940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chemeClr val="accent1">
                    <a:lumMod val="50000"/>
                  </a:schemeClr>
                </a:solidFill>
                <a:latin typeface="Roboto Condensed Bold" panose="02000000000000000000" pitchFamily="2" charset="0"/>
                <a:ea typeface="Roboto Condensed Bold" panose="02000000000000000000" pitchFamily="2" charset="0"/>
              </a:rPr>
              <a:t>Nicolas MARTIN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9773" y="4501345"/>
            <a:ext cx="2774601" cy="2229445"/>
            <a:chOff x="82052" y="4197722"/>
            <a:chExt cx="2144229" cy="2065588"/>
          </a:xfrm>
        </p:grpSpPr>
        <p:sp>
          <p:nvSpPr>
            <p:cNvPr id="7" name="TextBox 6"/>
            <p:cNvSpPr txBox="1"/>
            <p:nvPr/>
          </p:nvSpPr>
          <p:spPr>
            <a:xfrm>
              <a:off x="82052" y="4197722"/>
              <a:ext cx="2144229" cy="362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943" dirty="0">
                  <a:solidFill>
                    <a:schemeClr val="accent1">
                      <a:lumMod val="50000"/>
                    </a:schemeClr>
                  </a:solidFill>
                  <a:latin typeface="Roboto Condensed Bold" panose="02000000000000000000" pitchFamily="2" charset="0"/>
                  <a:ea typeface="Roboto Condensed Bold" panose="02000000000000000000" pitchFamily="2" charset="0"/>
                </a:rPr>
                <a:t>PROFIL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2052" y="4637921"/>
              <a:ext cx="2102476" cy="16253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/>
                <a:t>Ingénieur DevOps fort de 15 ans d'expérience, spécialisé dans la mise en place de pipelines CI/CD pour des projets de grande envergure. Passionné par l'optimisation des processus et la mise en œuvre de solutions innovantes pour faciliter le travail des équipes de développement.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07659" y="6931156"/>
            <a:ext cx="2652686" cy="1901526"/>
            <a:chOff x="0" y="7999217"/>
            <a:chExt cx="2338658" cy="1761771"/>
          </a:xfrm>
        </p:grpSpPr>
        <p:sp>
          <p:nvSpPr>
            <p:cNvPr id="13" name="TextBox 12"/>
            <p:cNvSpPr txBox="1"/>
            <p:nvPr/>
          </p:nvSpPr>
          <p:spPr>
            <a:xfrm>
              <a:off x="0" y="7999217"/>
              <a:ext cx="2338658" cy="362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943" dirty="0">
                  <a:solidFill>
                    <a:schemeClr val="accent1">
                      <a:lumMod val="50000"/>
                    </a:schemeClr>
                  </a:solidFill>
                  <a:latin typeface="Roboto Condensed Bold" panose="02000000000000000000" pitchFamily="2" charset="0"/>
                  <a:ea typeface="Roboto Condensed Bold" panose="02000000000000000000" pitchFamily="2" charset="0"/>
                </a:rPr>
                <a:t>CONTACT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5636" y="8439289"/>
              <a:ext cx="1649950" cy="13216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SG" sz="1187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(0033) 1 02 03 04 05</a:t>
              </a:r>
            </a:p>
            <a:p>
              <a:pPr>
                <a:lnSpc>
                  <a:spcPct val="150000"/>
                </a:lnSpc>
              </a:pPr>
              <a:r>
                <a:rPr lang="en-SG" sz="1187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monemail@mail.com</a:t>
              </a:r>
              <a:endParaRPr lang="en-SG" sz="1187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n-SG" sz="1187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20 rue de la </a:t>
              </a:r>
              <a:r>
                <a:rPr lang="en-SG" sz="1187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Réussite</a:t>
              </a:r>
              <a:br>
                <a:rPr lang="en-SG" sz="1187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</a:br>
              <a:r>
                <a:rPr lang="en-SG" sz="1187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75012 Paris</a:t>
              </a:r>
            </a:p>
            <a:p>
              <a:pPr marL="185046" indent="-185046" algn="ctr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endParaRPr lang="en-SG" sz="1187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cxnSp>
        <p:nvCxnSpPr>
          <p:cNvPr id="18" name="Straight Connector 17"/>
          <p:cNvCxnSpPr/>
          <p:nvPr/>
        </p:nvCxnSpPr>
        <p:spPr>
          <a:xfrm>
            <a:off x="225841" y="3271278"/>
            <a:ext cx="2343973" cy="0"/>
          </a:xfrm>
          <a:prstGeom prst="line">
            <a:avLst/>
          </a:prstGeom>
          <a:ln>
            <a:solidFill>
              <a:srgbClr val="1F4E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Image result for phone icon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365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294" y="7527729"/>
            <a:ext cx="362139" cy="190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email icon 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79" y="7820798"/>
            <a:ext cx="171169" cy="122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address icon 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49" y="8095745"/>
            <a:ext cx="158026" cy="201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7" name="Group 26"/>
          <p:cNvGrpSpPr/>
          <p:nvPr/>
        </p:nvGrpSpPr>
        <p:grpSpPr>
          <a:xfrm>
            <a:off x="2911629" y="777328"/>
            <a:ext cx="4403571" cy="2100991"/>
            <a:chOff x="2950179" y="895262"/>
            <a:chExt cx="3768347" cy="1946575"/>
          </a:xfrm>
        </p:grpSpPr>
        <p:sp>
          <p:nvSpPr>
            <p:cNvPr id="30" name="TextBox 29"/>
            <p:cNvSpPr txBox="1"/>
            <p:nvPr/>
          </p:nvSpPr>
          <p:spPr>
            <a:xfrm>
              <a:off x="2950179" y="1133030"/>
              <a:ext cx="2710392" cy="25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/>
                <a:t>DigiTech</a:t>
              </a:r>
              <a:r>
                <a:rPr lang="fr-FR" sz="1200" dirty="0"/>
                <a:t> Solutions, Lyon — 2013-2023</a:t>
              </a:r>
              <a:endParaRPr lang="en-SG" sz="1187" dirty="0">
                <a:latin typeface="Georgia" panose="02040502050405020303" pitchFamily="18" charset="0"/>
              </a:endParaRP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2950179" y="895262"/>
              <a:ext cx="3768347" cy="1946575"/>
              <a:chOff x="2950179" y="895262"/>
              <a:chExt cx="3768347" cy="1946575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2950179" y="895262"/>
                <a:ext cx="2102476" cy="3136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600" b="1" dirty="0"/>
                  <a:t>Lead DevOps</a:t>
                </a:r>
                <a:endParaRPr lang="en-SG" sz="1511" b="1" dirty="0">
                  <a:latin typeface="Georgia" panose="02040502050405020303" pitchFamily="18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950179" y="1501604"/>
                <a:ext cx="3768347" cy="1340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100" dirty="0"/>
                  <a:t>Supervision d'une équipe de 5 DevOps, coordination des projets d'intégration et de déploiement.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100" dirty="0"/>
                  <a:t>Mise en place d'un pipeline CI/CD pour une plateforme SaaS utilisée par plus de 2 millions d'utilisateurs.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100" dirty="0"/>
                  <a:t>Collaboration étroite avec les équipes de développement pour faciliter le déploiement de nouvelles fonctionnalités.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100" dirty="0"/>
                  <a:t>Optimisation de la performance et de la sécurité des systèmes en production.</a:t>
                </a:r>
              </a:p>
            </p:txBody>
          </p:sp>
        </p:grpSp>
      </p:grpSp>
      <p:grpSp>
        <p:nvGrpSpPr>
          <p:cNvPr id="39" name="Group 38"/>
          <p:cNvGrpSpPr/>
          <p:nvPr/>
        </p:nvGrpSpPr>
        <p:grpSpPr>
          <a:xfrm>
            <a:off x="2911628" y="2906955"/>
            <a:ext cx="4403570" cy="1762437"/>
            <a:chOff x="2950179" y="895262"/>
            <a:chExt cx="3768346" cy="1632904"/>
          </a:xfrm>
        </p:grpSpPr>
        <p:sp>
          <p:nvSpPr>
            <p:cNvPr id="40" name="TextBox 39"/>
            <p:cNvSpPr txBox="1"/>
            <p:nvPr/>
          </p:nvSpPr>
          <p:spPr>
            <a:xfrm>
              <a:off x="2950179" y="1133030"/>
              <a:ext cx="2710392" cy="25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/>
                <a:t>WebInnov</a:t>
              </a:r>
              <a:r>
                <a:rPr lang="fr-FR" sz="1200" dirty="0"/>
                <a:t>, Paris — 2006-2013</a:t>
              </a:r>
              <a:endParaRPr lang="en-SG" sz="1187" dirty="0">
                <a:latin typeface="Georgia" panose="02040502050405020303" pitchFamily="18" charset="0"/>
              </a:endParaRPr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2950179" y="895262"/>
              <a:ext cx="3768346" cy="1632904"/>
              <a:chOff x="2950179" y="895262"/>
              <a:chExt cx="3768346" cy="1632904"/>
            </a:xfrm>
          </p:grpSpPr>
          <p:sp>
            <p:nvSpPr>
              <p:cNvPr id="42" name="TextBox 41"/>
              <p:cNvSpPr txBox="1"/>
              <p:nvPr/>
            </p:nvSpPr>
            <p:spPr>
              <a:xfrm>
                <a:off x="2950179" y="895262"/>
                <a:ext cx="2102476" cy="3136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600" b="1" dirty="0"/>
                  <a:t>Ingénieur DevOps</a:t>
                </a:r>
                <a:endParaRPr lang="en-SG" sz="1511" b="1" dirty="0">
                  <a:latin typeface="Georgia" panose="02040502050405020303" pitchFamily="18" charset="0"/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950179" y="1501604"/>
                <a:ext cx="3768346" cy="10265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100" dirty="0"/>
                  <a:t>Conception et mise en œuvre de solutions d'intégration et de déploiement pour des applications web.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100" dirty="0"/>
                  <a:t>Maintenance et évolution des infrastructures cloud (AWS, Azure).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100" dirty="0"/>
                  <a:t>Automatisation des tâches récurrentes grâce à des scripts et des outils dédiés.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fr-FR" sz="1100" dirty="0"/>
                  <a:t>Formation des développeurs aux bonnes pratiques DevOps.</a:t>
                </a:r>
              </a:p>
            </p:txBody>
          </p:sp>
        </p:grpSp>
      </p:grpSp>
      <p:grpSp>
        <p:nvGrpSpPr>
          <p:cNvPr id="33" name="Group 32"/>
          <p:cNvGrpSpPr/>
          <p:nvPr/>
        </p:nvGrpSpPr>
        <p:grpSpPr>
          <a:xfrm>
            <a:off x="2911629" y="273798"/>
            <a:ext cx="4403569" cy="437909"/>
            <a:chOff x="2950179" y="428741"/>
            <a:chExt cx="3494164" cy="405724"/>
          </a:xfrm>
        </p:grpSpPr>
        <p:grpSp>
          <p:nvGrpSpPr>
            <p:cNvPr id="24" name="Group 23"/>
            <p:cNvGrpSpPr/>
            <p:nvPr/>
          </p:nvGrpSpPr>
          <p:grpSpPr>
            <a:xfrm>
              <a:off x="2950179" y="465133"/>
              <a:ext cx="3494164" cy="369332"/>
              <a:chOff x="2950179" y="465133"/>
              <a:chExt cx="3494164" cy="369332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2950179" y="465133"/>
                <a:ext cx="2985894" cy="3625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G" sz="1943" dirty="0">
                    <a:solidFill>
                      <a:schemeClr val="accent1">
                        <a:lumMod val="50000"/>
                      </a:schemeClr>
                    </a:solidFill>
                    <a:latin typeface="Roboto Condensed Bold" panose="02000000000000000000" pitchFamily="2" charset="0"/>
                    <a:ea typeface="Roboto Condensed Bold" panose="02000000000000000000" pitchFamily="2" charset="0"/>
                  </a:rPr>
                  <a:t>EXPERIENCE PROFESSIONNELLE</a:t>
                </a:r>
              </a:p>
            </p:txBody>
          </p:sp>
          <p:cxnSp>
            <p:nvCxnSpPr>
              <p:cNvPr id="26" name="Straight Connector 25"/>
              <p:cNvCxnSpPr/>
              <p:nvPr/>
            </p:nvCxnSpPr>
            <p:spPr>
              <a:xfrm>
                <a:off x="3044587" y="834465"/>
                <a:ext cx="3399756" cy="0"/>
              </a:xfrm>
              <a:prstGeom prst="line">
                <a:avLst/>
              </a:prstGeom>
              <a:ln>
                <a:solidFill>
                  <a:srgbClr val="1F4E7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8" name="Straight Connector 47"/>
            <p:cNvCxnSpPr/>
            <p:nvPr/>
          </p:nvCxnSpPr>
          <p:spPr>
            <a:xfrm>
              <a:off x="3044587" y="428741"/>
              <a:ext cx="3399756" cy="0"/>
            </a:xfrm>
            <a:prstGeom prst="line">
              <a:avLst/>
            </a:prstGeom>
            <a:ln>
              <a:solidFill>
                <a:srgbClr val="1F4E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2969936" y="7326988"/>
            <a:ext cx="4316110" cy="437909"/>
            <a:chOff x="2950179" y="428741"/>
            <a:chExt cx="3494164" cy="405724"/>
          </a:xfrm>
        </p:grpSpPr>
        <p:grpSp>
          <p:nvGrpSpPr>
            <p:cNvPr id="51" name="Group 50"/>
            <p:cNvGrpSpPr/>
            <p:nvPr/>
          </p:nvGrpSpPr>
          <p:grpSpPr>
            <a:xfrm>
              <a:off x="2950179" y="465133"/>
              <a:ext cx="3494164" cy="369332"/>
              <a:chOff x="2950179" y="465133"/>
              <a:chExt cx="3494164" cy="369332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2950179" y="465133"/>
                <a:ext cx="2240924" cy="3625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G" sz="1943" dirty="0">
                    <a:solidFill>
                      <a:schemeClr val="accent1">
                        <a:lumMod val="50000"/>
                      </a:schemeClr>
                    </a:solidFill>
                    <a:latin typeface="Roboto Condensed Bold" panose="02000000000000000000" pitchFamily="2" charset="0"/>
                    <a:ea typeface="Roboto Condensed Bold" panose="02000000000000000000" pitchFamily="2" charset="0"/>
                  </a:rPr>
                  <a:t>QUALITES</a:t>
                </a:r>
              </a:p>
            </p:txBody>
          </p:sp>
          <p:cxnSp>
            <p:nvCxnSpPr>
              <p:cNvPr id="54" name="Straight Connector 53"/>
              <p:cNvCxnSpPr/>
              <p:nvPr/>
            </p:nvCxnSpPr>
            <p:spPr>
              <a:xfrm>
                <a:off x="3044587" y="834465"/>
                <a:ext cx="3399756" cy="0"/>
              </a:xfrm>
              <a:prstGeom prst="line">
                <a:avLst/>
              </a:prstGeom>
              <a:ln>
                <a:solidFill>
                  <a:srgbClr val="1F4E7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/>
            <p:cNvCxnSpPr/>
            <p:nvPr/>
          </p:nvCxnSpPr>
          <p:spPr>
            <a:xfrm>
              <a:off x="3044587" y="428741"/>
              <a:ext cx="3399756" cy="0"/>
            </a:xfrm>
            <a:prstGeom prst="line">
              <a:avLst/>
            </a:prstGeom>
            <a:ln>
              <a:solidFill>
                <a:srgbClr val="1F4E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2927054" y="5394665"/>
            <a:ext cx="26971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Maîtrise des outils CI/CD : Jenkins, </a:t>
            </a:r>
            <a:r>
              <a:rPr lang="fr-FR" sz="1200" dirty="0" err="1"/>
              <a:t>GitLab</a:t>
            </a:r>
            <a:r>
              <a:rPr lang="fr-FR" sz="1200" dirty="0"/>
              <a:t> CI, Travis CI.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Administration système : Linux, Docker, </a:t>
            </a:r>
            <a:r>
              <a:rPr lang="fr-FR" sz="1200" dirty="0" err="1"/>
              <a:t>Kubernetes</a:t>
            </a:r>
            <a:r>
              <a:rPr lang="fr-FR" sz="12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Cloud : AWS, Azure, Google Cloud.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Scripting : Python, Bash.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/>
              <a:t>Bases de données : MySQL, PostgreSQL, MongoDB.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5957588" y="5456738"/>
            <a:ext cx="1254588" cy="155572"/>
            <a:chOff x="4980586" y="5858993"/>
            <a:chExt cx="1162380" cy="144138"/>
          </a:xfrm>
        </p:grpSpPr>
        <p:sp>
          <p:nvSpPr>
            <p:cNvPr id="38" name="Oval 37"/>
            <p:cNvSpPr/>
            <p:nvPr/>
          </p:nvSpPr>
          <p:spPr>
            <a:xfrm>
              <a:off x="4980586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943"/>
            </a:p>
          </p:txBody>
        </p:sp>
        <p:sp>
          <p:nvSpPr>
            <p:cNvPr id="57" name="Oval 56"/>
            <p:cNvSpPr/>
            <p:nvPr/>
          </p:nvSpPr>
          <p:spPr>
            <a:xfrm>
              <a:off x="5228048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943"/>
            </a:p>
          </p:txBody>
        </p:sp>
        <p:sp>
          <p:nvSpPr>
            <p:cNvPr id="58" name="Oval 57"/>
            <p:cNvSpPr/>
            <p:nvPr/>
          </p:nvSpPr>
          <p:spPr>
            <a:xfrm>
              <a:off x="5476110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943"/>
            </a:p>
          </p:txBody>
        </p:sp>
        <p:sp>
          <p:nvSpPr>
            <p:cNvPr id="59" name="Oval 58"/>
            <p:cNvSpPr/>
            <p:nvPr/>
          </p:nvSpPr>
          <p:spPr>
            <a:xfrm>
              <a:off x="5740262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943"/>
            </a:p>
          </p:txBody>
        </p:sp>
        <p:sp>
          <p:nvSpPr>
            <p:cNvPr id="60" name="Oval 59"/>
            <p:cNvSpPr/>
            <p:nvPr/>
          </p:nvSpPr>
          <p:spPr>
            <a:xfrm>
              <a:off x="5998828" y="5858993"/>
              <a:ext cx="144138" cy="14413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943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2919923" y="4843494"/>
            <a:ext cx="4403570" cy="437909"/>
            <a:chOff x="2950179" y="428741"/>
            <a:chExt cx="3494164" cy="405724"/>
          </a:xfrm>
        </p:grpSpPr>
        <p:grpSp>
          <p:nvGrpSpPr>
            <p:cNvPr id="94" name="Group 93"/>
            <p:cNvGrpSpPr/>
            <p:nvPr/>
          </p:nvGrpSpPr>
          <p:grpSpPr>
            <a:xfrm>
              <a:off x="2950179" y="465133"/>
              <a:ext cx="3494164" cy="369332"/>
              <a:chOff x="2950179" y="465133"/>
              <a:chExt cx="3494164" cy="369332"/>
            </a:xfrm>
          </p:grpSpPr>
          <p:sp>
            <p:nvSpPr>
              <p:cNvPr id="96" name="TextBox 95"/>
              <p:cNvSpPr txBox="1"/>
              <p:nvPr/>
            </p:nvSpPr>
            <p:spPr>
              <a:xfrm>
                <a:off x="2950179" y="465133"/>
                <a:ext cx="2240924" cy="3625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G" sz="1943" dirty="0">
                    <a:solidFill>
                      <a:schemeClr val="accent1">
                        <a:lumMod val="50000"/>
                      </a:schemeClr>
                    </a:solidFill>
                    <a:latin typeface="Roboto Condensed Bold" panose="02000000000000000000" pitchFamily="2" charset="0"/>
                    <a:ea typeface="Roboto Condensed Bold" panose="02000000000000000000" pitchFamily="2" charset="0"/>
                  </a:rPr>
                  <a:t>COMPETENCES</a:t>
                </a:r>
              </a:p>
            </p:txBody>
          </p:sp>
          <p:cxnSp>
            <p:nvCxnSpPr>
              <p:cNvPr id="97" name="Straight Connector 96"/>
              <p:cNvCxnSpPr/>
              <p:nvPr/>
            </p:nvCxnSpPr>
            <p:spPr>
              <a:xfrm>
                <a:off x="3044587" y="834465"/>
                <a:ext cx="3399756" cy="0"/>
              </a:xfrm>
              <a:prstGeom prst="line">
                <a:avLst/>
              </a:prstGeom>
              <a:ln>
                <a:solidFill>
                  <a:srgbClr val="1F4E7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5" name="Straight Connector 94"/>
            <p:cNvCxnSpPr/>
            <p:nvPr/>
          </p:nvCxnSpPr>
          <p:spPr>
            <a:xfrm>
              <a:off x="3044587" y="428741"/>
              <a:ext cx="3399756" cy="0"/>
            </a:xfrm>
            <a:prstGeom prst="line">
              <a:avLst/>
            </a:prstGeom>
            <a:ln>
              <a:solidFill>
                <a:srgbClr val="1F4E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TextBox 97"/>
          <p:cNvSpPr txBox="1"/>
          <p:nvPr/>
        </p:nvSpPr>
        <p:spPr>
          <a:xfrm>
            <a:off x="2973748" y="7876849"/>
            <a:ext cx="428242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Esprit d'équipe et leadership.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Capacité d'adaptation à des environnements technologiques en évolution.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Rigueur et souci du détail.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Forte capacité à résoudre des problèmes complexes.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650F865-E7D8-861C-26E5-8F74ACAAE519}"/>
              </a:ext>
            </a:extLst>
          </p:cNvPr>
          <p:cNvSpPr txBox="1"/>
          <p:nvPr/>
        </p:nvSpPr>
        <p:spPr>
          <a:xfrm>
            <a:off x="198210" y="3397296"/>
            <a:ext cx="259661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600" dirty="0">
                <a:solidFill>
                  <a:srgbClr val="002060"/>
                </a:solidFill>
              </a:rPr>
              <a:t>Expert DevOps | 15 ans d'expérience en intégration et déploiement continu</a:t>
            </a:r>
          </a:p>
        </p:txBody>
      </p:sp>
      <p:pic>
        <p:nvPicPr>
          <p:cNvPr id="6" name="Image 5" descr="Une image contenant personne, habits, Visage humain, vêtements habillés&#10;&#10;Description générée automatiquement">
            <a:extLst>
              <a:ext uri="{FF2B5EF4-FFF2-40B4-BE49-F238E27FC236}">
                <a16:creationId xmlns:a16="http://schemas.microsoft.com/office/drawing/2014/main" id="{10050339-BAD5-326A-8546-E7B2E5BBEB8F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8107" r="25072"/>
          <a:stretch/>
        </p:blipFill>
        <p:spPr>
          <a:xfrm>
            <a:off x="538653" y="248268"/>
            <a:ext cx="1662585" cy="1660724"/>
          </a:xfrm>
          <a:prstGeom prst="ellipse">
            <a:avLst/>
          </a:prstGeom>
        </p:spPr>
      </p:pic>
      <p:grpSp>
        <p:nvGrpSpPr>
          <p:cNvPr id="8" name="Group 48">
            <a:extLst>
              <a:ext uri="{FF2B5EF4-FFF2-40B4-BE49-F238E27FC236}">
                <a16:creationId xmlns:a16="http://schemas.microsoft.com/office/drawing/2014/main" id="{E2661E82-69FD-BAC3-8DE9-A1E63834259A}"/>
              </a:ext>
            </a:extLst>
          </p:cNvPr>
          <p:cNvGrpSpPr/>
          <p:nvPr/>
        </p:nvGrpSpPr>
        <p:grpSpPr>
          <a:xfrm>
            <a:off x="5950799" y="5835207"/>
            <a:ext cx="1254588" cy="155572"/>
            <a:chOff x="4980586" y="5858993"/>
            <a:chExt cx="1162380" cy="144138"/>
          </a:xfrm>
        </p:grpSpPr>
        <p:sp>
          <p:nvSpPr>
            <p:cNvPr id="17" name="Oval 37">
              <a:extLst>
                <a:ext uri="{FF2B5EF4-FFF2-40B4-BE49-F238E27FC236}">
                  <a16:creationId xmlns:a16="http://schemas.microsoft.com/office/drawing/2014/main" id="{407114EB-F47C-08C7-968C-BCC6773C7C90}"/>
                </a:ext>
              </a:extLst>
            </p:cNvPr>
            <p:cNvSpPr/>
            <p:nvPr/>
          </p:nvSpPr>
          <p:spPr>
            <a:xfrm>
              <a:off x="4980586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943"/>
            </a:p>
          </p:txBody>
        </p:sp>
        <p:sp>
          <p:nvSpPr>
            <p:cNvPr id="19" name="Oval 56">
              <a:extLst>
                <a:ext uri="{FF2B5EF4-FFF2-40B4-BE49-F238E27FC236}">
                  <a16:creationId xmlns:a16="http://schemas.microsoft.com/office/drawing/2014/main" id="{9698EA02-97A5-22B9-8E38-B44ACDD4D22B}"/>
                </a:ext>
              </a:extLst>
            </p:cNvPr>
            <p:cNvSpPr/>
            <p:nvPr/>
          </p:nvSpPr>
          <p:spPr>
            <a:xfrm>
              <a:off x="5228048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943"/>
            </a:p>
          </p:txBody>
        </p:sp>
        <p:sp>
          <p:nvSpPr>
            <p:cNvPr id="20" name="Oval 57">
              <a:extLst>
                <a:ext uri="{FF2B5EF4-FFF2-40B4-BE49-F238E27FC236}">
                  <a16:creationId xmlns:a16="http://schemas.microsoft.com/office/drawing/2014/main" id="{B6E21D10-C641-B11E-8682-D53E78749AAF}"/>
                </a:ext>
              </a:extLst>
            </p:cNvPr>
            <p:cNvSpPr/>
            <p:nvPr/>
          </p:nvSpPr>
          <p:spPr>
            <a:xfrm>
              <a:off x="5476110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943"/>
            </a:p>
          </p:txBody>
        </p:sp>
        <p:sp>
          <p:nvSpPr>
            <p:cNvPr id="21" name="Oval 58">
              <a:extLst>
                <a:ext uri="{FF2B5EF4-FFF2-40B4-BE49-F238E27FC236}">
                  <a16:creationId xmlns:a16="http://schemas.microsoft.com/office/drawing/2014/main" id="{FD15AF04-11BB-EBFD-C230-57BC105D0038}"/>
                </a:ext>
              </a:extLst>
            </p:cNvPr>
            <p:cNvSpPr/>
            <p:nvPr/>
          </p:nvSpPr>
          <p:spPr>
            <a:xfrm>
              <a:off x="5740262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943"/>
            </a:p>
          </p:txBody>
        </p:sp>
        <p:sp>
          <p:nvSpPr>
            <p:cNvPr id="22" name="Oval 59">
              <a:extLst>
                <a:ext uri="{FF2B5EF4-FFF2-40B4-BE49-F238E27FC236}">
                  <a16:creationId xmlns:a16="http://schemas.microsoft.com/office/drawing/2014/main" id="{6E9CA29C-3874-F95A-E39F-689EB3EFABD9}"/>
                </a:ext>
              </a:extLst>
            </p:cNvPr>
            <p:cNvSpPr/>
            <p:nvPr/>
          </p:nvSpPr>
          <p:spPr>
            <a:xfrm>
              <a:off x="5998828" y="5858993"/>
              <a:ext cx="144138" cy="14413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943"/>
            </a:p>
          </p:txBody>
        </p:sp>
      </p:grpSp>
      <p:grpSp>
        <p:nvGrpSpPr>
          <p:cNvPr id="28" name="Group 48">
            <a:extLst>
              <a:ext uri="{FF2B5EF4-FFF2-40B4-BE49-F238E27FC236}">
                <a16:creationId xmlns:a16="http://schemas.microsoft.com/office/drawing/2014/main" id="{18098968-6713-F089-CF4F-40C1D02F5ED4}"/>
              </a:ext>
            </a:extLst>
          </p:cNvPr>
          <p:cNvGrpSpPr/>
          <p:nvPr/>
        </p:nvGrpSpPr>
        <p:grpSpPr>
          <a:xfrm>
            <a:off x="5957588" y="6213676"/>
            <a:ext cx="1254588" cy="155572"/>
            <a:chOff x="4980586" y="5858993"/>
            <a:chExt cx="1162380" cy="144138"/>
          </a:xfrm>
        </p:grpSpPr>
        <p:sp>
          <p:nvSpPr>
            <p:cNvPr id="32" name="Oval 37">
              <a:extLst>
                <a:ext uri="{FF2B5EF4-FFF2-40B4-BE49-F238E27FC236}">
                  <a16:creationId xmlns:a16="http://schemas.microsoft.com/office/drawing/2014/main" id="{DCDFE2F7-EE5E-1569-B2FC-E6AC54DC16BF}"/>
                </a:ext>
              </a:extLst>
            </p:cNvPr>
            <p:cNvSpPr/>
            <p:nvPr/>
          </p:nvSpPr>
          <p:spPr>
            <a:xfrm>
              <a:off x="4980586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943"/>
            </a:p>
          </p:txBody>
        </p:sp>
        <p:sp>
          <p:nvSpPr>
            <p:cNvPr id="35" name="Oval 56">
              <a:extLst>
                <a:ext uri="{FF2B5EF4-FFF2-40B4-BE49-F238E27FC236}">
                  <a16:creationId xmlns:a16="http://schemas.microsoft.com/office/drawing/2014/main" id="{B8A0A623-7B57-A9B6-D639-0CFABBFB306A}"/>
                </a:ext>
              </a:extLst>
            </p:cNvPr>
            <p:cNvSpPr/>
            <p:nvPr/>
          </p:nvSpPr>
          <p:spPr>
            <a:xfrm>
              <a:off x="5228048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943"/>
            </a:p>
          </p:txBody>
        </p:sp>
        <p:sp>
          <p:nvSpPr>
            <p:cNvPr id="36" name="Oval 57">
              <a:extLst>
                <a:ext uri="{FF2B5EF4-FFF2-40B4-BE49-F238E27FC236}">
                  <a16:creationId xmlns:a16="http://schemas.microsoft.com/office/drawing/2014/main" id="{7BB99F08-2DBE-633B-2C90-0CEC46D6131A}"/>
                </a:ext>
              </a:extLst>
            </p:cNvPr>
            <p:cNvSpPr/>
            <p:nvPr/>
          </p:nvSpPr>
          <p:spPr>
            <a:xfrm>
              <a:off x="5476110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943"/>
            </a:p>
          </p:txBody>
        </p:sp>
        <p:sp>
          <p:nvSpPr>
            <p:cNvPr id="37" name="Oval 58">
              <a:extLst>
                <a:ext uri="{FF2B5EF4-FFF2-40B4-BE49-F238E27FC236}">
                  <a16:creationId xmlns:a16="http://schemas.microsoft.com/office/drawing/2014/main" id="{9ECA24B3-C40D-E48C-B7AD-E21E66586ED6}"/>
                </a:ext>
              </a:extLst>
            </p:cNvPr>
            <p:cNvSpPr/>
            <p:nvPr/>
          </p:nvSpPr>
          <p:spPr>
            <a:xfrm>
              <a:off x="5740262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943"/>
            </a:p>
          </p:txBody>
        </p:sp>
        <p:sp>
          <p:nvSpPr>
            <p:cNvPr id="44" name="Oval 59">
              <a:extLst>
                <a:ext uri="{FF2B5EF4-FFF2-40B4-BE49-F238E27FC236}">
                  <a16:creationId xmlns:a16="http://schemas.microsoft.com/office/drawing/2014/main" id="{9ED5BDE9-1B1D-8084-A201-7D418DAC9172}"/>
                </a:ext>
              </a:extLst>
            </p:cNvPr>
            <p:cNvSpPr/>
            <p:nvPr/>
          </p:nvSpPr>
          <p:spPr>
            <a:xfrm>
              <a:off x="5998828" y="5858993"/>
              <a:ext cx="144138" cy="14413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943"/>
            </a:p>
          </p:txBody>
        </p:sp>
      </p:grpSp>
      <p:grpSp>
        <p:nvGrpSpPr>
          <p:cNvPr id="45" name="Group 48">
            <a:extLst>
              <a:ext uri="{FF2B5EF4-FFF2-40B4-BE49-F238E27FC236}">
                <a16:creationId xmlns:a16="http://schemas.microsoft.com/office/drawing/2014/main" id="{5B08CE42-073E-6354-E263-EA99E42BFC66}"/>
              </a:ext>
            </a:extLst>
          </p:cNvPr>
          <p:cNvGrpSpPr/>
          <p:nvPr/>
        </p:nvGrpSpPr>
        <p:grpSpPr>
          <a:xfrm>
            <a:off x="5957588" y="6575217"/>
            <a:ext cx="1254588" cy="155572"/>
            <a:chOff x="4980586" y="5858993"/>
            <a:chExt cx="1162380" cy="144138"/>
          </a:xfrm>
        </p:grpSpPr>
        <p:sp>
          <p:nvSpPr>
            <p:cNvPr id="46" name="Oval 37">
              <a:extLst>
                <a:ext uri="{FF2B5EF4-FFF2-40B4-BE49-F238E27FC236}">
                  <a16:creationId xmlns:a16="http://schemas.microsoft.com/office/drawing/2014/main" id="{E6A8FAB5-FAD5-A1F1-751E-ECE865EA4CA6}"/>
                </a:ext>
              </a:extLst>
            </p:cNvPr>
            <p:cNvSpPr/>
            <p:nvPr/>
          </p:nvSpPr>
          <p:spPr>
            <a:xfrm>
              <a:off x="4980586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943"/>
            </a:p>
          </p:txBody>
        </p:sp>
        <p:sp>
          <p:nvSpPr>
            <p:cNvPr id="47" name="Oval 56">
              <a:extLst>
                <a:ext uri="{FF2B5EF4-FFF2-40B4-BE49-F238E27FC236}">
                  <a16:creationId xmlns:a16="http://schemas.microsoft.com/office/drawing/2014/main" id="{763FB5F8-435C-FBE8-3024-2C83BD776AAE}"/>
                </a:ext>
              </a:extLst>
            </p:cNvPr>
            <p:cNvSpPr/>
            <p:nvPr/>
          </p:nvSpPr>
          <p:spPr>
            <a:xfrm>
              <a:off x="5228048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943"/>
            </a:p>
          </p:txBody>
        </p:sp>
        <p:sp>
          <p:nvSpPr>
            <p:cNvPr id="55" name="Oval 57">
              <a:extLst>
                <a:ext uri="{FF2B5EF4-FFF2-40B4-BE49-F238E27FC236}">
                  <a16:creationId xmlns:a16="http://schemas.microsoft.com/office/drawing/2014/main" id="{BCE393EF-BC74-AB36-2C44-81E667F05B3D}"/>
                </a:ext>
              </a:extLst>
            </p:cNvPr>
            <p:cNvSpPr/>
            <p:nvPr/>
          </p:nvSpPr>
          <p:spPr>
            <a:xfrm>
              <a:off x="5476110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943"/>
            </a:p>
          </p:txBody>
        </p:sp>
        <p:sp>
          <p:nvSpPr>
            <p:cNvPr id="56" name="Oval 58">
              <a:extLst>
                <a:ext uri="{FF2B5EF4-FFF2-40B4-BE49-F238E27FC236}">
                  <a16:creationId xmlns:a16="http://schemas.microsoft.com/office/drawing/2014/main" id="{DB7AF712-68DC-C55B-E98A-10BB48C657A4}"/>
                </a:ext>
              </a:extLst>
            </p:cNvPr>
            <p:cNvSpPr/>
            <p:nvPr/>
          </p:nvSpPr>
          <p:spPr>
            <a:xfrm>
              <a:off x="5740262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943"/>
            </a:p>
          </p:txBody>
        </p:sp>
        <p:sp>
          <p:nvSpPr>
            <p:cNvPr id="61" name="Oval 59">
              <a:extLst>
                <a:ext uri="{FF2B5EF4-FFF2-40B4-BE49-F238E27FC236}">
                  <a16:creationId xmlns:a16="http://schemas.microsoft.com/office/drawing/2014/main" id="{56125B1A-2820-A63D-56F4-1620F2559D45}"/>
                </a:ext>
              </a:extLst>
            </p:cNvPr>
            <p:cNvSpPr/>
            <p:nvPr/>
          </p:nvSpPr>
          <p:spPr>
            <a:xfrm>
              <a:off x="5998828" y="5858993"/>
              <a:ext cx="144138" cy="14413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943"/>
            </a:p>
          </p:txBody>
        </p:sp>
      </p:grpSp>
      <p:grpSp>
        <p:nvGrpSpPr>
          <p:cNvPr id="62" name="Group 48">
            <a:extLst>
              <a:ext uri="{FF2B5EF4-FFF2-40B4-BE49-F238E27FC236}">
                <a16:creationId xmlns:a16="http://schemas.microsoft.com/office/drawing/2014/main" id="{C8DC9942-432A-4696-7309-DCA3CF743A07}"/>
              </a:ext>
            </a:extLst>
          </p:cNvPr>
          <p:cNvGrpSpPr/>
          <p:nvPr/>
        </p:nvGrpSpPr>
        <p:grpSpPr>
          <a:xfrm>
            <a:off x="5959241" y="6936758"/>
            <a:ext cx="1254588" cy="155572"/>
            <a:chOff x="4980586" y="5858993"/>
            <a:chExt cx="1162380" cy="144138"/>
          </a:xfrm>
        </p:grpSpPr>
        <p:sp>
          <p:nvSpPr>
            <p:cNvPr id="99" name="Oval 37">
              <a:extLst>
                <a:ext uri="{FF2B5EF4-FFF2-40B4-BE49-F238E27FC236}">
                  <a16:creationId xmlns:a16="http://schemas.microsoft.com/office/drawing/2014/main" id="{D04CFCF1-2A13-CB73-F35C-1DADDAD48757}"/>
                </a:ext>
              </a:extLst>
            </p:cNvPr>
            <p:cNvSpPr/>
            <p:nvPr/>
          </p:nvSpPr>
          <p:spPr>
            <a:xfrm>
              <a:off x="4980586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943"/>
            </a:p>
          </p:txBody>
        </p:sp>
        <p:sp>
          <p:nvSpPr>
            <p:cNvPr id="100" name="Oval 56">
              <a:extLst>
                <a:ext uri="{FF2B5EF4-FFF2-40B4-BE49-F238E27FC236}">
                  <a16:creationId xmlns:a16="http://schemas.microsoft.com/office/drawing/2014/main" id="{9B19E716-7796-780B-3BB4-7E8626BC9FBB}"/>
                </a:ext>
              </a:extLst>
            </p:cNvPr>
            <p:cNvSpPr/>
            <p:nvPr/>
          </p:nvSpPr>
          <p:spPr>
            <a:xfrm>
              <a:off x="5228048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943"/>
            </a:p>
          </p:txBody>
        </p:sp>
        <p:sp>
          <p:nvSpPr>
            <p:cNvPr id="101" name="Oval 57">
              <a:extLst>
                <a:ext uri="{FF2B5EF4-FFF2-40B4-BE49-F238E27FC236}">
                  <a16:creationId xmlns:a16="http://schemas.microsoft.com/office/drawing/2014/main" id="{39418904-03C9-A5DF-8605-31C831564AA8}"/>
                </a:ext>
              </a:extLst>
            </p:cNvPr>
            <p:cNvSpPr/>
            <p:nvPr/>
          </p:nvSpPr>
          <p:spPr>
            <a:xfrm>
              <a:off x="5476110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943"/>
            </a:p>
          </p:txBody>
        </p:sp>
        <p:sp>
          <p:nvSpPr>
            <p:cNvPr id="102" name="Oval 58">
              <a:extLst>
                <a:ext uri="{FF2B5EF4-FFF2-40B4-BE49-F238E27FC236}">
                  <a16:creationId xmlns:a16="http://schemas.microsoft.com/office/drawing/2014/main" id="{F4D894E8-24EB-DF61-4854-F91B32FC1C0B}"/>
                </a:ext>
              </a:extLst>
            </p:cNvPr>
            <p:cNvSpPr/>
            <p:nvPr/>
          </p:nvSpPr>
          <p:spPr>
            <a:xfrm>
              <a:off x="5740262" y="5858993"/>
              <a:ext cx="144138" cy="144138"/>
            </a:xfrm>
            <a:prstGeom prst="ellipse">
              <a:avLst/>
            </a:prstGeom>
            <a:solidFill>
              <a:srgbClr val="1F4E79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943"/>
            </a:p>
          </p:txBody>
        </p:sp>
        <p:sp>
          <p:nvSpPr>
            <p:cNvPr id="103" name="Oval 59">
              <a:extLst>
                <a:ext uri="{FF2B5EF4-FFF2-40B4-BE49-F238E27FC236}">
                  <a16:creationId xmlns:a16="http://schemas.microsoft.com/office/drawing/2014/main" id="{5A025B2D-6479-D37C-23A9-38D4DFB9B3DA}"/>
                </a:ext>
              </a:extLst>
            </p:cNvPr>
            <p:cNvSpPr/>
            <p:nvPr/>
          </p:nvSpPr>
          <p:spPr>
            <a:xfrm>
              <a:off x="5998828" y="5858993"/>
              <a:ext cx="144138" cy="14413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1F4E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943"/>
            </a:p>
          </p:txBody>
        </p:sp>
      </p:grpSp>
      <p:sp>
        <p:nvSpPr>
          <p:cNvPr id="111" name="ZoneTexte 110">
            <a:extLst>
              <a:ext uri="{FF2B5EF4-FFF2-40B4-BE49-F238E27FC236}">
                <a16:creationId xmlns:a16="http://schemas.microsoft.com/office/drawing/2014/main" id="{3649280B-88C7-C53C-AE2F-81D2FCEE0427}"/>
              </a:ext>
            </a:extLst>
          </p:cNvPr>
          <p:cNvSpPr txBox="1"/>
          <p:nvPr/>
        </p:nvSpPr>
        <p:spPr>
          <a:xfrm>
            <a:off x="2968650" y="9565481"/>
            <a:ext cx="4236737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/>
              <a:t>Master en Informatique et Réseaux</a:t>
            </a:r>
            <a:r>
              <a:rPr lang="fr-FR" sz="1100" dirty="0"/>
              <a:t>, École Supérieure d'Informatique de Lyon — 2006 / Spécialisation en administration système et sécurité.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/>
              <a:t>Licence en Informatique</a:t>
            </a:r>
            <a:r>
              <a:rPr lang="fr-FR" sz="1100" dirty="0"/>
              <a:t>, Université Lyon 1 — 2003 / Modules clés : programmation, base de données, réseaux.</a:t>
            </a:r>
          </a:p>
        </p:txBody>
      </p:sp>
      <p:grpSp>
        <p:nvGrpSpPr>
          <p:cNvPr id="112" name="Group 49">
            <a:extLst>
              <a:ext uri="{FF2B5EF4-FFF2-40B4-BE49-F238E27FC236}">
                <a16:creationId xmlns:a16="http://schemas.microsoft.com/office/drawing/2014/main" id="{B1F7F8E9-49D9-F235-5A1E-7B8BA0941177}"/>
              </a:ext>
            </a:extLst>
          </p:cNvPr>
          <p:cNvGrpSpPr/>
          <p:nvPr/>
        </p:nvGrpSpPr>
        <p:grpSpPr>
          <a:xfrm>
            <a:off x="2911628" y="8977684"/>
            <a:ext cx="4316110" cy="437909"/>
            <a:chOff x="2950179" y="428741"/>
            <a:chExt cx="3494164" cy="405724"/>
          </a:xfrm>
        </p:grpSpPr>
        <p:grpSp>
          <p:nvGrpSpPr>
            <p:cNvPr id="113" name="Group 50">
              <a:extLst>
                <a:ext uri="{FF2B5EF4-FFF2-40B4-BE49-F238E27FC236}">
                  <a16:creationId xmlns:a16="http://schemas.microsoft.com/office/drawing/2014/main" id="{8BCC8889-307B-C4A2-A67B-73EB142A8E5B}"/>
                </a:ext>
              </a:extLst>
            </p:cNvPr>
            <p:cNvGrpSpPr/>
            <p:nvPr/>
          </p:nvGrpSpPr>
          <p:grpSpPr>
            <a:xfrm>
              <a:off x="2950179" y="465133"/>
              <a:ext cx="3494164" cy="369332"/>
              <a:chOff x="2950179" y="465133"/>
              <a:chExt cx="3494164" cy="369332"/>
            </a:xfrm>
          </p:grpSpPr>
          <p:sp>
            <p:nvSpPr>
              <p:cNvPr id="115" name="TextBox 52">
                <a:extLst>
                  <a:ext uri="{FF2B5EF4-FFF2-40B4-BE49-F238E27FC236}">
                    <a16:creationId xmlns:a16="http://schemas.microsoft.com/office/drawing/2014/main" id="{4418906B-E343-4201-AE1E-E167C803119A}"/>
                  </a:ext>
                </a:extLst>
              </p:cNvPr>
              <p:cNvSpPr txBox="1"/>
              <p:nvPr/>
            </p:nvSpPr>
            <p:spPr>
              <a:xfrm>
                <a:off x="2950179" y="465133"/>
                <a:ext cx="2240924" cy="3625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G" sz="1943" dirty="0">
                    <a:solidFill>
                      <a:schemeClr val="accent1">
                        <a:lumMod val="50000"/>
                      </a:schemeClr>
                    </a:solidFill>
                    <a:latin typeface="Roboto Condensed Bold" panose="02000000000000000000" pitchFamily="2" charset="0"/>
                    <a:ea typeface="Roboto Condensed Bold" panose="02000000000000000000" pitchFamily="2" charset="0"/>
                  </a:rPr>
                  <a:t>FORMATION</a:t>
                </a:r>
              </a:p>
            </p:txBody>
          </p:sp>
          <p:cxnSp>
            <p:nvCxnSpPr>
              <p:cNvPr id="116" name="Straight Connector 53">
                <a:extLst>
                  <a:ext uri="{FF2B5EF4-FFF2-40B4-BE49-F238E27FC236}">
                    <a16:creationId xmlns:a16="http://schemas.microsoft.com/office/drawing/2014/main" id="{571201B4-0A49-1C91-A58D-3E42BBB4FC83}"/>
                  </a:ext>
                </a:extLst>
              </p:cNvPr>
              <p:cNvCxnSpPr/>
              <p:nvPr/>
            </p:nvCxnSpPr>
            <p:spPr>
              <a:xfrm>
                <a:off x="3044587" y="834465"/>
                <a:ext cx="3399756" cy="0"/>
              </a:xfrm>
              <a:prstGeom prst="line">
                <a:avLst/>
              </a:prstGeom>
              <a:ln>
                <a:solidFill>
                  <a:srgbClr val="1F4E7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4" name="Straight Connector 51">
              <a:extLst>
                <a:ext uri="{FF2B5EF4-FFF2-40B4-BE49-F238E27FC236}">
                  <a16:creationId xmlns:a16="http://schemas.microsoft.com/office/drawing/2014/main" id="{BB1C1E3C-C967-E1C8-9658-27D43C556FE0}"/>
                </a:ext>
              </a:extLst>
            </p:cNvPr>
            <p:cNvCxnSpPr/>
            <p:nvPr/>
          </p:nvCxnSpPr>
          <p:spPr>
            <a:xfrm>
              <a:off x="3044587" y="428741"/>
              <a:ext cx="3399756" cy="0"/>
            </a:xfrm>
            <a:prstGeom prst="line">
              <a:avLst/>
            </a:prstGeom>
            <a:ln>
              <a:solidFill>
                <a:srgbClr val="1F4E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oup 14">
            <a:extLst>
              <a:ext uri="{FF2B5EF4-FFF2-40B4-BE49-F238E27FC236}">
                <a16:creationId xmlns:a16="http://schemas.microsoft.com/office/drawing/2014/main" id="{B6E24220-9E08-5ECB-A0C7-4479E2D0A945}"/>
              </a:ext>
            </a:extLst>
          </p:cNvPr>
          <p:cNvGrpSpPr/>
          <p:nvPr/>
        </p:nvGrpSpPr>
        <p:grpSpPr>
          <a:xfrm>
            <a:off x="77252" y="8815568"/>
            <a:ext cx="2683094" cy="901301"/>
            <a:chOff x="141662" y="4216869"/>
            <a:chExt cx="2240924" cy="835058"/>
          </a:xfrm>
        </p:grpSpPr>
        <p:sp>
          <p:nvSpPr>
            <p:cNvPr id="118" name="TextBox 6">
              <a:extLst>
                <a:ext uri="{FF2B5EF4-FFF2-40B4-BE49-F238E27FC236}">
                  <a16:creationId xmlns:a16="http://schemas.microsoft.com/office/drawing/2014/main" id="{0E41158C-CDB2-CCB8-D42B-C7CE197C9A83}"/>
                </a:ext>
              </a:extLst>
            </p:cNvPr>
            <p:cNvSpPr txBox="1"/>
            <p:nvPr/>
          </p:nvSpPr>
          <p:spPr>
            <a:xfrm>
              <a:off x="141662" y="4216869"/>
              <a:ext cx="2240924" cy="362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943" dirty="0">
                  <a:solidFill>
                    <a:schemeClr val="accent1">
                      <a:lumMod val="50000"/>
                    </a:schemeClr>
                  </a:solidFill>
                  <a:latin typeface="Roboto Condensed Bold" panose="02000000000000000000" pitchFamily="2" charset="0"/>
                  <a:ea typeface="Roboto Condensed Bold" panose="02000000000000000000" pitchFamily="2" charset="0"/>
                </a:rPr>
                <a:t>LANGUES</a:t>
              </a:r>
            </a:p>
          </p:txBody>
        </p:sp>
        <p:sp>
          <p:nvSpPr>
            <p:cNvPr id="119" name="TextBox 8">
              <a:extLst>
                <a:ext uri="{FF2B5EF4-FFF2-40B4-BE49-F238E27FC236}">
                  <a16:creationId xmlns:a16="http://schemas.microsoft.com/office/drawing/2014/main" id="{E2D0B895-E301-C8B7-B114-2488940C8EDE}"/>
                </a:ext>
              </a:extLst>
            </p:cNvPr>
            <p:cNvSpPr txBox="1"/>
            <p:nvPr/>
          </p:nvSpPr>
          <p:spPr>
            <a:xfrm>
              <a:off x="210885" y="4624193"/>
              <a:ext cx="2102476" cy="427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r-FR" sz="1200" dirty="0"/>
                <a:t>Français - Langue maternelle</a:t>
              </a: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fr-FR" sz="1200" dirty="0"/>
                <a:t>Anglais - Niveau C1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9610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90" y="743980"/>
            <a:ext cx="6522895" cy="916506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39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39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39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39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39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396" dirty="0" err="1"/>
              <a:t>Créeruncv.com</a:t>
            </a:r>
            <a:r>
              <a:rPr lang="fr-FR" sz="239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21</TotalTime>
  <Words>641</Words>
  <Application>Microsoft Macintosh PowerPoint</Application>
  <PresentationFormat>Personnalisé</PresentationFormat>
  <Paragraphs>81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Georgia</vt:lpstr>
      <vt:lpstr>Lato</vt:lpstr>
      <vt:lpstr>Roboto Condensed Bold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10</cp:revision>
  <dcterms:created xsi:type="dcterms:W3CDTF">2023-09-25T22:41:58Z</dcterms:created>
  <dcterms:modified xsi:type="dcterms:W3CDTF">2023-10-04T22:21:23Z</dcterms:modified>
</cp:coreProperties>
</file>