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63" r:id="rId2"/>
    <p:sldId id="259" r:id="rId3"/>
  </p:sldIdLst>
  <p:sldSz cx="6858000" cy="9906000" type="A4"/>
  <p:notesSz cx="6858000" cy="9144000"/>
  <p:embeddedFontLst>
    <p:embeddedFont>
      <p:font typeface="Arial Black" panose="020B0604020202020204" pitchFamily="34" charset="0"/>
      <p:bold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ED4A4"/>
    <a:srgbClr val="32ABDA"/>
    <a:srgbClr val="FDEBEC"/>
    <a:srgbClr val="2F3B7D"/>
    <a:srgbClr val="FFD966"/>
    <a:srgbClr val="9F7955"/>
    <a:srgbClr val="00B0F0"/>
    <a:srgbClr val="355CB2"/>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6" autoAdjust="0"/>
    <p:restoredTop sz="95597" autoAdjust="0"/>
  </p:normalViewPr>
  <p:slideViewPr>
    <p:cSldViewPr snapToGrid="0" snapToObjects="1">
      <p:cViewPr varScale="1">
        <p:scale>
          <a:sx n="155" d="100"/>
          <a:sy n="155" d="100"/>
        </p:scale>
        <p:origin x="3104" y="208"/>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21/05/2023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21/05/2023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21/05/2023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21/05/2023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21/05/2023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F20A063-2963-4C46-AB62-90867449177E}"/>
              </a:ext>
            </a:extLst>
          </p:cNvPr>
          <p:cNvSpPr/>
          <p:nvPr/>
        </p:nvSpPr>
        <p:spPr>
          <a:xfrm>
            <a:off x="101301" y="414277"/>
            <a:ext cx="6655398" cy="1007165"/>
          </a:xfrm>
          <a:prstGeom prst="roundRect">
            <a:avLst>
              <a:gd name="adj" fmla="val 50000"/>
            </a:avLst>
          </a:prstGeom>
          <a:gradFill flip="none" rotWithShape="1">
            <a:gsLst>
              <a:gs pos="6000">
                <a:srgbClr val="00203F"/>
              </a:gs>
              <a:gs pos="100000">
                <a:srgbClr val="ACF1D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TextBox 31">
            <a:extLst>
              <a:ext uri="{FF2B5EF4-FFF2-40B4-BE49-F238E27FC236}">
                <a16:creationId xmlns:a16="http://schemas.microsoft.com/office/drawing/2014/main" id="{568762EE-EC20-274D-BE57-79F72BA202A0}"/>
              </a:ext>
            </a:extLst>
          </p:cNvPr>
          <p:cNvSpPr txBox="1"/>
          <p:nvPr/>
        </p:nvSpPr>
        <p:spPr>
          <a:xfrm>
            <a:off x="-3230665" y="3516745"/>
            <a:ext cx="198762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sp>
        <p:nvSpPr>
          <p:cNvPr id="34" name="TextBox 33"/>
          <p:cNvSpPr txBox="1"/>
          <p:nvPr/>
        </p:nvSpPr>
        <p:spPr>
          <a:xfrm>
            <a:off x="225425" y="1733918"/>
            <a:ext cx="3987347" cy="1169551"/>
          </a:xfrm>
          <a:prstGeom prst="rect">
            <a:avLst/>
          </a:prstGeom>
          <a:noFill/>
        </p:spPr>
        <p:txBody>
          <a:bodyPr wrap="square" rtlCol="0">
            <a:spAutoFit/>
          </a:bodyPr>
          <a:lstStyle/>
          <a:p>
            <a:pPr algn="just"/>
            <a:r>
              <a:rPr lang="fr-FR" sz="1000" dirty="0"/>
              <a:t>Couturière professionnelle et passionnée, avec 15 ans d'expérience en création de vêtements sur mesure, retouches et réparations. Dotée d'une grande précision et d'un sens aigu du détail, je suis en mesure de répondre aux besoins spécifiques des clients en matière de style et de confort. Forte de mon expérience et de ma créativité, je cherche à mettre mon savoir-faire au service d'un nouvel atelier ou d'une maison de couture.</a:t>
            </a:r>
          </a:p>
        </p:txBody>
      </p:sp>
      <p:sp>
        <p:nvSpPr>
          <p:cNvPr id="20" name="TextBox 19"/>
          <p:cNvSpPr txBox="1"/>
          <p:nvPr/>
        </p:nvSpPr>
        <p:spPr>
          <a:xfrm>
            <a:off x="4415017" y="3632299"/>
            <a:ext cx="2177044" cy="2449901"/>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gradFill>
                  <a:gsLst>
                    <a:gs pos="100000">
                      <a:srgbClr val="00203F"/>
                    </a:gs>
                    <a:gs pos="14000">
                      <a:srgbClr val="6DA69B"/>
                    </a:gs>
                  </a:gsLst>
                  <a:lin ang="3000000" scaled="0"/>
                </a:gradFill>
                <a:effectLst/>
                <a:uLnTx/>
                <a:uFillTx/>
                <a:ea typeface="Open Sans" panose="020B0606030504020204" pitchFamily="34" charset="0"/>
                <a:cs typeface="Open Sans" panose="020B0606030504020204" pitchFamily="34" charset="0"/>
              </a:rPr>
              <a:t>COMPETENCES</a:t>
            </a:r>
            <a:endParaRPr kumimoji="0" lang="en-US" sz="1000" b="1" i="0" u="none" strike="noStrike" kern="1200" cap="none" spc="0" normalizeH="0" baseline="0" noProof="0" dirty="0">
              <a:ln>
                <a:noFill/>
              </a:ln>
              <a:gradFill>
                <a:gsLst>
                  <a:gs pos="100000">
                    <a:srgbClr val="00203F"/>
                  </a:gs>
                  <a:gs pos="14000">
                    <a:srgbClr val="6DA69B"/>
                  </a:gs>
                </a:gsLst>
                <a:lin ang="3000000" scaled="0"/>
              </a:gradFill>
              <a:effectLst/>
              <a:uLnTx/>
              <a:uFillTx/>
              <a:ea typeface="Open Sans" panose="020B0606030504020204" pitchFamily="34" charset="0"/>
              <a:cs typeface="Open Sans" panose="020B0606030504020204" pitchFamily="34" charset="0"/>
            </a:endParaRPr>
          </a:p>
          <a:p>
            <a:pPr marL="171450" indent="-171450">
              <a:buFont typeface="Wingdings" pitchFamily="2" charset="2"/>
              <a:buChar char="ü"/>
            </a:pPr>
            <a:r>
              <a:rPr lang="fr-FR" sz="1000" dirty="0"/>
              <a:t>Maîtrise des techniques de couture à la main et à la machine</a:t>
            </a:r>
          </a:p>
          <a:p>
            <a:pPr marL="171450" indent="-171450">
              <a:buFont typeface="Wingdings" pitchFamily="2" charset="2"/>
              <a:buChar char="ü"/>
            </a:pPr>
            <a:r>
              <a:rPr lang="fr-FR" sz="1000" dirty="0"/>
              <a:t>Connaissance approfondie des différents textiles et matériaux</a:t>
            </a:r>
          </a:p>
          <a:p>
            <a:pPr marL="171450" indent="-171450">
              <a:buFont typeface="Wingdings" pitchFamily="2" charset="2"/>
              <a:buChar char="ü"/>
            </a:pPr>
            <a:r>
              <a:rPr lang="fr-FR" sz="1000" dirty="0"/>
              <a:t>Créativité et sens du style</a:t>
            </a:r>
          </a:p>
          <a:p>
            <a:pPr marL="171450" indent="-171450">
              <a:buFont typeface="Wingdings" pitchFamily="2" charset="2"/>
              <a:buChar char="ü"/>
            </a:pPr>
            <a:r>
              <a:rPr lang="fr-FR" sz="1000" dirty="0"/>
              <a:t>Capacité à travailler sur des projets personnalisés et à s'adapter aux demandes des clients</a:t>
            </a:r>
          </a:p>
          <a:p>
            <a:pPr marL="171450" indent="-171450">
              <a:buFont typeface="Wingdings" pitchFamily="2" charset="2"/>
              <a:buChar char="ü"/>
            </a:pPr>
            <a:r>
              <a:rPr lang="fr-FR" sz="1000" dirty="0"/>
              <a:t>Gestion du temps et respect des délais</a:t>
            </a:r>
          </a:p>
          <a:p>
            <a:pPr marL="171450" indent="-171450">
              <a:buFont typeface="Wingdings" pitchFamily="2" charset="2"/>
              <a:buChar char="ü"/>
            </a:pPr>
            <a:r>
              <a:rPr lang="fr-FR" sz="1000" dirty="0"/>
              <a:t>Bonnes compétences en communication et en relations clients</a:t>
            </a:r>
          </a:p>
        </p:txBody>
      </p:sp>
      <p:sp>
        <p:nvSpPr>
          <p:cNvPr id="82" name="TextBox 81">
            <a:extLst>
              <a:ext uri="{FF2B5EF4-FFF2-40B4-BE49-F238E27FC236}">
                <a16:creationId xmlns:a16="http://schemas.microsoft.com/office/drawing/2014/main" id="{2A3626E0-FE08-E144-A22B-0EEC8870DA4B}"/>
              </a:ext>
            </a:extLst>
          </p:cNvPr>
          <p:cNvSpPr txBox="1"/>
          <p:nvPr/>
        </p:nvSpPr>
        <p:spPr>
          <a:xfrm>
            <a:off x="4415017" y="6244820"/>
            <a:ext cx="2109769" cy="1064907"/>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gradFill>
                  <a:gsLst>
                    <a:gs pos="100000">
                      <a:srgbClr val="00203F"/>
                    </a:gs>
                    <a:gs pos="14000">
                      <a:srgbClr val="6DA69B"/>
                    </a:gs>
                  </a:gsLst>
                  <a:lin ang="3000000" scaled="0"/>
                </a:gradFill>
                <a:effectLst/>
                <a:uLnTx/>
                <a:uFillTx/>
                <a:ea typeface="Open Sans" panose="020B0606030504020204" pitchFamily="34" charset="0"/>
                <a:cs typeface="Open Sans" panose="020B0606030504020204" pitchFamily="34" charset="0"/>
              </a:rPr>
              <a:t>QUALITES</a:t>
            </a:r>
          </a:p>
          <a:p>
            <a:pPr marL="171450" indent="-171450">
              <a:buFont typeface="Wingdings" pitchFamily="2" charset="2"/>
              <a:buChar char="ü"/>
            </a:pPr>
            <a:r>
              <a:rPr lang="fr-FR" sz="1000" dirty="0"/>
              <a:t>Patience</a:t>
            </a:r>
          </a:p>
          <a:p>
            <a:pPr marL="171450" indent="-171450">
              <a:buFont typeface="Wingdings" pitchFamily="2" charset="2"/>
              <a:buChar char="ü"/>
            </a:pPr>
            <a:r>
              <a:rPr lang="fr-FR" sz="1000" dirty="0"/>
              <a:t>Précision</a:t>
            </a:r>
          </a:p>
          <a:p>
            <a:pPr marL="171450" indent="-171450">
              <a:buFont typeface="Wingdings" pitchFamily="2" charset="2"/>
              <a:buChar char="ü"/>
            </a:pPr>
            <a:r>
              <a:rPr kumimoji="0" lang="en-US" sz="1000" b="0"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Créativité</a:t>
            </a:r>
            <a:endPar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marL="171450" indent="-171450">
              <a:buFont typeface="Wingdings" pitchFamily="2" charset="2"/>
              <a:buChar char="ü"/>
            </a:pPr>
            <a:r>
              <a:rPr lang="en-US" sz="1000" dirty="0" err="1">
                <a:solidFill>
                  <a:prstClr val="black"/>
                </a:solidFill>
                <a:ea typeface="Open Sans" panose="020B0606030504020204" pitchFamily="34" charset="0"/>
                <a:cs typeface="Open Sans" panose="020B0606030504020204" pitchFamily="34" charset="0"/>
              </a:rPr>
              <a:t>Capacité</a:t>
            </a:r>
            <a:r>
              <a:rPr lang="en-US" sz="1000" dirty="0">
                <a:solidFill>
                  <a:prstClr val="black"/>
                </a:solidFill>
                <a:ea typeface="Open Sans" panose="020B0606030504020204" pitchFamily="34" charset="0"/>
                <a:cs typeface="Open Sans" panose="020B0606030504020204" pitchFamily="34" charset="0"/>
              </a:rPr>
              <a:t> </a:t>
            </a:r>
            <a:r>
              <a:rPr lang="en-US" sz="1000" dirty="0" err="1">
                <a:solidFill>
                  <a:prstClr val="black"/>
                </a:solidFill>
                <a:ea typeface="Open Sans" panose="020B0606030504020204" pitchFamily="34" charset="0"/>
                <a:cs typeface="Open Sans" panose="020B0606030504020204" pitchFamily="34" charset="0"/>
              </a:rPr>
              <a:t>à</a:t>
            </a:r>
            <a:r>
              <a:rPr lang="en-US" sz="1000" dirty="0">
                <a:solidFill>
                  <a:prstClr val="black"/>
                </a:solidFill>
                <a:ea typeface="Open Sans" panose="020B0606030504020204" pitchFamily="34" charset="0"/>
                <a:cs typeface="Open Sans" panose="020B0606030504020204" pitchFamily="34" charset="0"/>
              </a:rPr>
              <a:t> </a:t>
            </a:r>
            <a:r>
              <a:rPr lang="en-US" sz="1000" dirty="0" err="1">
                <a:solidFill>
                  <a:prstClr val="black"/>
                </a:solidFill>
                <a:ea typeface="Open Sans" panose="020B0606030504020204" pitchFamily="34" charset="0"/>
                <a:cs typeface="Open Sans" panose="020B0606030504020204" pitchFamily="34" charset="0"/>
              </a:rPr>
              <a:t>travailler</a:t>
            </a:r>
            <a:r>
              <a:rPr lang="en-US" sz="1000" dirty="0">
                <a:solidFill>
                  <a:prstClr val="black"/>
                </a:solidFill>
                <a:ea typeface="Open Sans" panose="020B0606030504020204" pitchFamily="34" charset="0"/>
                <a:cs typeface="Open Sans" panose="020B0606030504020204" pitchFamily="34" charset="0"/>
              </a:rPr>
              <a:t> sous pression</a:t>
            </a:r>
            <a:endPar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sp>
        <p:nvSpPr>
          <p:cNvPr id="85" name="TextBox 84">
            <a:extLst>
              <a:ext uri="{FF2B5EF4-FFF2-40B4-BE49-F238E27FC236}">
                <a16:creationId xmlns:a16="http://schemas.microsoft.com/office/drawing/2014/main" id="{C3F86097-1B5C-8540-9782-FACAC0A7DDA2}"/>
              </a:ext>
            </a:extLst>
          </p:cNvPr>
          <p:cNvSpPr txBox="1"/>
          <p:nvPr/>
        </p:nvSpPr>
        <p:spPr>
          <a:xfrm>
            <a:off x="4369009" y="7472347"/>
            <a:ext cx="2109769" cy="1680460"/>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gradFill>
                  <a:gsLst>
                    <a:gs pos="100000">
                      <a:srgbClr val="00203F"/>
                    </a:gs>
                    <a:gs pos="14000">
                      <a:srgbClr val="6DA69B"/>
                    </a:gs>
                  </a:gsLst>
                  <a:lin ang="3000000" scaled="0"/>
                </a:gradFill>
                <a:effectLst/>
                <a:uLnTx/>
                <a:uFillTx/>
                <a:ea typeface="Open Sans" panose="020B0606030504020204" pitchFamily="34" charset="0"/>
                <a:cs typeface="Open Sans" panose="020B0606030504020204" pitchFamily="34" charset="0"/>
              </a:rPr>
              <a:t>HOBBIES</a:t>
            </a:r>
          </a:p>
          <a:p>
            <a:pPr marL="171450" indent="-171450">
              <a:buFont typeface="Arial" panose="020B0604020202020204" pitchFamily="34" charset="0"/>
              <a:buChar char="•"/>
            </a:pPr>
            <a:r>
              <a:rPr lang="fr-FR" sz="1000" dirty="0"/>
              <a:t>Mode : suivi des tendances et participation à des événements de mode</a:t>
            </a:r>
          </a:p>
          <a:p>
            <a:pPr marL="171450" indent="-171450">
              <a:buFont typeface="Arial" panose="020B0604020202020204" pitchFamily="34" charset="0"/>
              <a:buChar char="•"/>
            </a:pPr>
            <a:r>
              <a:rPr lang="fr-FR" sz="1000" dirty="0"/>
              <a:t>Création de vêtements : confection de pièces uniques pour la famille et les amis</a:t>
            </a:r>
          </a:p>
          <a:p>
            <a:pPr marL="171450" indent="-171450">
              <a:buFont typeface="Arial" panose="020B0604020202020204" pitchFamily="34" charset="0"/>
              <a:buChar char="•"/>
            </a:pPr>
            <a:r>
              <a:rPr lang="fr-FR" sz="1000" dirty="0"/>
              <a:t>Art et design : visite d'expositions et de musées pour s'inspirer</a:t>
            </a:r>
          </a:p>
        </p:txBody>
      </p:sp>
      <p:sp>
        <p:nvSpPr>
          <p:cNvPr id="86" name="TextBox 85">
            <a:extLst>
              <a:ext uri="{FF2B5EF4-FFF2-40B4-BE49-F238E27FC236}">
                <a16:creationId xmlns:a16="http://schemas.microsoft.com/office/drawing/2014/main" id="{B56CB2A4-EAAA-EB4F-933F-2DF24700F152}"/>
              </a:ext>
            </a:extLst>
          </p:cNvPr>
          <p:cNvSpPr txBox="1"/>
          <p:nvPr/>
        </p:nvSpPr>
        <p:spPr>
          <a:xfrm>
            <a:off x="4461783" y="2013322"/>
            <a:ext cx="2109769" cy="1246495"/>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mob: </a:t>
            </a:r>
            <a:r>
              <a:rPr kumimoji="0" lang="en-US"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rPr>
              <a:t>01 02 03 04 05</a:t>
            </a: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mail: </a:t>
            </a:r>
            <a:r>
              <a:rPr kumimoji="0" lang="en-US" sz="1000" b="1" i="0" u="none" strike="noStrike" kern="1200" cap="none" spc="0" normalizeH="0" baseline="0" noProof="0" dirty="0" err="1">
                <a:ln>
                  <a:noFill/>
                </a:ln>
                <a:solidFill>
                  <a:srgbClr val="6DA69B"/>
                </a:solidFill>
                <a:effectLst/>
                <a:uLnTx/>
                <a:uFillTx/>
                <a:ea typeface="Open Sans" panose="020B0606030504020204" pitchFamily="34" charset="0"/>
                <a:cs typeface="Open Sans" panose="020B0606030504020204" pitchFamily="34" charset="0"/>
              </a:rPr>
              <a:t>mail@email.com</a:t>
            </a:r>
            <a:endParaRPr kumimoji="0" lang="en-US"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facebook.com</a:t>
            </a: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a:t>
            </a:r>
            <a:r>
              <a:rPr kumimoji="0" lang="en-US" sz="1000" b="1" i="0" u="none" strike="noStrike" kern="1200" cap="none" spc="0" normalizeH="0" baseline="0" noProof="0" dirty="0" err="1">
                <a:ln>
                  <a:noFill/>
                </a:ln>
                <a:solidFill>
                  <a:srgbClr val="6DA69B"/>
                </a:solidFill>
                <a:effectLst/>
                <a:uLnTx/>
                <a:uFillTx/>
                <a:ea typeface="Open Sans" panose="020B0606030504020204" pitchFamily="34" charset="0"/>
                <a:cs typeface="Open Sans" panose="020B0606030504020204" pitchFamily="34" charset="0"/>
              </a:rPr>
              <a:t>monprofil</a:t>
            </a:r>
            <a:endParaRPr kumimoji="0" lang="en-US"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twitter.com</a:t>
            </a: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a:t>
            </a:r>
            <a:r>
              <a:rPr lang="en-US" sz="1000" b="1" dirty="0" err="1">
                <a:solidFill>
                  <a:srgbClr val="6DA69B"/>
                </a:solidFill>
                <a:ea typeface="Open Sans" panose="020B0606030504020204" pitchFamily="34" charset="0"/>
                <a:cs typeface="Open Sans" panose="020B0606030504020204" pitchFamily="34" charset="0"/>
              </a:rPr>
              <a:t>monprofil</a:t>
            </a:r>
            <a:endParaRPr kumimoji="0" lang="en-US"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linkedin.com</a:t>
            </a: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a:t>
            </a:r>
            <a:r>
              <a:rPr lang="en-US" sz="1000" b="1" dirty="0" err="1">
                <a:solidFill>
                  <a:srgbClr val="6DA69B"/>
                </a:solidFill>
                <a:ea typeface="Open Sans" panose="020B0606030504020204" pitchFamily="34" charset="0"/>
                <a:cs typeface="Open Sans" panose="020B0606030504020204" pitchFamily="34" charset="0"/>
              </a:rPr>
              <a:t>monprofil</a:t>
            </a:r>
            <a:endParaRPr kumimoji="0" lang="en-US"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74B0473C-A0EC-F84D-9C68-3BD313DF8AF2}"/>
              </a:ext>
            </a:extLst>
          </p:cNvPr>
          <p:cNvGrpSpPr/>
          <p:nvPr/>
        </p:nvGrpSpPr>
        <p:grpSpPr>
          <a:xfrm>
            <a:off x="225425" y="2957911"/>
            <a:ext cx="3809325" cy="1087053"/>
            <a:chOff x="225425" y="3002169"/>
            <a:chExt cx="3996780" cy="1087053"/>
          </a:xfrm>
        </p:grpSpPr>
        <p:sp>
          <p:nvSpPr>
            <p:cNvPr id="41" name="TextBox 30">
              <a:extLst>
                <a:ext uri="{FF2B5EF4-FFF2-40B4-BE49-F238E27FC236}">
                  <a16:creationId xmlns:a16="http://schemas.microsoft.com/office/drawing/2014/main" id="{9843F1DE-6301-2549-A35C-31316D3D8E7B}"/>
                </a:ext>
              </a:extLst>
            </p:cNvPr>
            <p:cNvSpPr txBox="1"/>
            <p:nvPr/>
          </p:nvSpPr>
          <p:spPr>
            <a:xfrm>
              <a:off x="225425" y="3002169"/>
              <a:ext cx="21770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gradFill>
                    <a:gsLst>
                      <a:gs pos="0">
                        <a:srgbClr val="00203F"/>
                      </a:gs>
                      <a:gs pos="74000">
                        <a:srgbClr val="6DA69B"/>
                      </a:gs>
                    </a:gsLst>
                    <a:lin ang="3000000" scaled="0"/>
                  </a:gradFill>
                  <a:effectLst/>
                  <a:uLnTx/>
                  <a:uFillTx/>
                  <a:ea typeface="Open Sans" panose="020B0606030504020204" pitchFamily="34" charset="0"/>
                  <a:cs typeface="Open Sans" panose="020B0606030504020204" pitchFamily="34" charset="0"/>
                </a:rPr>
                <a:t>FORMATION</a:t>
              </a:r>
            </a:p>
          </p:txBody>
        </p:sp>
        <p:sp>
          <p:nvSpPr>
            <p:cNvPr id="84" name="TextBox 83"/>
            <p:cNvSpPr txBox="1"/>
            <p:nvPr/>
          </p:nvSpPr>
          <p:spPr>
            <a:xfrm>
              <a:off x="412206" y="3304075"/>
              <a:ext cx="3809999" cy="276229"/>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CAP Métier de la Mode</a:t>
              </a:r>
              <a:r>
                <a:rPr kumimoji="0" lang="en-US"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rPr>
                <a:t> / Lycée Ste Marie/ Paris / 2015-2016</a:t>
              </a:r>
              <a:endParaRPr kumimoji="0" lang="fr-FR"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endParaRPr>
            </a:p>
          </p:txBody>
        </p:sp>
        <p:sp>
          <p:nvSpPr>
            <p:cNvPr id="88" name="TextBox 87">
              <a:extLst>
                <a:ext uri="{FF2B5EF4-FFF2-40B4-BE49-F238E27FC236}">
                  <a16:creationId xmlns:a16="http://schemas.microsoft.com/office/drawing/2014/main" id="{DC5751C8-093B-E447-A509-46F4AEA4B9DA}"/>
                </a:ext>
              </a:extLst>
            </p:cNvPr>
            <p:cNvSpPr txBox="1"/>
            <p:nvPr/>
          </p:nvSpPr>
          <p:spPr>
            <a:xfrm>
              <a:off x="412206" y="3612938"/>
              <a:ext cx="3809999" cy="476284"/>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BEP Métier de la Mode et Industries </a:t>
              </a:r>
              <a:r>
                <a:rPr kumimoji="0" lang="en-US" sz="1000" b="1"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Cconnexion</a:t>
              </a:r>
              <a:r>
                <a:rPr kumimoji="0" lang="en-US"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rPr>
                <a:t> / Lycée Ste Marie/ Paris / 2014-2015</a:t>
              </a:r>
              <a:endParaRPr kumimoji="0" lang="fr-FR"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endParaRPr>
            </a:p>
          </p:txBody>
        </p:sp>
      </p:grpSp>
      <p:grpSp>
        <p:nvGrpSpPr>
          <p:cNvPr id="3" name="Group 2">
            <a:extLst>
              <a:ext uri="{FF2B5EF4-FFF2-40B4-BE49-F238E27FC236}">
                <a16:creationId xmlns:a16="http://schemas.microsoft.com/office/drawing/2014/main" id="{4F9E12F1-CF50-DC49-A139-F7193A2AEA12}"/>
              </a:ext>
            </a:extLst>
          </p:cNvPr>
          <p:cNvGrpSpPr/>
          <p:nvPr/>
        </p:nvGrpSpPr>
        <p:grpSpPr>
          <a:xfrm>
            <a:off x="225425" y="4213319"/>
            <a:ext cx="3785101" cy="3958763"/>
            <a:chOff x="225425" y="5371319"/>
            <a:chExt cx="3971364" cy="3691285"/>
          </a:xfrm>
        </p:grpSpPr>
        <p:sp>
          <p:nvSpPr>
            <p:cNvPr id="89" name="TextBox 30">
              <a:extLst>
                <a:ext uri="{FF2B5EF4-FFF2-40B4-BE49-F238E27FC236}">
                  <a16:creationId xmlns:a16="http://schemas.microsoft.com/office/drawing/2014/main" id="{3CFB2C65-6D28-BF4E-9B33-4823F20B708B}"/>
                </a:ext>
              </a:extLst>
            </p:cNvPr>
            <p:cNvSpPr txBox="1"/>
            <p:nvPr/>
          </p:nvSpPr>
          <p:spPr>
            <a:xfrm>
              <a:off x="225425" y="5371319"/>
              <a:ext cx="295282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gradFill>
                    <a:gsLst>
                      <a:gs pos="0">
                        <a:srgbClr val="00203F"/>
                      </a:gs>
                      <a:gs pos="74000">
                        <a:srgbClr val="6DA69B"/>
                      </a:gs>
                    </a:gsLst>
                    <a:lin ang="3000000" scaled="0"/>
                  </a:gradFill>
                  <a:effectLst/>
                  <a:uLnTx/>
                  <a:uFillTx/>
                  <a:ea typeface="Open Sans" panose="020B0606030504020204" pitchFamily="34" charset="0"/>
                  <a:cs typeface="Open Sans" panose="020B0606030504020204" pitchFamily="34" charset="0"/>
                </a:rPr>
                <a:t>EXPERIENCE PROFESSIONNELLE</a:t>
              </a:r>
            </a:p>
          </p:txBody>
        </p:sp>
        <p:sp>
          <p:nvSpPr>
            <p:cNvPr id="90" name="TextBox 89">
              <a:extLst>
                <a:ext uri="{FF2B5EF4-FFF2-40B4-BE49-F238E27FC236}">
                  <a16:creationId xmlns:a16="http://schemas.microsoft.com/office/drawing/2014/main" id="{4644C83C-CBBC-BE4D-BD04-48D5A41F6EA0}"/>
                </a:ext>
              </a:extLst>
            </p:cNvPr>
            <p:cNvSpPr txBox="1"/>
            <p:nvPr/>
          </p:nvSpPr>
          <p:spPr>
            <a:xfrm>
              <a:off x="386790" y="5681952"/>
              <a:ext cx="3809999" cy="1762021"/>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lang="fr-FR" sz="1000" b="1" dirty="0"/>
                <a:t>Couturière indépendante</a:t>
              </a:r>
              <a:r>
                <a:rPr kumimoji="0" lang="en-US"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rPr>
                <a:t>/ Auto-Entrepreneur / Paris / 2015-2016</a:t>
              </a:r>
              <a:endParaRPr kumimoji="0" lang="fr-FR"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000" dirty="0"/>
                <a:t>Conception et réalisation de vêtements sur mesure pour une clientèle variée</a:t>
              </a:r>
            </a:p>
            <a:p>
              <a:pPr marL="171450" indent="-171450">
                <a:buFont typeface="Arial" panose="020B0604020202020204" pitchFamily="34" charset="0"/>
                <a:buChar char="•"/>
              </a:pPr>
              <a:r>
                <a:rPr lang="fr-FR" sz="1000" dirty="0"/>
                <a:t>Retouches et réparations sur différents types de vêtements et textiles</a:t>
              </a:r>
            </a:p>
            <a:p>
              <a:pPr marL="171450" indent="-171450">
                <a:buFont typeface="Arial" panose="020B0604020202020204" pitchFamily="34" charset="0"/>
                <a:buChar char="•"/>
              </a:pPr>
              <a:r>
                <a:rPr lang="fr-FR" sz="1000" dirty="0"/>
                <a:t>Gestion des relations avec les fournisseurs et sélection des matériaux</a:t>
              </a:r>
            </a:p>
            <a:p>
              <a:pPr marL="171450" indent="-171450">
                <a:buFont typeface="Arial" panose="020B0604020202020204" pitchFamily="34" charset="0"/>
                <a:buChar char="•"/>
              </a:pPr>
              <a:r>
                <a:rPr lang="fr-FR" sz="1000" dirty="0"/>
                <a:t>Développement de la clientèle grâce à un bouche-à-oreille favorable</a:t>
              </a:r>
            </a:p>
          </p:txBody>
        </p:sp>
        <p:sp>
          <p:nvSpPr>
            <p:cNvPr id="91" name="TextBox 90">
              <a:extLst>
                <a:ext uri="{FF2B5EF4-FFF2-40B4-BE49-F238E27FC236}">
                  <a16:creationId xmlns:a16="http://schemas.microsoft.com/office/drawing/2014/main" id="{BCE1C830-9DE6-DB42-B5B4-D1AB0A148746}"/>
                </a:ext>
              </a:extLst>
            </p:cNvPr>
            <p:cNvSpPr txBox="1"/>
            <p:nvPr/>
          </p:nvSpPr>
          <p:spPr>
            <a:xfrm>
              <a:off x="386790" y="7500638"/>
              <a:ext cx="3809999" cy="1561966"/>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Couturière</a:t>
              </a:r>
              <a:r>
                <a:rPr kumimoji="0" lang="en-US"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rPr>
                <a:t>/ Maison de la couture / Paris / 2015-2016</a:t>
              </a:r>
              <a:endParaRPr kumimoji="0" lang="fr-FR"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000" dirty="0"/>
                <a:t>Confection de vêtements sur mesure pour des clients de l'atelier</a:t>
              </a:r>
            </a:p>
            <a:p>
              <a:pPr marL="171450" indent="-171450">
                <a:buFont typeface="Arial" panose="020B0604020202020204" pitchFamily="34" charset="0"/>
                <a:buChar char="•"/>
              </a:pPr>
              <a:r>
                <a:rPr lang="fr-FR" sz="1000" dirty="0"/>
                <a:t>Retouches sur des vêtements achetés en magasin ou réalisés par d'autres couturiers</a:t>
              </a:r>
            </a:p>
            <a:p>
              <a:pPr marL="171450" indent="-171450">
                <a:buFont typeface="Arial" panose="020B0604020202020204" pitchFamily="34" charset="0"/>
                <a:buChar char="•"/>
              </a:pPr>
              <a:r>
                <a:rPr lang="fr-FR" sz="1000" dirty="0"/>
                <a:t>Collaboration avec les modélistes et les stylistes pour la création de nouvelles collections</a:t>
              </a:r>
            </a:p>
            <a:p>
              <a:pPr marL="171450" indent="-171450">
                <a:buFont typeface="Arial" panose="020B0604020202020204" pitchFamily="34" charset="0"/>
                <a:buChar char="•"/>
              </a:pPr>
              <a:r>
                <a:rPr lang="fr-FR" sz="1000" dirty="0"/>
                <a:t>Participation à des salons professionnels et des événements de mode</a:t>
              </a:r>
            </a:p>
          </p:txBody>
        </p:sp>
      </p:grpSp>
      <p:sp>
        <p:nvSpPr>
          <p:cNvPr id="33" name="TextBox 32">
            <a:extLst>
              <a:ext uri="{FF2B5EF4-FFF2-40B4-BE49-F238E27FC236}">
                <a16:creationId xmlns:a16="http://schemas.microsoft.com/office/drawing/2014/main" id="{51F3582C-D313-C147-944A-F6132115005E}"/>
              </a:ext>
            </a:extLst>
          </p:cNvPr>
          <p:cNvSpPr txBox="1"/>
          <p:nvPr/>
        </p:nvSpPr>
        <p:spPr>
          <a:xfrm>
            <a:off x="2053877" y="491245"/>
            <a:ext cx="295472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Marine LACOUTURE</a:t>
            </a:r>
            <a:endParaRPr kumimoji="0" lang="uk-UA" sz="24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599FD888-EF71-0D4E-878D-4293D3F9890D}"/>
              </a:ext>
            </a:extLst>
          </p:cNvPr>
          <p:cNvSpPr txBox="1"/>
          <p:nvPr/>
        </p:nvSpPr>
        <p:spPr>
          <a:xfrm>
            <a:off x="2053877" y="932129"/>
            <a:ext cx="43878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solidFill>
                  <a:schemeClr val="bg1"/>
                </a:solidFill>
              </a:rPr>
              <a:t>Couturière expérimentée - 15 ans d'expérience en création et retouches de vêtements</a:t>
            </a:r>
            <a:endParaRPr kumimoji="0" lang="uk-UA" sz="12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endParaRPr>
          </a:p>
        </p:txBody>
      </p:sp>
      <p:cxnSp>
        <p:nvCxnSpPr>
          <p:cNvPr id="38" name="Прямая соединительная линия 67">
            <a:extLst>
              <a:ext uri="{FF2B5EF4-FFF2-40B4-BE49-F238E27FC236}">
                <a16:creationId xmlns:a16="http://schemas.microsoft.com/office/drawing/2014/main" id="{EE45C1AC-5236-2647-915E-E4E84047508A}"/>
              </a:ext>
            </a:extLst>
          </p:cNvPr>
          <p:cNvCxnSpPr>
            <a:cxnSpLocks/>
          </p:cNvCxnSpPr>
          <p:nvPr/>
        </p:nvCxnSpPr>
        <p:spPr>
          <a:xfrm>
            <a:off x="4212771" y="1909034"/>
            <a:ext cx="0" cy="7606161"/>
          </a:xfrm>
          <a:prstGeom prst="line">
            <a:avLst/>
          </a:prstGeom>
          <a:ln w="22225" cap="rnd">
            <a:solidFill>
              <a:srgbClr val="6DA69B"/>
            </a:solidFill>
            <a:round/>
          </a:ln>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225425" y="165651"/>
            <a:ext cx="1488056" cy="1488056"/>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white"/>
              </a:solidFill>
              <a:effectLst/>
              <a:uLnTx/>
              <a:uFillTx/>
              <a:ea typeface="+mn-ea"/>
              <a:cs typeface="+mn-cs"/>
            </a:endParaRPr>
          </a:p>
        </p:txBody>
      </p:sp>
      <p:sp>
        <p:nvSpPr>
          <p:cNvPr id="8" name="TextBox 90">
            <a:extLst>
              <a:ext uri="{FF2B5EF4-FFF2-40B4-BE49-F238E27FC236}">
                <a16:creationId xmlns:a16="http://schemas.microsoft.com/office/drawing/2014/main" id="{E883C54F-FA4E-75CD-7003-15DD9AD88A59}"/>
              </a:ext>
            </a:extLst>
          </p:cNvPr>
          <p:cNvSpPr txBox="1"/>
          <p:nvPr/>
        </p:nvSpPr>
        <p:spPr>
          <a:xfrm>
            <a:off x="332456" y="8158689"/>
            <a:ext cx="3631304" cy="1408078"/>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1"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Assistante</a:t>
            </a:r>
            <a:r>
              <a:rPr kumimoji="0" lang="en-US" sz="10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 Couturière</a:t>
            </a:r>
            <a:r>
              <a:rPr kumimoji="0" lang="en-US"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rPr>
              <a:t>/ Maison de la couture / Paris / 2015-2016</a:t>
            </a:r>
            <a:endParaRPr kumimoji="0" lang="fr-FR" sz="1000" b="1" i="0" u="none" strike="noStrike" kern="1200" cap="none" spc="0" normalizeH="0" baseline="0" noProof="0" dirty="0">
              <a:ln>
                <a:noFill/>
              </a:ln>
              <a:solidFill>
                <a:srgbClr val="6DA69B"/>
              </a:solidFill>
              <a:effectLst/>
              <a:uLnTx/>
              <a:uFillTx/>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000" dirty="0"/>
              <a:t>Aide à la confection de vêtements haut de gamme et de pièces de haute couture</a:t>
            </a:r>
          </a:p>
          <a:p>
            <a:pPr marL="171450" indent="-171450">
              <a:buFont typeface="Arial" panose="020B0604020202020204" pitchFamily="34" charset="0"/>
              <a:buChar char="•"/>
            </a:pPr>
            <a:r>
              <a:rPr lang="fr-FR" sz="1000" dirty="0"/>
              <a:t>Réalisation de finitions et de détails complexes à la main</a:t>
            </a:r>
          </a:p>
          <a:p>
            <a:pPr marL="171450" indent="-171450">
              <a:buFont typeface="Arial" panose="020B0604020202020204" pitchFamily="34" charset="0"/>
              <a:buChar char="•"/>
            </a:pPr>
            <a:r>
              <a:rPr lang="fr-FR" sz="1000" dirty="0"/>
              <a:t>Préparation des matériaux et des accessoires nécessaires à la confection des vêtements</a:t>
            </a:r>
          </a:p>
          <a:p>
            <a:pPr marL="171450" indent="-171450">
              <a:buFont typeface="Arial" panose="020B0604020202020204" pitchFamily="34" charset="0"/>
              <a:buChar char="•"/>
            </a:pPr>
            <a:r>
              <a:rPr lang="fr-FR" sz="1000" dirty="0"/>
              <a:t>Apprentissage des techniques de couture avancées et des tendances de la mode</a:t>
            </a:r>
          </a:p>
        </p:txBody>
      </p:sp>
      <p:pic>
        <p:nvPicPr>
          <p:cNvPr id="11" name="Image 10" descr="Une image contenant personne, Visage humain, mur, habits&#10;&#10;Description générée automatiquement">
            <a:extLst>
              <a:ext uri="{FF2B5EF4-FFF2-40B4-BE49-F238E27FC236}">
                <a16:creationId xmlns:a16="http://schemas.microsoft.com/office/drawing/2014/main" id="{7A496D07-AFF0-B6AC-07AE-FCB22320E02C}"/>
              </a:ext>
            </a:extLst>
          </p:cNvPr>
          <p:cNvPicPr>
            <a:picLocks noChangeAspect="1"/>
          </p:cNvPicPr>
          <p:nvPr/>
        </p:nvPicPr>
        <p:blipFill rotWithShape="1">
          <a:blip r:embed="rId2"/>
          <a:srcRect l="33665"/>
          <a:stretch/>
        </p:blipFill>
        <p:spPr>
          <a:xfrm>
            <a:off x="303017" y="239889"/>
            <a:ext cx="1329575" cy="1337791"/>
          </a:xfrm>
          <a:prstGeom prst="ellipse">
            <a:avLst/>
          </a:prstGeom>
        </p:spPr>
      </p:pic>
      <p:sp>
        <p:nvSpPr>
          <p:cNvPr id="12" name="ZoneTexte 11">
            <a:extLst>
              <a:ext uri="{FF2B5EF4-FFF2-40B4-BE49-F238E27FC236}">
                <a16:creationId xmlns:a16="http://schemas.microsoft.com/office/drawing/2014/main" id="{84B59BA0-D8DF-6EAA-61D3-D784846925E4}"/>
              </a:ext>
            </a:extLst>
          </p:cNvPr>
          <p:cNvSpPr txBox="1"/>
          <p:nvPr/>
        </p:nvSpPr>
        <p:spPr>
          <a:xfrm>
            <a:off x="8336692" y="2842054"/>
            <a:ext cx="184731" cy="523220"/>
          </a:xfrm>
          <a:prstGeom prst="rect">
            <a:avLst/>
          </a:prstGeom>
          <a:noFill/>
          <a:ln>
            <a:noFill/>
          </a:ln>
        </p:spPr>
        <p:txBody>
          <a:bodyPr wrap="none" rtlCol="0">
            <a:spAutoFit/>
          </a:bodyPr>
          <a:lstStyle/>
          <a:p>
            <a:endParaRPr lang="fr-FR" sz="2800" b="1" dirty="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4572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70276" y="778216"/>
            <a:ext cx="5917452" cy="8314382"/>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86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865" dirty="0">
                <a:solidFill>
                  <a:schemeClr val="tx1">
                    <a:lumMod val="50000"/>
                    <a:lumOff val="50000"/>
                  </a:schemeClr>
                </a:solidFill>
              </a:rPr>
            </a:br>
            <a:r>
              <a:rPr lang="fr-FR" sz="1865" dirty="0" err="1">
                <a:solidFill>
                  <a:schemeClr val="tx1">
                    <a:lumMod val="50000"/>
                    <a:lumOff val="50000"/>
                  </a:schemeClr>
                </a:solidFill>
              </a:rPr>
              <a:t>Disclaimer</a:t>
            </a:r>
            <a:r>
              <a:rPr lang="fr-FR" sz="1865" dirty="0">
                <a:solidFill>
                  <a:schemeClr val="tx1">
                    <a:lumMod val="50000"/>
                    <a:lumOff val="50000"/>
                  </a:schemeClr>
                </a:solidFill>
              </a:rPr>
              <a:t> : Les modèles disponibles sur notre site fournis "en l'état" et sans garantie.</a:t>
            </a:r>
          </a:p>
          <a:p>
            <a:pPr marL="0" indent="0">
              <a:buNone/>
            </a:pPr>
            <a:endParaRPr lang="fr-FR" sz="2174" dirty="0">
              <a:solidFill>
                <a:schemeClr val="tx1">
                  <a:lumMod val="50000"/>
                  <a:lumOff val="50000"/>
                </a:schemeClr>
              </a:solidFill>
            </a:endParaRPr>
          </a:p>
          <a:p>
            <a:pPr marL="0" indent="0" algn="ctr">
              <a:buNone/>
            </a:pPr>
            <a:r>
              <a:rPr lang="fr-FR" sz="2174" dirty="0" err="1"/>
              <a:t>Créeruncv.com</a:t>
            </a:r>
            <a:r>
              <a:rPr lang="fr-FR" sz="2174"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3960</TotalTime>
  <Words>697</Words>
  <Application>Microsoft Macintosh PowerPoint</Application>
  <PresentationFormat>Format A4 (210 x 297 mm)</PresentationFormat>
  <Paragraphs>81</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Wingdings</vt:lpstr>
      <vt:lpstr>Calibri Light</vt:lpstr>
      <vt:lpstr>Arial</vt:lpstr>
      <vt:lpstr>Arial Black</vt:lpstr>
      <vt:lpstr>Calibri</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444</cp:revision>
  <dcterms:created xsi:type="dcterms:W3CDTF">2019-07-01T12:35:06Z</dcterms:created>
  <dcterms:modified xsi:type="dcterms:W3CDTF">2023-05-21T21:50:13Z</dcterms:modified>
</cp:coreProperties>
</file>