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07"/>
    <p:restoredTop sz="96327"/>
  </p:normalViewPr>
  <p:slideViewPr>
    <p:cSldViewPr snapToGrid="0" snapToObjects="1" showGuides="1">
      <p:cViewPr varScale="1">
        <p:scale>
          <a:sx n="125" d="100"/>
          <a:sy n="125" d="100"/>
        </p:scale>
        <p:origin x="1832"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12/08/2022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C00000">
              <a:alpha val="2494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err="1"/>
              <a:t>Halli</a:t>
            </a:r>
            <a:r>
              <a:rPr lang="fr-FR" sz="2800" dirty="0"/>
              <a:t> </a:t>
            </a:r>
            <a:r>
              <a:rPr lang="fr-FR" sz="2800" b="1" dirty="0"/>
              <a:t>CONTRÔLE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Contrôleur de gestion/analyses et synthèses - maîtrise de l’anglais — niveau C1 (CECRL) - 8 ans d’expérience</a:t>
            </a:r>
            <a:br>
              <a:rPr lang="fr-FR" b="1" dirty="0"/>
            </a:br>
            <a:br>
              <a:rPr lang="fr-FR" b="1" dirty="0"/>
            </a:br>
            <a:endParaRPr lang="fr-FR"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1955869"/>
            <a:ext cx="410923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Mon parcours professionnel m’a amené à utiliser divers outils de management et d’analyse des performances. J’ai un excellent niveau d’anglais, les différents postes que j’ai occupés m’ont permis de souvent pratiquer cette langue. Impliqué et motivé, je suis disponible pour un poste de gestion.</a:t>
            </a:r>
            <a:br>
              <a:rPr lang="fr-FR" sz="1050" dirty="0"/>
            </a:br>
            <a:br>
              <a:rPr lang="fr-FR" sz="1050" dirty="0"/>
            </a:br>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59138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03548" y="293976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08532" y="3381079"/>
            <a:ext cx="4047565" cy="4238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01/2018 — 02/2022 - Contrôleur de gestion commercial - Chanel, Paris</a:t>
            </a:r>
          </a:p>
          <a:p>
            <a:pPr marL="171450" indent="-171450">
              <a:buFont typeface="Arial" panose="020B0604020202020204" pitchFamily="34" charset="0"/>
              <a:buChar char="•"/>
            </a:pPr>
            <a:r>
              <a:rPr lang="fr-FR" sz="1050" dirty="0"/>
              <a:t>En charge du suivi et de l’amélioration des performances économiques d’un secteur défini</a:t>
            </a:r>
          </a:p>
          <a:p>
            <a:pPr marL="171450" indent="-171450">
              <a:buFont typeface="Arial" panose="020B0604020202020204" pitchFamily="34" charset="0"/>
              <a:buChar char="•"/>
            </a:pPr>
            <a:r>
              <a:rPr lang="fr-FR" sz="1050" dirty="0"/>
              <a:t>Élaborer et mettre en place différentes stratégies d’amélioration</a:t>
            </a:r>
          </a:p>
          <a:p>
            <a:pPr marL="171450" indent="-171450">
              <a:buFont typeface="Arial" panose="020B0604020202020204" pitchFamily="34" charset="0"/>
              <a:buChar char="•"/>
            </a:pPr>
            <a:r>
              <a:rPr lang="fr-FR" sz="1050" dirty="0"/>
              <a:t>Gérer le suivi et le pilotage des performances de la structure</a:t>
            </a:r>
          </a:p>
          <a:p>
            <a:pPr marL="171450" indent="-171450">
              <a:buFont typeface="Arial" panose="020B0604020202020204" pitchFamily="34" charset="0"/>
              <a:buChar char="•"/>
            </a:pPr>
            <a:r>
              <a:rPr lang="fr-FR" sz="1050" dirty="0"/>
              <a:t>Rédaction de rapports destinés à divers services</a:t>
            </a:r>
          </a:p>
          <a:p>
            <a:endParaRPr lang="fr-FR" sz="1050" dirty="0"/>
          </a:p>
          <a:p>
            <a:r>
              <a:rPr lang="fr-FR" sz="1050" b="1" dirty="0"/>
              <a:t>06/2014 — 08/2017 - Contrôleur de gestion et des finances - H&amp;M, Paris</a:t>
            </a:r>
          </a:p>
          <a:p>
            <a:pPr marL="171450" indent="-171450">
              <a:buFont typeface="Arial" panose="020B0604020202020204" pitchFamily="34" charset="0"/>
              <a:buChar char="•"/>
            </a:pPr>
            <a:r>
              <a:rPr lang="fr-FR" sz="1050" dirty="0"/>
              <a:t>Responsable du contrôle des données financières et opérationnelles et mise en place d’un système permettant un meilleur pilotage de l’activité</a:t>
            </a:r>
          </a:p>
          <a:p>
            <a:pPr marL="171450" indent="-171450">
              <a:buFont typeface="Arial" panose="020B0604020202020204" pitchFamily="34" charset="0"/>
              <a:buChar char="•"/>
            </a:pPr>
            <a:r>
              <a:rPr lang="fr-FR" sz="1050" dirty="0"/>
              <a:t>Analyser les données et réaliser des études chiffrées en interne</a:t>
            </a:r>
          </a:p>
          <a:p>
            <a:pPr marL="171450" indent="-171450">
              <a:buFont typeface="Arial" panose="020B0604020202020204" pitchFamily="34" charset="0"/>
              <a:buChar char="•"/>
            </a:pPr>
            <a:r>
              <a:rPr lang="fr-FR" sz="1050" dirty="0"/>
              <a:t>Garantir la mise en œuvre de nouveaux outils de gestion</a:t>
            </a:r>
          </a:p>
          <a:p>
            <a:pPr marL="171450" indent="-171450">
              <a:buFont typeface="Arial" panose="020B0604020202020204" pitchFamily="34" charset="0"/>
              <a:buChar char="•"/>
            </a:pPr>
            <a:r>
              <a:rPr lang="fr-FR" sz="1050" dirty="0"/>
              <a:t>Réaliser des prévisions budgétaires et assurer le suivi des objectifs</a:t>
            </a:r>
          </a:p>
          <a:p>
            <a:pPr marL="171450" indent="-171450">
              <a:buFont typeface="Arial" panose="020B0604020202020204" pitchFamily="34" charset="0"/>
              <a:buChar char="•"/>
            </a:pPr>
            <a:endParaRPr lang="fr-FR" sz="1050" dirty="0"/>
          </a:p>
          <a:p>
            <a:r>
              <a:rPr lang="fr-FR" sz="1050" b="1" dirty="0"/>
              <a:t>11/2013 — 01/2014 - Contrôleur de gestion - BNP Paribas, Paris</a:t>
            </a:r>
          </a:p>
          <a:p>
            <a:pPr marL="171450" indent="-171450">
              <a:buFont typeface="Arial" panose="020B0604020202020204" pitchFamily="34" charset="0"/>
              <a:buChar char="•"/>
            </a:pPr>
            <a:r>
              <a:rPr lang="fr-FR" sz="1050" dirty="0"/>
              <a:t>Assurer la coordination entre les différentes équipes, contrôler le budget et gérer les principaux processus de </a:t>
            </a:r>
            <a:r>
              <a:rPr lang="fr-FR" sz="1050" dirty="0" err="1"/>
              <a:t>reporting</a:t>
            </a:r>
            <a:endParaRPr lang="fr-FR" sz="1050" dirty="0"/>
          </a:p>
          <a:p>
            <a:pPr marL="171450" indent="-171450">
              <a:buFont typeface="Arial" panose="020B0604020202020204" pitchFamily="34" charset="0"/>
              <a:buChar char="•"/>
            </a:pPr>
            <a:r>
              <a:rPr lang="fr-FR" sz="1050" dirty="0"/>
              <a:t>Réalisation et mise à jour des divers outils de </a:t>
            </a:r>
            <a:r>
              <a:rPr lang="fr-FR" sz="1050" dirty="0" err="1"/>
              <a:t>reporting</a:t>
            </a:r>
            <a:endParaRPr lang="fr-FR" sz="1050" dirty="0"/>
          </a:p>
          <a:p>
            <a:pPr marL="171450" indent="-171450">
              <a:buFont typeface="Arial" panose="020B0604020202020204" pitchFamily="34" charset="0"/>
              <a:buChar char="•"/>
            </a:pPr>
            <a:r>
              <a:rPr lang="fr-FR" sz="1050" dirty="0"/>
              <a:t>Réaliser la mise en place et le suivi des budgets</a:t>
            </a:r>
          </a:p>
          <a:p>
            <a:pPr marL="171450" indent="-171450">
              <a:buFont typeface="Arial" panose="020B0604020202020204" pitchFamily="34" charset="0"/>
              <a:buChar char="•"/>
            </a:pPr>
            <a:r>
              <a:rPr lang="fr-FR" sz="1050" dirty="0"/>
              <a:t>Élaborer les prévisions trimestrielles et réaliser la clôture mensuelle </a:t>
            </a:r>
          </a:p>
          <a:p>
            <a:pPr marL="171450" indent="-171450">
              <a:buFont typeface="Arial" panose="020B0604020202020204" pitchFamily="34" charset="0"/>
              <a:buChar char="•"/>
            </a:pPr>
            <a:r>
              <a:rPr lang="fr-FR" sz="1050" dirty="0"/>
              <a:t>Réaliser des études transversales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192276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8088" y="330534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79195" y="2888015"/>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3191" y="3492658"/>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7362" y="2924981"/>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5681" y="325202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9615" y="3780486"/>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5599" y="247350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15598" y="4213867"/>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43450" y="6827232"/>
            <a:ext cx="2289727" cy="88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Organisé, rigoureux et méthodique</a:t>
            </a:r>
          </a:p>
          <a:p>
            <a:pPr marL="171450" indent="-171450">
              <a:buFont typeface="Arial" panose="020B0604020202020204" pitchFamily="34" charset="0"/>
              <a:buChar char="•"/>
            </a:pPr>
            <a:r>
              <a:rPr lang="fr-FR" sz="1100" dirty="0"/>
              <a:t>Excellentes capacités d’analyse et d’observation</a:t>
            </a:r>
          </a:p>
          <a:p>
            <a:pPr marL="171450" indent="-171450">
              <a:buFont typeface="Arial" panose="020B0604020202020204" pitchFamily="34" charset="0"/>
              <a:buChar char="•"/>
            </a:pPr>
            <a:r>
              <a:rPr lang="fr-FR" sz="1100" dirty="0"/>
              <a:t>Bon sens de la communication et esprit de groupe</a:t>
            </a:r>
          </a:p>
          <a:p>
            <a:pPr marL="171450" indent="-171450">
              <a:buFont typeface="Arial" panose="020B0604020202020204" pitchFamily="34" charset="0"/>
              <a:buChar char="•"/>
            </a:pPr>
            <a:r>
              <a:rPr lang="fr-FR" sz="1100" dirty="0"/>
              <a:t>Esprit critique développé</a:t>
            </a:r>
          </a:p>
          <a:p>
            <a:pPr marL="171450" indent="-171450">
              <a:buFont typeface="Arial" panose="020B0604020202020204" pitchFamily="34" charset="0"/>
              <a:buChar char="•"/>
            </a:pPr>
            <a:r>
              <a:rPr lang="fr-FR" sz="1100" dirty="0"/>
              <a:t>Autonomie et adaptabilité</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44288" y="650602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43450" y="4583839"/>
            <a:ext cx="2341562" cy="2054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Conception et actualisation de tableaux de bord de gestion</a:t>
            </a:r>
          </a:p>
          <a:p>
            <a:pPr marL="171450" indent="-171450">
              <a:buFont typeface="Arial" panose="020B0604020202020204" pitchFamily="34" charset="0"/>
              <a:buChar char="•"/>
            </a:pPr>
            <a:r>
              <a:rPr lang="fr-FR" sz="1050" dirty="0"/>
              <a:t>Analyse et mesure des performances </a:t>
            </a:r>
          </a:p>
          <a:p>
            <a:pPr marL="171450" indent="-171450">
              <a:buFont typeface="Arial" panose="020B0604020202020204" pitchFamily="34" charset="0"/>
              <a:buChar char="•"/>
            </a:pPr>
            <a:r>
              <a:rPr lang="fr-FR" sz="1050" dirty="0"/>
              <a:t>Bonne maîtrise des techniques de comptabilité</a:t>
            </a:r>
          </a:p>
          <a:p>
            <a:pPr marL="171450" indent="-171450">
              <a:buFont typeface="Arial" panose="020B0604020202020204" pitchFamily="34" charset="0"/>
              <a:buChar char="•"/>
            </a:pPr>
            <a:r>
              <a:rPr lang="fr-FR" sz="1050" dirty="0"/>
              <a:t>Repérer les écarts, identifier les causes et proposer des actions correctives</a:t>
            </a:r>
          </a:p>
          <a:p>
            <a:pPr marL="171450" indent="-171450">
              <a:buFont typeface="Arial" panose="020B0604020202020204" pitchFamily="34" charset="0"/>
              <a:buChar char="•"/>
            </a:pPr>
            <a:r>
              <a:rPr lang="fr-FR" sz="1050" dirty="0"/>
              <a:t>Élaborer un budget et gérer les finances de la structure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515597" y="839362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43450" y="8804811"/>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Photographe amateur depuis plus de 10 ans, j’ai une affection particulière pour les paysages et le monde animal</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Je pratique activement le piano depuis l’enfance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89103" y="7711755"/>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01266" y="8061317"/>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Zone de texte 25">
            <a:extLst>
              <a:ext uri="{FF2B5EF4-FFF2-40B4-BE49-F238E27FC236}">
                <a16:creationId xmlns:a16="http://schemas.microsoft.com/office/drawing/2014/main" id="{7B6F183E-C0F4-D1BA-ACF5-0201E975A164}"/>
              </a:ext>
            </a:extLst>
          </p:cNvPr>
          <p:cNvSpPr txBox="1">
            <a:spLocks noChangeArrowheads="1"/>
          </p:cNvSpPr>
          <p:nvPr/>
        </p:nvSpPr>
        <p:spPr bwMode="auto">
          <a:xfrm>
            <a:off x="101191" y="8119773"/>
            <a:ext cx="4038731" cy="1491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b="1" dirty="0"/>
              <a:t>2012 - IHECF, Paris- DSCG - Diplôme supérieur de comptabilité et gestion</a:t>
            </a:r>
            <a:br>
              <a:rPr lang="fr-FR" sz="1050" dirty="0"/>
            </a:br>
            <a:r>
              <a:rPr lang="fr-FR" sz="1050" dirty="0"/>
              <a:t>Enseignement de l’anglais des affaires, de la finance, de la comptabilité, du management, de la gestion juridique…</a:t>
            </a:r>
          </a:p>
          <a:p>
            <a:endParaRPr lang="fr-FR" sz="1050" dirty="0"/>
          </a:p>
          <a:p>
            <a:pPr marL="171450" indent="-171450">
              <a:buFont typeface="Arial" panose="020B0604020202020204" pitchFamily="34" charset="0"/>
              <a:buChar char="•"/>
            </a:pPr>
            <a:r>
              <a:rPr lang="fr-FR" sz="1050" b="1" dirty="0"/>
              <a:t>2010 - Université Panthéon-Sorbonne, Paris -  Master Comptabilité, Contrôle, Audit</a:t>
            </a:r>
            <a:br>
              <a:rPr lang="fr-FR" sz="1050" dirty="0"/>
            </a:br>
            <a:r>
              <a:rPr lang="fr-FR" sz="1050" dirty="0"/>
              <a:t>Apprentissage du management des systèmes d’information, du diagnostic financier, du contrôle de la gestion approfondie…</a:t>
            </a:r>
          </a:p>
        </p:txBody>
      </p:sp>
      <p:pic>
        <p:nvPicPr>
          <p:cNvPr id="3" name="Image 2" descr="Une image contenant bâtiment, personne, complet&#10;&#10;Description générée automatiquement">
            <a:extLst>
              <a:ext uri="{FF2B5EF4-FFF2-40B4-BE49-F238E27FC236}">
                <a16:creationId xmlns:a16="http://schemas.microsoft.com/office/drawing/2014/main" id="{8FEC1841-5BA0-382F-CEA5-E423161CBDFF}"/>
              </a:ext>
            </a:extLst>
          </p:cNvPr>
          <p:cNvPicPr>
            <a:picLocks noChangeAspect="1"/>
          </p:cNvPicPr>
          <p:nvPr/>
        </p:nvPicPr>
        <p:blipFill rotWithShape="1">
          <a:blip r:embed="rId7"/>
          <a:srcRect l="8031" r="25723"/>
          <a:stretch/>
        </p:blipFill>
        <p:spPr>
          <a:xfrm>
            <a:off x="4428161" y="193879"/>
            <a:ext cx="2172607" cy="2188978"/>
          </a:xfrm>
          <a:prstGeom prst="ellipse">
            <a:avLst/>
          </a:prstGeom>
          <a:ln w="381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18"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18" dirty="0">
                <a:solidFill>
                  <a:schemeClr val="tx1">
                    <a:lumMod val="50000"/>
                    <a:lumOff val="50000"/>
                  </a:schemeClr>
                </a:solidFill>
              </a:rPr>
            </a:br>
            <a:r>
              <a:rPr lang="fr-FR" sz="2218" dirty="0" err="1">
                <a:solidFill>
                  <a:schemeClr val="tx1">
                    <a:lumMod val="50000"/>
                    <a:lumOff val="50000"/>
                  </a:schemeClr>
                </a:solidFill>
              </a:rPr>
              <a:t>Disclaimer</a:t>
            </a:r>
            <a:r>
              <a:rPr lang="fr-FR" sz="2218" dirty="0">
                <a:solidFill>
                  <a:schemeClr val="tx1">
                    <a:lumMod val="50000"/>
                    <a:lumOff val="50000"/>
                  </a:schemeClr>
                </a:solidFill>
              </a:rPr>
              <a:t> : Les modèles disponibles sur notre site fournis "en l'état" et sans garantie.</a:t>
            </a:r>
          </a:p>
          <a:p>
            <a:pPr marL="0" indent="0">
              <a:buNone/>
            </a:pPr>
            <a:endParaRPr lang="fr-FR" sz="2218" dirty="0">
              <a:solidFill>
                <a:schemeClr val="tx1">
                  <a:lumMod val="50000"/>
                  <a:lumOff val="50000"/>
                </a:schemeClr>
              </a:solidFill>
            </a:endParaRPr>
          </a:p>
          <a:p>
            <a:pPr marL="0" indent="0" algn="ctr">
              <a:buNone/>
            </a:pPr>
            <a:r>
              <a:rPr lang="fr-FR" sz="2218" dirty="0" err="1"/>
              <a:t>Créeruncv.com</a:t>
            </a:r>
            <a:r>
              <a:rPr lang="fr-FR" sz="2218"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807</TotalTime>
  <Words>738</Words>
  <Application>Microsoft Macintosh PowerPoint</Application>
  <PresentationFormat>Format A4 (210 x 297 mm)</PresentationFormat>
  <Paragraphs>87</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42</cp:revision>
  <cp:lastPrinted>2022-05-25T13:38:42Z</cp:lastPrinted>
  <dcterms:created xsi:type="dcterms:W3CDTF">2022-05-25T13:38:28Z</dcterms:created>
  <dcterms:modified xsi:type="dcterms:W3CDTF">2022-08-12T14:44:44Z</dcterms:modified>
</cp:coreProperties>
</file>