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18"/>
    <p:restoredTop sz="96327"/>
  </p:normalViewPr>
  <p:slideViewPr>
    <p:cSldViewPr snapToGrid="0" snapToObjects="1" showGuides="1">
      <p:cViewPr>
        <p:scale>
          <a:sx n="170" d="100"/>
          <a:sy n="170" d="100"/>
        </p:scale>
        <p:origin x="1440" y="-43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411346" y="1510793"/>
            <a:ext cx="4446654" cy="1999873"/>
          </a:xfrm>
          <a:prstGeom prst="rect">
            <a:avLst/>
          </a:prstGeom>
          <a:solidFill>
            <a:schemeClr val="bg1">
              <a:lumMod val="50000"/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106" y="675418"/>
            <a:ext cx="4201184" cy="38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Conseiller bancaire spécialisé en gestion de patrimoine, 15 ans d'expérience</a:t>
            </a:r>
            <a:endParaRPr lang="fr-FR" dirty="0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106" y="1969837"/>
            <a:ext cx="3954801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Conseiller bancaire spécialisé en gestion de patrimoine avec une expérience de 15 ans dans l'industrie bancaire. Excellente connaissance des produits financiers et forte aptitude à développer des relations client solides. Reconnu pour ma capacité à fournir des conseils financiers judicieux et personnalisés. Je cherche à apporter mes compétences financières avancées et mon dévouement à un service client exceptionnel à un nouveau défi professionnel.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842" y="1554478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5504" y="3760348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i="0" u="none" strike="noStrike" cap="none" normalizeH="0" baseline="0" dirty="0">
                <a:ln>
                  <a:solidFill>
                    <a:srgbClr val="7030A0"/>
                  </a:solidFill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i="0" u="none" strike="noStrike" cap="none" normalizeH="0" baseline="0" dirty="0">
              <a:ln>
                <a:solidFill>
                  <a:srgbClr val="7030A0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3299" y="4217548"/>
            <a:ext cx="4171134" cy="484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Conseiller Bancaire - Gestion de Patrimoine</a:t>
            </a:r>
            <a:r>
              <a:rPr lang="fr-FR" sz="1100" dirty="0"/>
              <a:t>, BNP Paribas, Marseille — 2010-Présent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d'un portefeuille de plus de 200 clients, fournissant des conseils financiers personnalisés sur une gamme de produits, y compris les investissements, les prêts et les assurances.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Développement de relations client solides, se traduisant par une augmentation de 20% des investissements clients au cours de mon mandat.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Conception et mise en œuvre de stratégies financières à long terme pour les clients, aidant à sécuriser leur avenir financier.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Formation régulière sur les nouveaux produits financiers et les réglementations du marché pour offrir un service de pointe.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Travail en étroite collaboration avec les gestionnaires de comptes et les spécialistes des produits pour assurer une approche de service complète.</a:t>
            </a:r>
          </a:p>
          <a:p>
            <a:endParaRPr lang="fr-FR" sz="1100" b="1" dirty="0"/>
          </a:p>
          <a:p>
            <a:r>
              <a:rPr lang="fr-FR" sz="1100" b="1" dirty="0"/>
              <a:t>Assistant Conseiller Bancaire</a:t>
            </a:r>
            <a:r>
              <a:rPr lang="fr-FR" sz="1100" dirty="0"/>
              <a:t>, Crédit Agricole, Marseille — 2006-2010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Assisté les conseillers bancaires dans la gestion des comptes clients et la fourniture de conseils financiers.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Acquisition d'une solide compréhension des produits financiers, y compris les prêts, les investissements et les assurances.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 fourni un excellent service à la clientèle, aidant à retenir les clients et à attirer de nouveaux.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Géré les tâches administratives, y compris le traitement des documents financiers et la mise à jour des bases de données clients.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Formation sur le terrain en gestion de patrimoine, préparant la voie à un poste de conseiller.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2691126" y="1885863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600044" y="4125934"/>
            <a:ext cx="3976863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52" y="3769971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18" y="4259416"/>
            <a:ext cx="2169915" cy="195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Connaissance approfondie des produits financiers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développer des relations client solides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Fourniture de conseils financiers personnalisés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Conception de stratégies financières à long terme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Excellentes compétences en service à la clientèle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18" y="6242196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80" y="6747204"/>
            <a:ext cx="2341562" cy="1536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Digne de confiance et discret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Excellentes compétences en 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Souci du détail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travailler sous pression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Orienté vers le client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38" y="7987848"/>
            <a:ext cx="2299414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72238" y="8329129"/>
            <a:ext cx="2113966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142688" y="4123908"/>
            <a:ext cx="2134845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163567" y="6606171"/>
            <a:ext cx="2020833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120224" y="8412830"/>
            <a:ext cx="2072848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Master en Gestion de Patrimoine</a:t>
            </a:r>
            <a:r>
              <a:rPr lang="fr-FR" sz="1050" dirty="0"/>
              <a:t> - </a:t>
            </a:r>
            <a:r>
              <a:rPr lang="fr-FR" sz="1050" dirty="0" err="1"/>
              <a:t>Kedge</a:t>
            </a:r>
            <a:r>
              <a:rPr lang="fr-FR" sz="1050" dirty="0"/>
              <a:t> Business </a:t>
            </a:r>
            <a:r>
              <a:rPr lang="fr-FR" sz="1050" dirty="0" err="1"/>
              <a:t>School</a:t>
            </a:r>
            <a:r>
              <a:rPr lang="fr-FR" sz="1050" dirty="0"/>
              <a:t>, Marseille, 2006</a:t>
            </a: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B059FED2-D3C1-FA81-CA40-201FCC0E24D0}"/>
              </a:ext>
            </a:extLst>
          </p:cNvPr>
          <p:cNvSpPr/>
          <p:nvPr/>
        </p:nvSpPr>
        <p:spPr>
          <a:xfrm flipV="1">
            <a:off x="3228942" y="2430"/>
            <a:ext cx="3629058" cy="716277"/>
          </a:xfrm>
          <a:prstGeom prst="triangle">
            <a:avLst>
              <a:gd name="adj" fmla="val 75016"/>
            </a:avLst>
          </a:prstGeom>
          <a:solidFill>
            <a:schemeClr val="bg2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106" y="208523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/>
              <a:t>Pierre</a:t>
            </a:r>
            <a:r>
              <a:rPr lang="fr-FR" sz="2800" b="1" dirty="0"/>
              <a:t> LECONSEIL</a:t>
            </a:r>
            <a:endParaRPr lang="fr-FR" sz="2800" dirty="0"/>
          </a:p>
        </p:txBody>
      </p:sp>
      <p:sp>
        <p:nvSpPr>
          <p:cNvPr id="9" name="Zone de texte 28">
            <a:extLst>
              <a:ext uri="{FF2B5EF4-FFF2-40B4-BE49-F238E27FC236}">
                <a16:creationId xmlns:a16="http://schemas.microsoft.com/office/drawing/2014/main" id="{D0453B97-E4CA-86AE-5CA7-D081E4320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096" y="9059193"/>
            <a:ext cx="2042644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Conector recto 36">
            <a:extLst>
              <a:ext uri="{FF2B5EF4-FFF2-40B4-BE49-F238E27FC236}">
                <a16:creationId xmlns:a16="http://schemas.microsoft.com/office/drawing/2014/main" id="{DC5BAE91-5FCE-AE97-BC40-F9A4ED08A047}"/>
              </a:ext>
            </a:extLst>
          </p:cNvPr>
          <p:cNvCxnSpPr>
            <a:cxnSpLocks/>
          </p:cNvCxnSpPr>
          <p:nvPr/>
        </p:nvCxnSpPr>
        <p:spPr>
          <a:xfrm>
            <a:off x="2686796" y="9400474"/>
            <a:ext cx="3865886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 de texte 22">
            <a:extLst>
              <a:ext uri="{FF2B5EF4-FFF2-40B4-BE49-F238E27FC236}">
                <a16:creationId xmlns:a16="http://schemas.microsoft.com/office/drawing/2014/main" id="{FAB9537B-15CC-6B95-FEA9-4144BC07D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107" y="9480980"/>
            <a:ext cx="3930576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Course à pied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D7F5AE-63F1-4B9A-05B9-DAB3288C5B41}"/>
              </a:ext>
            </a:extLst>
          </p:cNvPr>
          <p:cNvSpPr/>
          <p:nvPr/>
        </p:nvSpPr>
        <p:spPr>
          <a:xfrm>
            <a:off x="0" y="0"/>
            <a:ext cx="400050" cy="3510668"/>
          </a:xfrm>
          <a:prstGeom prst="rect">
            <a:avLst/>
          </a:prstGeom>
          <a:solidFill>
            <a:schemeClr val="bg2">
              <a:lumMod val="50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Cuadro de texto 24">
            <a:extLst>
              <a:ext uri="{FF2B5EF4-FFF2-40B4-BE49-F238E27FC236}">
                <a16:creationId xmlns:a16="http://schemas.microsoft.com/office/drawing/2014/main" id="{4D9FD0DB-ECE2-DA9D-46C7-9A3CBD77B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" y="140158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D879A010-5295-5E11-1005-67D4E475B103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618" y="734937"/>
            <a:ext cx="219710" cy="219710"/>
          </a:xfrm>
          <a:prstGeom prst="rect">
            <a:avLst/>
          </a:prstGeom>
        </p:spPr>
      </p:pic>
      <p:pic>
        <p:nvPicPr>
          <p:cNvPr id="18" name="Image 13">
            <a:extLst>
              <a:ext uri="{FF2B5EF4-FFF2-40B4-BE49-F238E27FC236}">
                <a16:creationId xmlns:a16="http://schemas.microsoft.com/office/drawing/2014/main" id="{3927E277-C57B-9EEF-CF69-F37929EB3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89" y="167260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 14">
            <a:extLst>
              <a:ext uri="{FF2B5EF4-FFF2-40B4-BE49-F238E27FC236}">
                <a16:creationId xmlns:a16="http://schemas.microsoft.com/office/drawing/2014/main" id="{2B15658C-1E73-7588-FB0A-CA6334EC5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08" y="494306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 17">
            <a:extLst>
              <a:ext uri="{FF2B5EF4-FFF2-40B4-BE49-F238E27FC236}">
                <a16:creationId xmlns:a16="http://schemas.microsoft.com/office/drawing/2014/main" id="{18B4E02C-B11A-A96F-3877-8DE26877D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42" y="1022765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 descr="Une image contenant personne, habits, Visage humain, vêtements habillés&#10;&#10;Description générée automatiquement">
            <a:extLst>
              <a:ext uri="{FF2B5EF4-FFF2-40B4-BE49-F238E27FC236}">
                <a16:creationId xmlns:a16="http://schemas.microsoft.com/office/drawing/2014/main" id="{DADBE253-6111-3E20-B622-0D931702637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2873"/>
          <a:stretch/>
        </p:blipFill>
        <p:spPr>
          <a:xfrm>
            <a:off x="400049" y="1507291"/>
            <a:ext cx="2011297" cy="199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981</TotalTime>
  <Words>420</Words>
  <Application>Microsoft Macintosh PowerPoint</Application>
  <PresentationFormat>Format A4 (210 x 297 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69</cp:revision>
  <cp:lastPrinted>2022-05-25T13:38:42Z</cp:lastPrinted>
  <dcterms:created xsi:type="dcterms:W3CDTF">2022-05-25T13:38:28Z</dcterms:created>
  <dcterms:modified xsi:type="dcterms:W3CDTF">2023-07-06T06:48:44Z</dcterms:modified>
</cp:coreProperties>
</file>