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1"/>
  </p:sldMasterIdLst>
  <p:sldIdLst>
    <p:sldId id="256" r:id="rId2"/>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20" userDrawn="1">
          <p15:clr>
            <a:srgbClr val="A4A3A4"/>
          </p15:clr>
        </p15:guide>
        <p15:guide id="2" pos="216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73D1D7"/>
    <a:srgbClr val="E4D9C6"/>
    <a:srgbClr val="FDF2EA"/>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549"/>
    <p:restoredTop sz="96327"/>
  </p:normalViewPr>
  <p:slideViewPr>
    <p:cSldViewPr snapToGrid="0" snapToObjects="1" showGuides="1">
      <p:cViewPr varScale="1">
        <p:scale>
          <a:sx n="147" d="100"/>
          <a:sy n="147" d="100"/>
        </p:scale>
        <p:origin x="4632" y="216"/>
      </p:cViewPr>
      <p:guideLst>
        <p:guide orient="horz" pos="3120"/>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fr-FR"/>
              <a:t>Modifiez le style du titre</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E89A196F-2B0A-924F-9F94-33DF8C253705}" type="datetimeFigureOut">
              <a:rPr lang="fr-FR" smtClean="0"/>
              <a:t>30/06/2023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26258245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E89A196F-2B0A-924F-9F94-33DF8C253705}" type="datetimeFigureOut">
              <a:rPr lang="fr-FR" smtClean="0"/>
              <a:t>30/06/2023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26870560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fr-FR"/>
              <a:t>Modifiez le style du titre</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E89A196F-2B0A-924F-9F94-33DF8C253705}" type="datetimeFigureOut">
              <a:rPr lang="fr-FR" smtClean="0"/>
              <a:t>30/06/2023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17168553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E89A196F-2B0A-924F-9F94-33DF8C253705}" type="datetimeFigureOut">
              <a:rPr lang="fr-FR" smtClean="0"/>
              <a:t>30/06/2023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36492380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fr-FR"/>
              <a:t>Modifiez le style du titre</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E89A196F-2B0A-924F-9F94-33DF8C253705}" type="datetimeFigureOut">
              <a:rPr lang="fr-FR" smtClean="0"/>
              <a:t>30/06/2023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693871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E89A196F-2B0A-924F-9F94-33DF8C253705}" type="datetimeFigureOut">
              <a:rPr lang="fr-FR" smtClean="0"/>
              <a:t>30/06/2023</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39969671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fr-FR"/>
              <a:t>Modifiez le style du titre</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fr-FR"/>
              <a:t>Cliquez pour modifier les styles du texte du masque</a:t>
            </a:r>
          </a:p>
        </p:txBody>
      </p:sp>
      <p:sp>
        <p:nvSpPr>
          <p:cNvPr id="4" name="Content Placeholder 3"/>
          <p:cNvSpPr>
            <a:spLocks noGrp="1"/>
          </p:cNvSpPr>
          <p:nvPr>
            <p:ph sz="half" idx="2"/>
          </p:nvPr>
        </p:nvSpPr>
        <p:spPr>
          <a:xfrm>
            <a:off x="472381" y="3618442"/>
            <a:ext cx="2901255" cy="5322183"/>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fr-FR"/>
              <a:t>Cliquez pour modifier les styles du texte du masque</a:t>
            </a:r>
          </a:p>
        </p:txBody>
      </p:sp>
      <p:sp>
        <p:nvSpPr>
          <p:cNvPr id="6" name="Content Placeholder 5"/>
          <p:cNvSpPr>
            <a:spLocks noGrp="1"/>
          </p:cNvSpPr>
          <p:nvPr>
            <p:ph sz="quarter" idx="4"/>
          </p:nvPr>
        </p:nvSpPr>
        <p:spPr>
          <a:xfrm>
            <a:off x="3471863" y="3618442"/>
            <a:ext cx="2915543" cy="5322183"/>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E89A196F-2B0A-924F-9F94-33DF8C253705}" type="datetimeFigureOut">
              <a:rPr lang="fr-FR" smtClean="0"/>
              <a:t>30/06/2023</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12494348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E89A196F-2B0A-924F-9F94-33DF8C253705}" type="datetimeFigureOut">
              <a:rPr lang="fr-FR" smtClean="0"/>
              <a:t>30/06/2023</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22755492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89A196F-2B0A-924F-9F94-33DF8C253705}" type="datetimeFigureOut">
              <a:rPr lang="fr-FR" smtClean="0"/>
              <a:t>30/06/2023</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4493928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fr-FR"/>
              <a:t>Modifiez le style du titre</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E89A196F-2B0A-924F-9F94-33DF8C253705}" type="datetimeFigureOut">
              <a:rPr lang="fr-FR" smtClean="0"/>
              <a:t>30/06/2023</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9325281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fr-FR"/>
              <a:t>Modifiez le style du titre</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fr-FR"/>
              <a:t>Cliquez sur l'icône pour ajouter une image</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E89A196F-2B0A-924F-9F94-33DF8C253705}" type="datetimeFigureOut">
              <a:rPr lang="fr-FR" smtClean="0"/>
              <a:t>30/06/2023</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36278604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fr-FR"/>
              <a:t>Modifiez le style du titre</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E89A196F-2B0A-924F-9F94-33DF8C253705}" type="datetimeFigureOut">
              <a:rPr lang="fr-FR" smtClean="0"/>
              <a:t>30/06/2023</a:t>
            </a:fld>
            <a:endParaRPr lang="fr-FR"/>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fr-FR"/>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86C6B50E-7BDC-DD40-A92B-E828D8F35DF9}" type="slidenum">
              <a:rPr lang="fr-FR" smtClean="0"/>
              <a:t>‹N°›</a:t>
            </a:fld>
            <a:endParaRPr lang="fr-FR"/>
          </a:p>
        </p:txBody>
      </p:sp>
    </p:spTree>
    <p:extLst>
      <p:ext uri="{BB962C8B-B14F-4D97-AF65-F5344CB8AC3E}">
        <p14:creationId xmlns:p14="http://schemas.microsoft.com/office/powerpoint/2010/main" val="237892605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svg"/><Relationship Id="rId7" Type="http://schemas.openxmlformats.org/officeDocument/2006/relationships/image" Target="../media/image6.jp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ectangle 27">
            <a:extLst>
              <a:ext uri="{FF2B5EF4-FFF2-40B4-BE49-F238E27FC236}">
                <a16:creationId xmlns:a16="http://schemas.microsoft.com/office/drawing/2014/main" id="{1F12A5C4-5DEF-0572-95A1-D02E6A5F007B}"/>
              </a:ext>
            </a:extLst>
          </p:cNvPr>
          <p:cNvSpPr>
            <a:spLocks noChangeArrowheads="1"/>
          </p:cNvSpPr>
          <p:nvPr/>
        </p:nvSpPr>
        <p:spPr bwMode="auto">
          <a:xfrm>
            <a:off x="0" y="0"/>
            <a:ext cx="6858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r-FR"/>
          </a:p>
        </p:txBody>
      </p:sp>
      <p:sp>
        <p:nvSpPr>
          <p:cNvPr id="53" name="Rectángulo 39">
            <a:extLst>
              <a:ext uri="{FF2B5EF4-FFF2-40B4-BE49-F238E27FC236}">
                <a16:creationId xmlns:a16="http://schemas.microsoft.com/office/drawing/2014/main" id="{584E78DD-7286-A14F-E91E-B6126A99B3B7}"/>
              </a:ext>
            </a:extLst>
          </p:cNvPr>
          <p:cNvSpPr>
            <a:spLocks noChangeArrowheads="1"/>
          </p:cNvSpPr>
          <p:nvPr/>
        </p:nvSpPr>
        <p:spPr bwMode="auto">
          <a:xfrm rot="10800000" flipH="1">
            <a:off x="1" y="3730"/>
            <a:ext cx="2430148" cy="9905994"/>
          </a:xfrm>
          <a:prstGeom prst="rect">
            <a:avLst/>
          </a:prstGeom>
          <a:solidFill>
            <a:schemeClr val="bg1">
              <a:lumMod val="95000"/>
            </a:schemeClr>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fr-FR" sz="1400" b="1" i="0" u="none" strike="noStrike" cap="none" normalizeH="0" baseline="0" dirty="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         </a:t>
            </a:r>
            <a:endParaRPr kumimoji="0" lang="en-US" altLang="fr-FR" sz="2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fr-FR" sz="1400" b="1" i="0" u="none" strike="noStrike" cap="none" normalizeH="0" baseline="0" dirty="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     </a:t>
            </a:r>
            <a:endParaRPr kumimoji="0" lang="en-US" altLang="fr-FR" sz="1800" b="0" i="0" u="none" strike="noStrike" cap="none" normalizeH="0" baseline="0" dirty="0">
              <a:ln>
                <a:noFill/>
              </a:ln>
              <a:solidFill>
                <a:schemeClr val="tx1"/>
              </a:solidFill>
              <a:effectLst/>
              <a:latin typeface="Arial" panose="020B0604020202020204" pitchFamily="34" charset="0"/>
            </a:endParaRPr>
          </a:p>
        </p:txBody>
      </p:sp>
      <p:sp>
        <p:nvSpPr>
          <p:cNvPr id="56" name="Zone de texte 3">
            <a:extLst>
              <a:ext uri="{FF2B5EF4-FFF2-40B4-BE49-F238E27FC236}">
                <a16:creationId xmlns:a16="http://schemas.microsoft.com/office/drawing/2014/main" id="{9924E22F-00DB-7BE4-1952-518722F95ABA}"/>
              </a:ext>
            </a:extLst>
          </p:cNvPr>
          <p:cNvSpPr txBox="1">
            <a:spLocks noChangeArrowheads="1"/>
          </p:cNvSpPr>
          <p:nvPr/>
        </p:nvSpPr>
        <p:spPr bwMode="auto">
          <a:xfrm>
            <a:off x="2561174" y="840383"/>
            <a:ext cx="4116515" cy="520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fr-FR" b="1" dirty="0"/>
              <a:t>Conducteur de Bus Professionnel – 15 ans d’expérience</a:t>
            </a:r>
            <a:endParaRPr lang="fr-FR" dirty="0"/>
          </a:p>
        </p:txBody>
      </p:sp>
      <p:sp>
        <p:nvSpPr>
          <p:cNvPr id="63" name="Google Shape;61;p14">
            <a:extLst>
              <a:ext uri="{FF2B5EF4-FFF2-40B4-BE49-F238E27FC236}">
                <a16:creationId xmlns:a16="http://schemas.microsoft.com/office/drawing/2014/main" id="{4291EC86-6739-24A3-D0C6-49F4137ADE81}"/>
              </a:ext>
            </a:extLst>
          </p:cNvPr>
          <p:cNvSpPr/>
          <p:nvPr/>
        </p:nvSpPr>
        <p:spPr>
          <a:xfrm>
            <a:off x="2624560" y="696459"/>
            <a:ext cx="1102995" cy="45085"/>
          </a:xfrm>
          <a:prstGeom prst="rect">
            <a:avLst/>
          </a:prstGeom>
          <a:solidFill>
            <a:srgbClr val="000000"/>
          </a:solidFill>
          <a:ln>
            <a:noFill/>
          </a:ln>
        </p:spPr>
        <p:txBody>
          <a:bodyPr spcFirstLastPara="1" wrap="square" lIns="0" tIns="91425" rIns="91425" bIns="91425" anchor="ctr" anchorCtr="0">
            <a:noAutofit/>
          </a:bodyPr>
          <a:lstStyle/>
          <a:p>
            <a:endParaRPr lang="fr-FR"/>
          </a:p>
        </p:txBody>
      </p:sp>
      <p:sp>
        <p:nvSpPr>
          <p:cNvPr id="58" name="Zone de texte 4">
            <a:extLst>
              <a:ext uri="{FF2B5EF4-FFF2-40B4-BE49-F238E27FC236}">
                <a16:creationId xmlns:a16="http://schemas.microsoft.com/office/drawing/2014/main" id="{EA9D39AA-264B-36CF-F358-A9BDC2F499F0}"/>
              </a:ext>
            </a:extLst>
          </p:cNvPr>
          <p:cNvSpPr txBox="1">
            <a:spLocks noChangeArrowheads="1"/>
          </p:cNvSpPr>
          <p:nvPr/>
        </p:nvSpPr>
        <p:spPr bwMode="auto">
          <a:xfrm>
            <a:off x="2561174" y="1945593"/>
            <a:ext cx="4010235" cy="9035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fr-FR" sz="1100" dirty="0"/>
              <a:t>Conducteur de bus professionnel avec plus de 15 ans d'expérience dans le transport public et privé. Reconnu pour mon sens aigu de la responsabilité, mon excellente connaissance des règles de sécurité routière et ma capacité à maintenir un horaire de route précis. Apte à gérer les situations d'urgence avec calme et efficacité, j'apporte une attention particulière au service client, offrant une expérience de voyage confortable et sûre.</a:t>
            </a:r>
          </a:p>
        </p:txBody>
      </p:sp>
      <p:sp>
        <p:nvSpPr>
          <p:cNvPr id="59" name="Zone de texte 5">
            <a:extLst>
              <a:ext uri="{FF2B5EF4-FFF2-40B4-BE49-F238E27FC236}">
                <a16:creationId xmlns:a16="http://schemas.microsoft.com/office/drawing/2014/main" id="{B86FADAA-6444-3D45-A8CA-67C974D05A68}"/>
              </a:ext>
            </a:extLst>
          </p:cNvPr>
          <p:cNvSpPr txBox="1">
            <a:spLocks noChangeArrowheads="1"/>
          </p:cNvSpPr>
          <p:nvPr/>
        </p:nvSpPr>
        <p:spPr bwMode="auto">
          <a:xfrm>
            <a:off x="2539041" y="1574479"/>
            <a:ext cx="3175001" cy="3437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 propos de moi</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sp>
        <p:nvSpPr>
          <p:cNvPr id="60" name="Zone de texte 6">
            <a:extLst>
              <a:ext uri="{FF2B5EF4-FFF2-40B4-BE49-F238E27FC236}">
                <a16:creationId xmlns:a16="http://schemas.microsoft.com/office/drawing/2014/main" id="{D6C5ECB5-2076-1735-6C82-146FAEAE0A4E}"/>
              </a:ext>
            </a:extLst>
          </p:cNvPr>
          <p:cNvSpPr txBox="1">
            <a:spLocks noChangeArrowheads="1"/>
          </p:cNvSpPr>
          <p:nvPr/>
        </p:nvSpPr>
        <p:spPr bwMode="auto">
          <a:xfrm>
            <a:off x="2561174" y="3287271"/>
            <a:ext cx="3175000" cy="3535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Expériences Professionnelles</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sp>
        <p:nvSpPr>
          <p:cNvPr id="61" name="Zone de texte 7">
            <a:extLst>
              <a:ext uri="{FF2B5EF4-FFF2-40B4-BE49-F238E27FC236}">
                <a16:creationId xmlns:a16="http://schemas.microsoft.com/office/drawing/2014/main" id="{DD91498B-BE4C-B4C0-08BB-1848B228C709}"/>
              </a:ext>
            </a:extLst>
          </p:cNvPr>
          <p:cNvSpPr txBox="1">
            <a:spLocks noChangeArrowheads="1"/>
          </p:cNvSpPr>
          <p:nvPr/>
        </p:nvSpPr>
        <p:spPr bwMode="auto">
          <a:xfrm>
            <a:off x="2599212" y="3727478"/>
            <a:ext cx="4116514" cy="64955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fr-FR" sz="1100" b="1" dirty="0"/>
              <a:t>Conducteur de Bus - Transport Municipal de Paris (2009 - 2013)</a:t>
            </a:r>
            <a:endParaRPr lang="fr-FR" sz="1100" dirty="0"/>
          </a:p>
          <a:p>
            <a:pPr marL="171450" indent="-171450">
              <a:buFont typeface="Arial" panose="020B0604020202020204" pitchFamily="34" charset="0"/>
              <a:buChar char="•"/>
            </a:pPr>
            <a:r>
              <a:rPr lang="fr-FR" sz="1100" dirty="0"/>
              <a:t>Chargé de la conduite des bus sur plusieurs itinéraires à travers la ville, assurant des déplacements sûrs et ponctuels pour les passagers.</a:t>
            </a:r>
          </a:p>
          <a:p>
            <a:pPr marL="171450" indent="-171450">
              <a:buFont typeface="Arial" panose="020B0604020202020204" pitchFamily="34" charset="0"/>
              <a:buChar char="•"/>
            </a:pPr>
            <a:r>
              <a:rPr lang="fr-FR" sz="1100" dirty="0"/>
              <a:t>Collaboration avec le département de planification des routes pour optimiser les itinéraires en fonction du trafic et des événements spéciaux.</a:t>
            </a:r>
          </a:p>
          <a:p>
            <a:pPr marL="171450" indent="-171450">
              <a:buFont typeface="Arial" panose="020B0604020202020204" pitchFamily="34" charset="0"/>
              <a:buChar char="•"/>
            </a:pPr>
            <a:r>
              <a:rPr lang="fr-FR" sz="1100" dirty="0"/>
              <a:t>Réponse efficace aux urgences et aux situations imprévues, y compris les pannes mécaniques et les accidents de la route.</a:t>
            </a:r>
          </a:p>
          <a:p>
            <a:pPr marL="171450" indent="-171450">
              <a:buFont typeface="Arial" panose="020B0604020202020204" pitchFamily="34" charset="0"/>
              <a:buChar char="•"/>
            </a:pPr>
            <a:r>
              <a:rPr lang="fr-FR" sz="1100" dirty="0"/>
              <a:t>Respect rigoureux des règles et des réglementations de l'entreprise, du transport public et de la sécurité routière.</a:t>
            </a:r>
          </a:p>
          <a:p>
            <a:endParaRPr lang="fr-FR" sz="1100" b="1" dirty="0"/>
          </a:p>
          <a:p>
            <a:r>
              <a:rPr lang="fr-FR" sz="1100" b="1" dirty="0"/>
              <a:t>Conducteur de Bus - Transports Régionaux de Lille (2014 - 2017)</a:t>
            </a:r>
            <a:endParaRPr lang="fr-FR" sz="1100" dirty="0"/>
          </a:p>
          <a:p>
            <a:pPr marL="171450" indent="-171450">
              <a:buFont typeface="Arial" panose="020B0604020202020204" pitchFamily="34" charset="0"/>
              <a:buChar char="•"/>
            </a:pPr>
            <a:r>
              <a:rPr lang="fr-FR" sz="1100" dirty="0"/>
              <a:t>Assuré la conduite des bus sur des lignes interurbaines, y compris la gestion de l'horaire, l'assistance aux passagers et la réponse aux urgences.</a:t>
            </a:r>
          </a:p>
          <a:p>
            <a:pPr marL="171450" indent="-171450">
              <a:buFont typeface="Arial" panose="020B0604020202020204" pitchFamily="34" charset="0"/>
              <a:buChar char="•"/>
            </a:pPr>
            <a:r>
              <a:rPr lang="fr-FR" sz="1100" dirty="0"/>
              <a:t>A formé de nouveaux conducteurs de bus sur la conduite en toute sécurité, la gestion des passagers et les procédures d'urgence.</a:t>
            </a:r>
          </a:p>
          <a:p>
            <a:pPr marL="171450" indent="-171450">
              <a:buFont typeface="Arial" panose="020B0604020202020204" pitchFamily="34" charset="0"/>
              <a:buChar char="•"/>
            </a:pPr>
            <a:r>
              <a:rPr lang="fr-FR" sz="1100" dirty="0"/>
              <a:t>Maintenue un record exceptionnel de ponctualité et de sécurité tout au long de mon mandat.</a:t>
            </a:r>
          </a:p>
          <a:p>
            <a:pPr marL="171450" indent="-171450">
              <a:buFont typeface="Arial" panose="020B0604020202020204" pitchFamily="34" charset="0"/>
              <a:buChar char="•"/>
            </a:pPr>
            <a:r>
              <a:rPr lang="fr-FR" sz="1100" dirty="0"/>
              <a:t>Réalisé des inspections quotidiennes des véhicules pour assurer leur bon fonctionnement et leur conformité aux normes de sécurité.</a:t>
            </a:r>
          </a:p>
          <a:p>
            <a:endParaRPr lang="fr-FR" sz="1100" b="1" dirty="0"/>
          </a:p>
          <a:p>
            <a:r>
              <a:rPr lang="fr-FR" sz="1100" b="1" dirty="0"/>
              <a:t>Conducteur de Bus - Transport Longue Distance de France (2018 - 2022)</a:t>
            </a:r>
            <a:endParaRPr lang="fr-FR" sz="1100" dirty="0"/>
          </a:p>
          <a:p>
            <a:pPr marL="171450" indent="-171450">
              <a:buFont typeface="Arial" panose="020B0604020202020204" pitchFamily="34" charset="0"/>
              <a:buChar char="•"/>
            </a:pPr>
            <a:r>
              <a:rPr lang="fr-FR" sz="1100" dirty="0"/>
              <a:t>Géré la conduite de bus sur des trajets de longue distance à travers le pays, assurant le confort et la sécurité des passagers sur des trajets de plusieurs heures.</a:t>
            </a:r>
          </a:p>
          <a:p>
            <a:pPr marL="171450" indent="-171450">
              <a:buFont typeface="Arial" panose="020B0604020202020204" pitchFamily="34" charset="0"/>
              <a:buChar char="•"/>
            </a:pPr>
            <a:r>
              <a:rPr lang="fr-FR" sz="1100" dirty="0"/>
              <a:t>Coordonné avec le personnel de maintenance pour résoudre rapidement les problèmes de véhicule et minimiser les retards.</a:t>
            </a:r>
          </a:p>
          <a:p>
            <a:pPr marL="171450" indent="-171450">
              <a:buFont typeface="Arial" panose="020B0604020202020204" pitchFamily="34" charset="0"/>
              <a:buChar char="•"/>
            </a:pPr>
            <a:r>
              <a:rPr lang="fr-FR" sz="1100" dirty="0"/>
              <a:t>Respecté et surpassé les normes de service à la clientèle, recevant régulièrement des commentaires positifs de la part des passagers.</a:t>
            </a:r>
          </a:p>
          <a:p>
            <a:pPr marL="171450" indent="-171450">
              <a:buFont typeface="Arial" panose="020B0604020202020204" pitchFamily="34" charset="0"/>
              <a:buChar char="•"/>
            </a:pPr>
            <a:r>
              <a:rPr lang="fr-FR" sz="1100" dirty="0"/>
              <a:t>Mis en œuvre des protocoles d'urgence efficaces pour garantir la sécurité des passagers lors de voyages de longue distance.</a:t>
            </a:r>
          </a:p>
        </p:txBody>
      </p:sp>
      <p:cxnSp>
        <p:nvCxnSpPr>
          <p:cNvPr id="68" name="Conector recto 36">
            <a:extLst>
              <a:ext uri="{FF2B5EF4-FFF2-40B4-BE49-F238E27FC236}">
                <a16:creationId xmlns:a16="http://schemas.microsoft.com/office/drawing/2014/main" id="{115231C2-147C-8444-E46C-4E917EBB53E3}"/>
              </a:ext>
            </a:extLst>
          </p:cNvPr>
          <p:cNvCxnSpPr>
            <a:cxnSpLocks/>
          </p:cNvCxnSpPr>
          <p:nvPr/>
        </p:nvCxnSpPr>
        <p:spPr>
          <a:xfrm>
            <a:off x="2624560" y="1918226"/>
            <a:ext cx="4010235" cy="0"/>
          </a:xfrm>
          <a:prstGeom prst="line">
            <a:avLst/>
          </a:prstGeom>
          <a:ln/>
        </p:spPr>
        <p:style>
          <a:lnRef idx="2">
            <a:schemeClr val="dk1"/>
          </a:lnRef>
          <a:fillRef idx="0">
            <a:schemeClr val="dk1"/>
          </a:fillRef>
          <a:effectRef idx="1">
            <a:schemeClr val="dk1"/>
          </a:effectRef>
          <a:fontRef idx="minor">
            <a:schemeClr val="tx1"/>
          </a:fontRef>
        </p:style>
      </p:cxnSp>
      <p:cxnSp>
        <p:nvCxnSpPr>
          <p:cNvPr id="69" name="Conector recto 36">
            <a:extLst>
              <a:ext uri="{FF2B5EF4-FFF2-40B4-BE49-F238E27FC236}">
                <a16:creationId xmlns:a16="http://schemas.microsoft.com/office/drawing/2014/main" id="{5B1F6D52-F88E-C7C2-7292-5FC5E9592E6E}"/>
              </a:ext>
            </a:extLst>
          </p:cNvPr>
          <p:cNvCxnSpPr>
            <a:cxnSpLocks/>
          </p:cNvCxnSpPr>
          <p:nvPr/>
        </p:nvCxnSpPr>
        <p:spPr>
          <a:xfrm>
            <a:off x="2647543" y="3640826"/>
            <a:ext cx="3976863" cy="0"/>
          </a:xfrm>
          <a:prstGeom prst="line">
            <a:avLst/>
          </a:prstGeom>
          <a:ln/>
        </p:spPr>
        <p:style>
          <a:lnRef idx="2">
            <a:schemeClr val="dk1"/>
          </a:lnRef>
          <a:fillRef idx="0">
            <a:schemeClr val="dk1"/>
          </a:fillRef>
          <a:effectRef idx="1">
            <a:schemeClr val="dk1"/>
          </a:effectRef>
          <a:fontRef idx="minor">
            <a:schemeClr val="tx1"/>
          </a:fontRef>
        </p:style>
      </p:cxnSp>
      <p:sp>
        <p:nvSpPr>
          <p:cNvPr id="62" name="Cuadro de texto 24">
            <a:extLst>
              <a:ext uri="{FF2B5EF4-FFF2-40B4-BE49-F238E27FC236}">
                <a16:creationId xmlns:a16="http://schemas.microsoft.com/office/drawing/2014/main" id="{08A3BFC9-9871-69B1-ACEB-FFB2493C0C1F}"/>
              </a:ext>
            </a:extLst>
          </p:cNvPr>
          <p:cNvSpPr txBox="1">
            <a:spLocks noChangeArrowheads="1"/>
          </p:cNvSpPr>
          <p:nvPr/>
        </p:nvSpPr>
        <p:spPr bwMode="auto">
          <a:xfrm>
            <a:off x="392109" y="1997776"/>
            <a:ext cx="2120900" cy="9037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50000"/>
              </a:lnSpc>
              <a:spcBef>
                <a:spcPct val="0"/>
              </a:spcBef>
              <a:spcAft>
                <a:spcPct val="0"/>
              </a:spcAft>
              <a:buClrTx/>
              <a:buSzTx/>
              <a:buFontTx/>
              <a:buNone/>
              <a:tabLst/>
            </a:pPr>
            <a:r>
              <a:rPr kumimoji="0" lang="fr-FR" altLang="fr-FR" sz="11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+336 01 02 03 04</a:t>
            </a:r>
            <a:endParaRPr kumimoji="0" lang="fr-FR" altLang="fr-FR" sz="200" b="0" i="0" u="none" strike="noStrike" cap="none" normalizeH="0" baseline="0" dirty="0">
              <a:ln>
                <a:noFill/>
              </a:ln>
              <a:solidFill>
                <a:schemeClr val="tx1"/>
              </a:solidFill>
              <a:effectLst/>
            </a:endParaRPr>
          </a:p>
          <a:p>
            <a:pPr marL="0" marR="0" lvl="0" indent="0" algn="just" defTabSz="914400" rtl="0" eaLnBrk="0" fontAlgn="base" latinLnBrk="0" hangingPunct="0">
              <a:lnSpc>
                <a:spcPct val="150000"/>
              </a:lnSpc>
              <a:spcBef>
                <a:spcPct val="0"/>
              </a:spcBef>
              <a:spcAft>
                <a:spcPct val="0"/>
              </a:spcAft>
              <a:buClrTx/>
              <a:buSzTx/>
              <a:buFontTx/>
              <a:buNone/>
              <a:tabLst/>
            </a:pPr>
            <a:r>
              <a:rPr kumimoji="0" lang="fr-FR" altLang="fr-FR" sz="1100" b="0" i="0" u="none" strike="noStrike" cap="none" normalizeH="0" baseline="0" dirty="0" err="1">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votre.nom.prenom@gnail.com</a:t>
            </a:r>
            <a:endParaRPr kumimoji="0" lang="fr-FR" altLang="fr-FR" sz="200" b="0" i="0" u="none" strike="noStrike" cap="none" normalizeH="0" baseline="0" dirty="0">
              <a:ln>
                <a:noFill/>
              </a:ln>
              <a:solidFill>
                <a:schemeClr val="tx1"/>
              </a:solidFill>
              <a:effectLst/>
            </a:endParaRPr>
          </a:p>
          <a:p>
            <a:pPr marL="0" marR="0" lvl="0" indent="0" algn="just" defTabSz="914400" rtl="0" eaLnBrk="0" fontAlgn="base" latinLnBrk="0" hangingPunct="0">
              <a:lnSpc>
                <a:spcPct val="150000"/>
              </a:lnSpc>
              <a:spcBef>
                <a:spcPct val="0"/>
              </a:spcBef>
              <a:spcAft>
                <a:spcPct val="0"/>
              </a:spcAft>
              <a:buClrTx/>
              <a:buSzTx/>
              <a:buFontTx/>
              <a:buNone/>
              <a:tabLst/>
            </a:pPr>
            <a:r>
              <a:rPr kumimoji="0" lang="fr-FR" altLang="fr-FR" sz="11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Marseille, France</a:t>
            </a:r>
            <a:endParaRPr kumimoji="0" lang="fr-FR" altLang="fr-FR" sz="200" b="0" i="0" u="none" strike="noStrike" cap="none" normalizeH="0" baseline="0" dirty="0">
              <a:ln>
                <a:noFill/>
              </a:ln>
              <a:solidFill>
                <a:schemeClr val="tx1"/>
              </a:solidFill>
              <a:effectLst/>
            </a:endParaRPr>
          </a:p>
          <a:p>
            <a:pPr marL="0" marR="0" lvl="0" indent="0" algn="just" defTabSz="914400" rtl="0" eaLnBrk="0" fontAlgn="base" latinLnBrk="0" hangingPunct="0">
              <a:lnSpc>
                <a:spcPct val="150000"/>
              </a:lnSpc>
              <a:spcBef>
                <a:spcPct val="0"/>
              </a:spcBef>
              <a:spcAft>
                <a:spcPct val="0"/>
              </a:spcAft>
              <a:buClrTx/>
              <a:buSzTx/>
              <a:buFontTx/>
              <a:buNone/>
              <a:tabLst/>
            </a:pPr>
            <a:r>
              <a:rPr kumimoji="0" lang="fr-FR" altLang="fr-FR" sz="1100" b="0" i="0" u="none" strike="noStrike" cap="none" normalizeH="0" baseline="0" dirty="0" err="1">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linkedin.com</a:t>
            </a:r>
            <a:r>
              <a:rPr kumimoji="0" lang="fr-FR" altLang="fr-FR" sz="11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/votre-profil</a:t>
            </a:r>
            <a:endParaRPr kumimoji="0" lang="fr-FR" altLang="fr-FR" sz="200" b="0" i="0" u="none" strike="noStrike" cap="none" normalizeH="0" baseline="0" dirty="0">
              <a:ln>
                <a:noFill/>
              </a:ln>
              <a:solidFill>
                <a:schemeClr val="tx1"/>
              </a:solidFill>
              <a:effectLst/>
            </a:endParaRPr>
          </a:p>
        </p:txBody>
      </p:sp>
      <p:pic>
        <p:nvPicPr>
          <p:cNvPr id="71" name="Gráfico 15" descr="Marcador">
            <a:extLst>
              <a:ext uri="{FF2B5EF4-FFF2-40B4-BE49-F238E27FC236}">
                <a16:creationId xmlns:a16="http://schemas.microsoft.com/office/drawing/2014/main" id="{3A4C11B5-9AC5-6B32-E108-8D1D24AFF929}"/>
              </a:ext>
            </a:extLst>
          </p:cNvPr>
          <p:cNvPicPr/>
          <p:nvPr/>
        </p:nvPicPr>
        <p:blipFill>
          <a:blip r:embed="rId2">
            <a:extLst>
              <a:ext uri="{96DAC541-7B7A-43D3-8B79-37D633B846F1}">
                <asvg:svgBlip xmlns:asvg="http://schemas.microsoft.com/office/drawing/2016/SVG/main" r:embed="rId3"/>
              </a:ext>
            </a:extLst>
          </a:blip>
          <a:stretch>
            <a:fillRect/>
          </a:stretch>
        </p:blipFill>
        <p:spPr>
          <a:xfrm>
            <a:off x="146105" y="2602419"/>
            <a:ext cx="219710" cy="219710"/>
          </a:xfrm>
          <a:prstGeom prst="rect">
            <a:avLst/>
          </a:prstGeom>
        </p:spPr>
      </p:pic>
      <p:pic>
        <p:nvPicPr>
          <p:cNvPr id="1073" name="Image 13">
            <a:extLst>
              <a:ext uri="{FF2B5EF4-FFF2-40B4-BE49-F238E27FC236}">
                <a16:creationId xmlns:a16="http://schemas.microsoft.com/office/drawing/2014/main" id="{7BCAF843-0D5A-0DC1-043D-318733DC2CEB}"/>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60276" y="2034742"/>
            <a:ext cx="201613" cy="201613"/>
          </a:xfrm>
          <a:prstGeom prst="rect">
            <a:avLst/>
          </a:prstGeom>
          <a:noFill/>
          <a:extLst>
            <a:ext uri="{909E8E84-426E-40DD-AFC4-6F175D3DCCD1}">
              <a14:hiddenFill xmlns:a14="http://schemas.microsoft.com/office/drawing/2010/main">
                <a:solidFill>
                  <a:srgbClr val="FFFFFF"/>
                </a:solidFill>
              </a14:hiddenFill>
            </a:ext>
          </a:extLst>
        </p:spPr>
      </p:pic>
      <p:pic>
        <p:nvPicPr>
          <p:cNvPr id="1072" name="Image 14">
            <a:extLst>
              <a:ext uri="{FF2B5EF4-FFF2-40B4-BE49-F238E27FC236}">
                <a16:creationId xmlns:a16="http://schemas.microsoft.com/office/drawing/2014/main" id="{DBF25F29-1436-2EC9-7C36-9D6DF32B820C}"/>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78595" y="2361788"/>
            <a:ext cx="171450" cy="171450"/>
          </a:xfrm>
          <a:prstGeom prst="rect">
            <a:avLst/>
          </a:prstGeom>
          <a:noFill/>
          <a:extLst>
            <a:ext uri="{909E8E84-426E-40DD-AFC4-6F175D3DCCD1}">
              <a14:hiddenFill xmlns:a14="http://schemas.microsoft.com/office/drawing/2010/main">
                <a:solidFill>
                  <a:srgbClr val="FFFFFF"/>
                </a:solidFill>
              </a14:hiddenFill>
            </a:ext>
          </a:extLst>
        </p:spPr>
      </p:pic>
      <p:pic>
        <p:nvPicPr>
          <p:cNvPr id="1071" name="Image 17">
            <a:extLst>
              <a:ext uri="{FF2B5EF4-FFF2-40B4-BE49-F238E27FC236}">
                <a16:creationId xmlns:a16="http://schemas.microsoft.com/office/drawing/2014/main" id="{E7C33CDC-6E53-37AE-74D9-15B38733C7CC}"/>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82529" y="2890247"/>
            <a:ext cx="169863" cy="169862"/>
          </a:xfrm>
          <a:prstGeom prst="rect">
            <a:avLst/>
          </a:prstGeom>
          <a:noFill/>
          <a:extLst>
            <a:ext uri="{909E8E84-426E-40DD-AFC4-6F175D3DCCD1}">
              <a14:hiddenFill xmlns:a14="http://schemas.microsoft.com/office/drawing/2010/main">
                <a:solidFill>
                  <a:srgbClr val="FFFFFF"/>
                </a:solidFill>
              </a14:hiddenFill>
            </a:ext>
          </a:extLst>
        </p:spPr>
      </p:pic>
      <p:sp>
        <p:nvSpPr>
          <p:cNvPr id="64" name="Zone de texte 18">
            <a:extLst>
              <a:ext uri="{FF2B5EF4-FFF2-40B4-BE49-F238E27FC236}">
                <a16:creationId xmlns:a16="http://schemas.microsoft.com/office/drawing/2014/main" id="{9F1C7274-FADE-921B-3C45-BA0F2DEB815A}"/>
              </a:ext>
            </a:extLst>
          </p:cNvPr>
          <p:cNvSpPr txBox="1">
            <a:spLocks noChangeArrowheads="1"/>
          </p:cNvSpPr>
          <p:nvPr/>
        </p:nvSpPr>
        <p:spPr bwMode="auto">
          <a:xfrm>
            <a:off x="51373" y="1572630"/>
            <a:ext cx="2341563" cy="334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Contact</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sp>
        <p:nvSpPr>
          <p:cNvPr id="65" name="Zone de texte 20">
            <a:extLst>
              <a:ext uri="{FF2B5EF4-FFF2-40B4-BE49-F238E27FC236}">
                <a16:creationId xmlns:a16="http://schemas.microsoft.com/office/drawing/2014/main" id="{68034D91-D382-3663-DF0C-6B5FBE1C8249}"/>
              </a:ext>
            </a:extLst>
          </p:cNvPr>
          <p:cNvSpPr txBox="1">
            <a:spLocks noChangeArrowheads="1"/>
          </p:cNvSpPr>
          <p:nvPr/>
        </p:nvSpPr>
        <p:spPr bwMode="auto">
          <a:xfrm>
            <a:off x="19281" y="7414323"/>
            <a:ext cx="2341563" cy="334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Compétences</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sp>
        <p:nvSpPr>
          <p:cNvPr id="66" name="Zone de texte 22">
            <a:extLst>
              <a:ext uri="{FF2B5EF4-FFF2-40B4-BE49-F238E27FC236}">
                <a16:creationId xmlns:a16="http://schemas.microsoft.com/office/drawing/2014/main" id="{ABC2E45C-422E-ED57-A4E9-3B4D252DA6CC}"/>
              </a:ext>
            </a:extLst>
          </p:cNvPr>
          <p:cNvSpPr txBox="1">
            <a:spLocks noChangeArrowheads="1"/>
          </p:cNvSpPr>
          <p:nvPr/>
        </p:nvSpPr>
        <p:spPr bwMode="auto">
          <a:xfrm>
            <a:off x="51374" y="7839553"/>
            <a:ext cx="2201284" cy="10783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171450" indent="-171450">
              <a:buFont typeface="Arial" panose="020B0604020202020204" pitchFamily="34" charset="0"/>
              <a:buChar char="•"/>
            </a:pPr>
            <a:r>
              <a:rPr lang="fr-FR" sz="1100" dirty="0"/>
              <a:t>Conduite sécuritaire et efficace de véhicules de grande taille.</a:t>
            </a:r>
          </a:p>
          <a:p>
            <a:pPr marL="171450" indent="-171450">
              <a:buFont typeface="Arial" panose="020B0604020202020204" pitchFamily="34" charset="0"/>
              <a:buChar char="•"/>
            </a:pPr>
            <a:r>
              <a:rPr lang="fr-FR" sz="1100" dirty="0"/>
              <a:t>Excellente connaissance des règles de sécurité routière.</a:t>
            </a:r>
          </a:p>
          <a:p>
            <a:pPr marL="171450" indent="-171450">
              <a:buFont typeface="Arial" panose="020B0604020202020204" pitchFamily="34" charset="0"/>
              <a:buChar char="•"/>
            </a:pPr>
            <a:r>
              <a:rPr lang="fr-FR" sz="1100" dirty="0"/>
              <a:t>Bonne connaissance des premiers secours.</a:t>
            </a:r>
          </a:p>
          <a:p>
            <a:pPr marL="171450" indent="-171450">
              <a:buFont typeface="Arial" panose="020B0604020202020204" pitchFamily="34" charset="0"/>
              <a:buChar char="•"/>
            </a:pPr>
            <a:r>
              <a:rPr lang="fr-FR" sz="1100" dirty="0"/>
              <a:t>Capacité à respecter des horaires stricts.</a:t>
            </a:r>
          </a:p>
        </p:txBody>
      </p:sp>
      <p:sp>
        <p:nvSpPr>
          <p:cNvPr id="67" name="Zone de texte 23">
            <a:extLst>
              <a:ext uri="{FF2B5EF4-FFF2-40B4-BE49-F238E27FC236}">
                <a16:creationId xmlns:a16="http://schemas.microsoft.com/office/drawing/2014/main" id="{54B5DD80-3045-0C54-CC4C-4E69E883F017}"/>
              </a:ext>
            </a:extLst>
          </p:cNvPr>
          <p:cNvSpPr txBox="1">
            <a:spLocks noChangeArrowheads="1"/>
          </p:cNvSpPr>
          <p:nvPr/>
        </p:nvSpPr>
        <p:spPr bwMode="auto">
          <a:xfrm>
            <a:off x="68441" y="3267581"/>
            <a:ext cx="2341562" cy="334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Qualités</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sp>
        <p:nvSpPr>
          <p:cNvPr id="70" name="Zone de texte 25">
            <a:extLst>
              <a:ext uri="{FF2B5EF4-FFF2-40B4-BE49-F238E27FC236}">
                <a16:creationId xmlns:a16="http://schemas.microsoft.com/office/drawing/2014/main" id="{0C2AE023-9517-053D-895D-F0D0FAB98130}"/>
              </a:ext>
            </a:extLst>
          </p:cNvPr>
          <p:cNvSpPr txBox="1">
            <a:spLocks noChangeArrowheads="1"/>
          </p:cNvSpPr>
          <p:nvPr/>
        </p:nvSpPr>
        <p:spPr bwMode="auto">
          <a:xfrm>
            <a:off x="51373" y="3727478"/>
            <a:ext cx="2341562" cy="990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171450" indent="-171450">
              <a:buFont typeface="Arial" panose="020B0604020202020204" pitchFamily="34" charset="0"/>
              <a:buChar char="•"/>
            </a:pPr>
            <a:r>
              <a:rPr lang="fr-FR" sz="1100" dirty="0"/>
              <a:t>Sens aigu de la responsabilité.</a:t>
            </a:r>
          </a:p>
          <a:p>
            <a:pPr marL="171450" indent="-171450">
              <a:buFont typeface="Arial" panose="020B0604020202020204" pitchFamily="34" charset="0"/>
              <a:buChar char="•"/>
            </a:pPr>
            <a:r>
              <a:rPr lang="fr-FR" sz="1100" dirty="0"/>
              <a:t>Calme et patient.</a:t>
            </a:r>
          </a:p>
          <a:p>
            <a:pPr marL="171450" indent="-171450">
              <a:buFont typeface="Arial" panose="020B0604020202020204" pitchFamily="34" charset="0"/>
              <a:buChar char="•"/>
            </a:pPr>
            <a:r>
              <a:rPr lang="fr-FR" sz="1100" dirty="0"/>
              <a:t>Excellent sens du service à la clientèle.</a:t>
            </a:r>
          </a:p>
          <a:p>
            <a:pPr marL="171450" indent="-171450">
              <a:buFont typeface="Arial" panose="020B0604020202020204" pitchFamily="34" charset="0"/>
              <a:buChar char="•"/>
            </a:pPr>
            <a:r>
              <a:rPr lang="fr-FR" sz="1100" dirty="0"/>
              <a:t>Capable de gérer efficacement les situations d'urgence.</a:t>
            </a:r>
          </a:p>
        </p:txBody>
      </p:sp>
      <p:sp>
        <p:nvSpPr>
          <p:cNvPr id="74" name="Zone de texte 28">
            <a:extLst>
              <a:ext uri="{FF2B5EF4-FFF2-40B4-BE49-F238E27FC236}">
                <a16:creationId xmlns:a16="http://schemas.microsoft.com/office/drawing/2014/main" id="{62BBDFF0-B1D7-18C2-A42C-C2A0FAD102E7}"/>
              </a:ext>
            </a:extLst>
          </p:cNvPr>
          <p:cNvSpPr txBox="1">
            <a:spLocks noChangeArrowheads="1"/>
          </p:cNvSpPr>
          <p:nvPr/>
        </p:nvSpPr>
        <p:spPr bwMode="auto">
          <a:xfrm>
            <a:off x="60889" y="5821285"/>
            <a:ext cx="2374262" cy="334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Formation</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cxnSp>
        <p:nvCxnSpPr>
          <p:cNvPr id="83" name="Conector recto 36">
            <a:extLst>
              <a:ext uri="{FF2B5EF4-FFF2-40B4-BE49-F238E27FC236}">
                <a16:creationId xmlns:a16="http://schemas.microsoft.com/office/drawing/2014/main" id="{B2CAE3A5-958C-F1BC-C593-5BAC07D0F8A4}"/>
              </a:ext>
            </a:extLst>
          </p:cNvPr>
          <p:cNvCxnSpPr>
            <a:cxnSpLocks/>
          </p:cNvCxnSpPr>
          <p:nvPr/>
        </p:nvCxnSpPr>
        <p:spPr>
          <a:xfrm>
            <a:off x="93589" y="6162566"/>
            <a:ext cx="2255975" cy="0"/>
          </a:xfrm>
          <a:prstGeom prst="line">
            <a:avLst/>
          </a:prstGeom>
          <a:ln/>
        </p:spPr>
        <p:style>
          <a:lnRef idx="2">
            <a:schemeClr val="dk1"/>
          </a:lnRef>
          <a:fillRef idx="0">
            <a:schemeClr val="dk1"/>
          </a:fillRef>
          <a:effectRef idx="1">
            <a:schemeClr val="dk1"/>
          </a:effectRef>
          <a:fontRef idx="minor">
            <a:schemeClr val="tx1"/>
          </a:fontRef>
        </p:style>
      </p:cxnSp>
      <p:sp>
        <p:nvSpPr>
          <p:cNvPr id="76" name="Rectangle 70">
            <a:extLst>
              <a:ext uri="{FF2B5EF4-FFF2-40B4-BE49-F238E27FC236}">
                <a16:creationId xmlns:a16="http://schemas.microsoft.com/office/drawing/2014/main" id="{DF8A4306-26C7-3A2C-8595-D18A48729016}"/>
              </a:ext>
            </a:extLst>
          </p:cNvPr>
          <p:cNvSpPr>
            <a:spLocks noChangeArrowheads="1"/>
          </p:cNvSpPr>
          <p:nvPr/>
        </p:nvSpPr>
        <p:spPr bwMode="auto">
          <a:xfrm>
            <a:off x="0" y="0"/>
            <a:ext cx="6858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r-FR"/>
          </a:p>
        </p:txBody>
      </p:sp>
      <p:sp>
        <p:nvSpPr>
          <p:cNvPr id="77" name="Rectangle 86">
            <a:extLst>
              <a:ext uri="{FF2B5EF4-FFF2-40B4-BE49-F238E27FC236}">
                <a16:creationId xmlns:a16="http://schemas.microsoft.com/office/drawing/2014/main" id="{F51AC160-E4B4-BF0E-2D66-1F9A762B63F1}"/>
              </a:ext>
            </a:extLst>
          </p:cNvPr>
          <p:cNvSpPr>
            <a:spLocks noChangeArrowheads="1"/>
          </p:cNvSpPr>
          <p:nvPr/>
        </p:nvSpPr>
        <p:spPr bwMode="auto">
          <a:xfrm>
            <a:off x="0" y="457200"/>
            <a:ext cx="6858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r-FR"/>
          </a:p>
        </p:txBody>
      </p:sp>
      <p:cxnSp>
        <p:nvCxnSpPr>
          <p:cNvPr id="3" name="Conector recto 36">
            <a:extLst>
              <a:ext uri="{FF2B5EF4-FFF2-40B4-BE49-F238E27FC236}">
                <a16:creationId xmlns:a16="http://schemas.microsoft.com/office/drawing/2014/main" id="{D69FD046-5797-81EA-5302-D96DB89761DA}"/>
              </a:ext>
            </a:extLst>
          </p:cNvPr>
          <p:cNvCxnSpPr>
            <a:cxnSpLocks/>
          </p:cNvCxnSpPr>
          <p:nvPr/>
        </p:nvCxnSpPr>
        <p:spPr>
          <a:xfrm>
            <a:off x="114101" y="1918226"/>
            <a:ext cx="2255975" cy="0"/>
          </a:xfrm>
          <a:prstGeom prst="line">
            <a:avLst/>
          </a:prstGeom>
          <a:ln/>
        </p:spPr>
        <p:style>
          <a:lnRef idx="2">
            <a:schemeClr val="dk1"/>
          </a:lnRef>
          <a:fillRef idx="0">
            <a:schemeClr val="dk1"/>
          </a:fillRef>
          <a:effectRef idx="1">
            <a:schemeClr val="dk1"/>
          </a:effectRef>
          <a:fontRef idx="minor">
            <a:schemeClr val="tx1"/>
          </a:fontRef>
        </p:style>
      </p:cxnSp>
      <p:cxnSp>
        <p:nvCxnSpPr>
          <p:cNvPr id="5" name="Conector recto 36">
            <a:extLst>
              <a:ext uri="{FF2B5EF4-FFF2-40B4-BE49-F238E27FC236}">
                <a16:creationId xmlns:a16="http://schemas.microsoft.com/office/drawing/2014/main" id="{255F5C53-8D54-DD6D-24CB-6125E2CAE08E}"/>
              </a:ext>
            </a:extLst>
          </p:cNvPr>
          <p:cNvCxnSpPr>
            <a:cxnSpLocks/>
          </p:cNvCxnSpPr>
          <p:nvPr/>
        </p:nvCxnSpPr>
        <p:spPr>
          <a:xfrm>
            <a:off x="110018" y="7778781"/>
            <a:ext cx="2239546" cy="0"/>
          </a:xfrm>
          <a:prstGeom prst="line">
            <a:avLst/>
          </a:prstGeom>
          <a:ln/>
        </p:spPr>
        <p:style>
          <a:lnRef idx="2">
            <a:schemeClr val="dk1"/>
          </a:lnRef>
          <a:fillRef idx="0">
            <a:schemeClr val="dk1"/>
          </a:fillRef>
          <a:effectRef idx="1">
            <a:schemeClr val="dk1"/>
          </a:effectRef>
          <a:fontRef idx="minor">
            <a:schemeClr val="tx1"/>
          </a:fontRef>
        </p:style>
      </p:cxnSp>
      <p:cxnSp>
        <p:nvCxnSpPr>
          <p:cNvPr id="6" name="Conector recto 36">
            <a:extLst>
              <a:ext uri="{FF2B5EF4-FFF2-40B4-BE49-F238E27FC236}">
                <a16:creationId xmlns:a16="http://schemas.microsoft.com/office/drawing/2014/main" id="{295D4B8E-170D-C0AC-CFDF-DF59F8740F04}"/>
              </a:ext>
            </a:extLst>
          </p:cNvPr>
          <p:cNvCxnSpPr>
            <a:cxnSpLocks/>
          </p:cNvCxnSpPr>
          <p:nvPr/>
        </p:nvCxnSpPr>
        <p:spPr>
          <a:xfrm>
            <a:off x="68441" y="3634099"/>
            <a:ext cx="2255975" cy="0"/>
          </a:xfrm>
          <a:prstGeom prst="line">
            <a:avLst/>
          </a:prstGeom>
          <a:ln/>
        </p:spPr>
        <p:style>
          <a:lnRef idx="2">
            <a:schemeClr val="dk1"/>
          </a:lnRef>
          <a:fillRef idx="0">
            <a:schemeClr val="dk1"/>
          </a:fillRef>
          <a:effectRef idx="1">
            <a:schemeClr val="dk1"/>
          </a:effectRef>
          <a:fontRef idx="minor">
            <a:schemeClr val="tx1"/>
          </a:fontRef>
        </p:style>
      </p:cxnSp>
      <p:sp>
        <p:nvSpPr>
          <p:cNvPr id="4" name="ZoneTexte 3">
            <a:extLst>
              <a:ext uri="{FF2B5EF4-FFF2-40B4-BE49-F238E27FC236}">
                <a16:creationId xmlns:a16="http://schemas.microsoft.com/office/drawing/2014/main" id="{EC434EA1-BBEB-F341-E243-762F9020BF0A}"/>
              </a:ext>
            </a:extLst>
          </p:cNvPr>
          <p:cNvSpPr txBox="1"/>
          <p:nvPr/>
        </p:nvSpPr>
        <p:spPr>
          <a:xfrm>
            <a:off x="51373" y="6251089"/>
            <a:ext cx="2298191" cy="1061829"/>
          </a:xfrm>
          <a:prstGeom prst="rect">
            <a:avLst/>
          </a:prstGeom>
          <a:noFill/>
        </p:spPr>
        <p:txBody>
          <a:bodyPr wrap="square">
            <a:spAutoFit/>
          </a:bodyPr>
          <a:lstStyle/>
          <a:p>
            <a:pPr marL="171450" indent="-171450">
              <a:buFont typeface="Arial" panose="020B0604020202020204" pitchFamily="34" charset="0"/>
              <a:buChar char="•"/>
            </a:pPr>
            <a:r>
              <a:rPr lang="fr-FR" sz="1050" dirty="0"/>
              <a:t>2007 : Obtention du permis D, école de conduite Les Routiers, Paris, France</a:t>
            </a:r>
          </a:p>
          <a:p>
            <a:pPr marL="171450" indent="-171450">
              <a:buFont typeface="Arial" panose="020B0604020202020204" pitchFamily="34" charset="0"/>
              <a:buChar char="•"/>
            </a:pPr>
            <a:r>
              <a:rPr lang="fr-FR" sz="1050" dirty="0"/>
              <a:t>2006 : Brevet de Sécurité Routière (BSR), Lycée Professionnel de la Conduite, Paris, France.</a:t>
            </a:r>
          </a:p>
        </p:txBody>
      </p:sp>
      <p:sp>
        <p:nvSpPr>
          <p:cNvPr id="2" name="Zone de texte 1">
            <a:extLst>
              <a:ext uri="{FF2B5EF4-FFF2-40B4-BE49-F238E27FC236}">
                <a16:creationId xmlns:a16="http://schemas.microsoft.com/office/drawing/2014/main" id="{8B6BBFEE-3136-78BD-A46B-831018C18DBD}"/>
              </a:ext>
            </a:extLst>
          </p:cNvPr>
          <p:cNvSpPr txBox="1">
            <a:spLocks noChangeArrowheads="1"/>
          </p:cNvSpPr>
          <p:nvPr/>
        </p:nvSpPr>
        <p:spPr bwMode="auto">
          <a:xfrm>
            <a:off x="2561174" y="156973"/>
            <a:ext cx="4143824" cy="520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fr-FR" sz="2800" dirty="0"/>
              <a:t>Jean-Paul</a:t>
            </a:r>
            <a:r>
              <a:rPr lang="fr-FR" sz="2800" b="1" dirty="0"/>
              <a:t> CONDUCTEUR</a:t>
            </a:r>
            <a:r>
              <a:rPr lang="fr-FR" sz="2800" dirty="0"/>
              <a:t> </a:t>
            </a:r>
          </a:p>
        </p:txBody>
      </p:sp>
      <p:sp>
        <p:nvSpPr>
          <p:cNvPr id="10" name="Zone de texte 28">
            <a:extLst>
              <a:ext uri="{FF2B5EF4-FFF2-40B4-BE49-F238E27FC236}">
                <a16:creationId xmlns:a16="http://schemas.microsoft.com/office/drawing/2014/main" id="{C2877AF7-5533-7C91-A60D-CD26B068F2EF}"/>
              </a:ext>
            </a:extLst>
          </p:cNvPr>
          <p:cNvSpPr txBox="1">
            <a:spLocks noChangeArrowheads="1"/>
          </p:cNvSpPr>
          <p:nvPr/>
        </p:nvSpPr>
        <p:spPr bwMode="auto">
          <a:xfrm>
            <a:off x="58655" y="4857763"/>
            <a:ext cx="2341562" cy="334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Langues</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cxnSp>
        <p:nvCxnSpPr>
          <p:cNvPr id="11" name="Conector recto 36">
            <a:extLst>
              <a:ext uri="{FF2B5EF4-FFF2-40B4-BE49-F238E27FC236}">
                <a16:creationId xmlns:a16="http://schemas.microsoft.com/office/drawing/2014/main" id="{0A061B27-FE63-F84E-0F9F-E2A5A03802FF}"/>
              </a:ext>
            </a:extLst>
          </p:cNvPr>
          <p:cNvCxnSpPr>
            <a:cxnSpLocks/>
          </p:cNvCxnSpPr>
          <p:nvPr/>
        </p:nvCxnSpPr>
        <p:spPr>
          <a:xfrm>
            <a:off x="105509" y="5195580"/>
            <a:ext cx="2255975" cy="0"/>
          </a:xfrm>
          <a:prstGeom prst="line">
            <a:avLst/>
          </a:prstGeom>
          <a:ln/>
        </p:spPr>
        <p:style>
          <a:lnRef idx="2">
            <a:schemeClr val="dk1"/>
          </a:lnRef>
          <a:fillRef idx="0">
            <a:schemeClr val="dk1"/>
          </a:fillRef>
          <a:effectRef idx="1">
            <a:schemeClr val="dk1"/>
          </a:effectRef>
          <a:fontRef idx="minor">
            <a:schemeClr val="tx1"/>
          </a:fontRef>
        </p:style>
      </p:cxnSp>
      <p:sp>
        <p:nvSpPr>
          <p:cNvPr id="17" name="Zone de texte 22">
            <a:extLst>
              <a:ext uri="{FF2B5EF4-FFF2-40B4-BE49-F238E27FC236}">
                <a16:creationId xmlns:a16="http://schemas.microsoft.com/office/drawing/2014/main" id="{409CC41A-7AE3-F3FD-675B-91AD76552FB8}"/>
              </a:ext>
            </a:extLst>
          </p:cNvPr>
          <p:cNvSpPr txBox="1">
            <a:spLocks noChangeArrowheads="1"/>
          </p:cNvSpPr>
          <p:nvPr/>
        </p:nvSpPr>
        <p:spPr bwMode="auto">
          <a:xfrm>
            <a:off x="62641" y="5291739"/>
            <a:ext cx="2190016" cy="768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171450" indent="-171450">
              <a:buFont typeface="Arial" panose="020B0604020202020204" pitchFamily="34" charset="0"/>
              <a:buChar char="•"/>
            </a:pPr>
            <a:r>
              <a:rPr lang="fr-FR" sz="1100" dirty="0"/>
              <a:t>Français : Langue maternelle</a:t>
            </a:r>
          </a:p>
          <a:p>
            <a:pPr marL="171450" indent="-171450">
              <a:buFont typeface="Arial" panose="020B0604020202020204" pitchFamily="34" charset="0"/>
              <a:buChar char="•"/>
            </a:pPr>
            <a:r>
              <a:rPr lang="fr-FR" sz="1100" dirty="0"/>
              <a:t>Anglais : B2 (Indépendant)</a:t>
            </a:r>
          </a:p>
        </p:txBody>
      </p:sp>
      <p:sp>
        <p:nvSpPr>
          <p:cNvPr id="13" name="Triangle 12">
            <a:extLst>
              <a:ext uri="{FF2B5EF4-FFF2-40B4-BE49-F238E27FC236}">
                <a16:creationId xmlns:a16="http://schemas.microsoft.com/office/drawing/2014/main" id="{D2AE1ED1-74B4-AD28-2A57-15A318228E25}"/>
              </a:ext>
            </a:extLst>
          </p:cNvPr>
          <p:cNvSpPr/>
          <p:nvPr/>
        </p:nvSpPr>
        <p:spPr>
          <a:xfrm>
            <a:off x="1" y="9456254"/>
            <a:ext cx="2430150" cy="453470"/>
          </a:xfrm>
          <a:prstGeom prst="triangle">
            <a:avLst/>
          </a:prstGeom>
          <a:solidFill>
            <a:srgbClr val="0070C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18" name="Image 17" descr="Une image contenant Visage humain, personne, habits, homme&#10;&#10;Description générée automatiquement">
            <a:extLst>
              <a:ext uri="{FF2B5EF4-FFF2-40B4-BE49-F238E27FC236}">
                <a16:creationId xmlns:a16="http://schemas.microsoft.com/office/drawing/2014/main" id="{62CF92A4-5437-B9B6-AB26-8E6A8EE62FBC}"/>
              </a:ext>
            </a:extLst>
          </p:cNvPr>
          <p:cNvPicPr>
            <a:picLocks noChangeAspect="1"/>
          </p:cNvPicPr>
          <p:nvPr/>
        </p:nvPicPr>
        <p:blipFill rotWithShape="1">
          <a:blip r:embed="rId7"/>
          <a:srcRect r="33464"/>
          <a:stretch/>
        </p:blipFill>
        <p:spPr>
          <a:xfrm>
            <a:off x="392109" y="110180"/>
            <a:ext cx="1551644" cy="1556516"/>
          </a:xfrm>
          <a:prstGeom prst="ellipse">
            <a:avLst/>
          </a:prstGeom>
        </p:spPr>
      </p:pic>
    </p:spTree>
    <p:extLst>
      <p:ext uri="{BB962C8B-B14F-4D97-AF65-F5344CB8AC3E}">
        <p14:creationId xmlns:p14="http://schemas.microsoft.com/office/powerpoint/2010/main" val="3514232554"/>
      </p:ext>
    </p:extLst>
  </p:cSld>
  <p:clrMapOvr>
    <a:masterClrMapping/>
  </p:clrMapOvr>
</p:sld>
</file>

<file path=ppt/theme/theme1.xml><?xml version="1.0" encoding="utf-8"?>
<a:theme xmlns:a="http://schemas.openxmlformats.org/drawingml/2006/main" name="Thème Office">
  <a:themeElements>
    <a:clrScheme name="Thème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hèm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hèm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1224</TotalTime>
  <Words>521</Words>
  <Application>Microsoft Macintosh PowerPoint</Application>
  <PresentationFormat>Format A4 (210 x 297 mm)</PresentationFormat>
  <Paragraphs>45</Paragraphs>
  <Slides>1</Slides>
  <Notes>0</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1</vt:i4>
      </vt:variant>
    </vt:vector>
  </HeadingPairs>
  <TitlesOfParts>
    <vt:vector size="6" baseType="lpstr">
      <vt:lpstr>Arial</vt:lpstr>
      <vt:lpstr>Calibri</vt:lpstr>
      <vt:lpstr>Calibri Light</vt:lpstr>
      <vt:lpstr>Century Gothic</vt:lpstr>
      <vt:lpstr>Thème Office</vt:lpstr>
      <vt:lpstr>Présentation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Axel Maille</dc:creator>
  <cp:lastModifiedBy>Axel Maille</cp:lastModifiedBy>
  <cp:revision>139</cp:revision>
  <cp:lastPrinted>2022-05-25T13:38:42Z</cp:lastPrinted>
  <dcterms:created xsi:type="dcterms:W3CDTF">2022-05-25T13:38:28Z</dcterms:created>
  <dcterms:modified xsi:type="dcterms:W3CDTF">2023-06-30T18:27:06Z</dcterms:modified>
</cp:coreProperties>
</file>