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915"/>
    <p:restoredTop sz="96327"/>
  </p:normalViewPr>
  <p:slideViewPr>
    <p:cSldViewPr snapToGrid="0" snapToObjects="1" showGuides="1">
      <p:cViewPr>
        <p:scale>
          <a:sx n="220" d="100"/>
          <a:sy n="220" d="100"/>
        </p:scale>
        <p:origin x="1760" y="-228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30/05/2023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30/05/2023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30/05/2023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30/05/2023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9">
            <a:extLst>
              <a:ext uri="{FF2B5EF4-FFF2-40B4-BE49-F238E27FC236}">
                <a16:creationId xmlns:a16="http://schemas.microsoft.com/office/drawing/2014/main" id="{25BF3392-A131-50CC-1507-59E3CC2152A4}"/>
              </a:ext>
            </a:extLst>
          </p:cNvPr>
          <p:cNvSpPr>
            <a:spLocks noChangeArrowheads="1"/>
          </p:cNvSpPr>
          <p:nvPr/>
        </p:nvSpPr>
        <p:spPr bwMode="auto">
          <a:xfrm rot="10800000">
            <a:off x="4433123" y="-2"/>
            <a:ext cx="2431225" cy="9906000"/>
          </a:xfrm>
          <a:prstGeom prst="rect">
            <a:avLst/>
          </a:prstGeom>
          <a:solidFill>
            <a:schemeClr val="accent2">
              <a:lumMod val="75000"/>
              <a:alpha val="23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endParaRPr>
          </a:p>
        </p:txBody>
      </p:sp>
      <p:sp>
        <p:nvSpPr>
          <p:cNvPr id="5" name="Zone de texte 1">
            <a:extLst>
              <a:ext uri="{FF2B5EF4-FFF2-40B4-BE49-F238E27FC236}">
                <a16:creationId xmlns:a16="http://schemas.microsoft.com/office/drawing/2014/main" id="{E5F8DE6B-7986-7D8A-9913-73A8A7F67A33}"/>
              </a:ext>
            </a:extLst>
          </p:cNvPr>
          <p:cNvSpPr txBox="1">
            <a:spLocks noChangeArrowheads="1"/>
          </p:cNvSpPr>
          <p:nvPr/>
        </p:nvSpPr>
        <p:spPr bwMode="auto">
          <a:xfrm>
            <a:off x="146293" y="250265"/>
            <a:ext cx="3327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2400" b="1" i="0" dirty="0">
                <a:solidFill>
                  <a:srgbClr val="000000"/>
                </a:solidFill>
                <a:effectLst/>
                <a:latin typeface="Calibri" panose="020F0502020204030204" pitchFamily="34" charset="0"/>
              </a:rPr>
              <a:t>Pierre COMPTA</a:t>
            </a:r>
            <a:endParaRPr lang="fr-FR" sz="2400" b="1" dirty="0"/>
          </a:p>
        </p:txBody>
      </p:sp>
      <p:sp>
        <p:nvSpPr>
          <p:cNvPr id="7" name="Zone de texte 3">
            <a:extLst>
              <a:ext uri="{FF2B5EF4-FFF2-40B4-BE49-F238E27FC236}">
                <a16:creationId xmlns:a16="http://schemas.microsoft.com/office/drawing/2014/main" id="{A0B0E60B-1F47-06AD-0C62-51047EB294DB}"/>
              </a:ext>
            </a:extLst>
          </p:cNvPr>
          <p:cNvSpPr txBox="1">
            <a:spLocks noChangeArrowheads="1"/>
          </p:cNvSpPr>
          <p:nvPr/>
        </p:nvSpPr>
        <p:spPr bwMode="auto">
          <a:xfrm>
            <a:off x="216826" y="921463"/>
            <a:ext cx="4194414" cy="474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400" b="1" i="0" dirty="0">
                <a:solidFill>
                  <a:srgbClr val="000000"/>
                </a:solidFill>
                <a:effectLst/>
                <a:latin typeface="Calibri" panose="020F0502020204030204" pitchFamily="34" charset="0"/>
              </a:rPr>
              <a:t>Comptable Compétent avec 5 ans d'Expérience dans Divers Secteurs</a:t>
            </a:r>
            <a:endParaRPr lang="fr-FR" sz="1400" b="0" i="0" dirty="0">
              <a:solidFill>
                <a:srgbClr val="000000"/>
              </a:solidFill>
              <a:effectLst/>
              <a:latin typeface="Calibri" panose="020F0502020204030204" pitchFamily="34" charset="0"/>
            </a:endParaRPr>
          </a:p>
        </p:txBody>
      </p:sp>
      <p:sp>
        <p:nvSpPr>
          <p:cNvPr id="8" name="Google Shape;61;p14">
            <a:extLst>
              <a:ext uri="{FF2B5EF4-FFF2-40B4-BE49-F238E27FC236}">
                <a16:creationId xmlns:a16="http://schemas.microsoft.com/office/drawing/2014/main" id="{8FE50E40-D2C0-7736-3371-99996FB4742D}"/>
              </a:ext>
            </a:extLst>
          </p:cNvPr>
          <p:cNvSpPr/>
          <p:nvPr/>
        </p:nvSpPr>
        <p:spPr>
          <a:xfrm>
            <a:off x="218102" y="740259"/>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9" name="Zone de texte 4">
            <a:extLst>
              <a:ext uri="{FF2B5EF4-FFF2-40B4-BE49-F238E27FC236}">
                <a16:creationId xmlns:a16="http://schemas.microsoft.com/office/drawing/2014/main" id="{409AE738-B4BF-3CC5-A96D-84C8AB58C14C}"/>
              </a:ext>
            </a:extLst>
          </p:cNvPr>
          <p:cNvSpPr txBox="1">
            <a:spLocks noChangeArrowheads="1"/>
          </p:cNvSpPr>
          <p:nvPr/>
        </p:nvSpPr>
        <p:spPr bwMode="auto">
          <a:xfrm>
            <a:off x="202967" y="1950233"/>
            <a:ext cx="4131841" cy="860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b="0" i="0" dirty="0">
                <a:solidFill>
                  <a:srgbClr val="000000"/>
                </a:solidFill>
                <a:effectLst/>
                <a:latin typeface="Calibri" panose="020F0502020204030204" pitchFamily="34" charset="0"/>
              </a:rPr>
              <a:t>Comptable dévoué avec 5 ans d'expérience dans diverses industries. Je possède de solides compétences en comptabilité générale, analyse financière et gestion de la paie. Reconnu pour mon attention au détail et mon excellent esprit d'analyse, j'ai la capacité de travailler efficacement dans un environnement dynamique.</a:t>
            </a:r>
            <a:endParaRPr lang="fr-FR" sz="1000" dirty="0">
              <a:effectLst/>
              <a:ea typeface="Calibri" panose="020F0502020204030204" pitchFamily="34" charset="0"/>
              <a:cs typeface="Times New Roman" panose="02020603050405020304" pitchFamily="18" charset="0"/>
            </a:endParaRPr>
          </a:p>
        </p:txBody>
      </p:sp>
      <p:sp>
        <p:nvSpPr>
          <p:cNvPr id="10" name="Zone de texte 5">
            <a:extLst>
              <a:ext uri="{FF2B5EF4-FFF2-40B4-BE49-F238E27FC236}">
                <a16:creationId xmlns:a16="http://schemas.microsoft.com/office/drawing/2014/main" id="{ABFFB6A3-C2C7-25E1-0351-3F0B3EFF4657}"/>
              </a:ext>
            </a:extLst>
          </p:cNvPr>
          <p:cNvSpPr txBox="1">
            <a:spLocks noChangeArrowheads="1"/>
          </p:cNvSpPr>
          <p:nvPr/>
        </p:nvSpPr>
        <p:spPr bwMode="auto">
          <a:xfrm>
            <a:off x="184731" y="1507326"/>
            <a:ext cx="31750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endParaRPr>
          </a:p>
        </p:txBody>
      </p:sp>
      <p:sp>
        <p:nvSpPr>
          <p:cNvPr id="11" name="Zone de texte 6">
            <a:extLst>
              <a:ext uri="{FF2B5EF4-FFF2-40B4-BE49-F238E27FC236}">
                <a16:creationId xmlns:a16="http://schemas.microsoft.com/office/drawing/2014/main" id="{A35884B0-4846-2DB7-57CB-AB53E2AF0103}"/>
              </a:ext>
            </a:extLst>
          </p:cNvPr>
          <p:cNvSpPr txBox="1">
            <a:spLocks noChangeArrowheads="1"/>
          </p:cNvSpPr>
          <p:nvPr/>
        </p:nvSpPr>
        <p:spPr bwMode="auto">
          <a:xfrm>
            <a:off x="202967" y="3010151"/>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endParaRPr>
          </a:p>
        </p:txBody>
      </p:sp>
      <p:sp>
        <p:nvSpPr>
          <p:cNvPr id="12" name="Zone de texte 7">
            <a:extLst>
              <a:ext uri="{FF2B5EF4-FFF2-40B4-BE49-F238E27FC236}">
                <a16:creationId xmlns:a16="http://schemas.microsoft.com/office/drawing/2014/main" id="{ED3ACC09-5DFC-E13C-6C11-EE49DFE730A3}"/>
              </a:ext>
            </a:extLst>
          </p:cNvPr>
          <p:cNvSpPr txBox="1">
            <a:spLocks noChangeArrowheads="1"/>
          </p:cNvSpPr>
          <p:nvPr/>
        </p:nvSpPr>
        <p:spPr bwMode="auto">
          <a:xfrm>
            <a:off x="202968" y="3406790"/>
            <a:ext cx="4062018" cy="2640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050" b="1" i="0" dirty="0">
                <a:solidFill>
                  <a:srgbClr val="000000"/>
                </a:solidFill>
                <a:effectLst/>
                <a:latin typeface="Calibri" panose="020F0502020204030204" pitchFamily="34" charset="0"/>
              </a:rPr>
              <a:t>Comptable</a:t>
            </a:r>
            <a:r>
              <a:rPr lang="fr-FR" sz="1050" b="0" i="0" dirty="0">
                <a:solidFill>
                  <a:srgbClr val="000000"/>
                </a:solidFill>
                <a:effectLst/>
                <a:latin typeface="Calibri" panose="020F0502020204030204" pitchFamily="34" charset="0"/>
              </a:rPr>
              <a:t>, Société LMN, Paris (2018 - Présent)</a:t>
            </a:r>
          </a:p>
          <a:p>
            <a:pPr algn="l"/>
            <a:endParaRPr lang="fr-FR" sz="105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Gestion de la comptabilité générale, y compris la comptabilité des fournisseurs et des clients.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Préparation des états financiers mensuels et participation à l'audit annuel.</a:t>
            </a:r>
          </a:p>
          <a:p>
            <a:pPr marL="171450" indent="-171450" algn="l">
              <a:buFont typeface="Arial" panose="020B0604020202020204" pitchFamily="34" charset="0"/>
              <a:buChar char="•"/>
            </a:pPr>
            <a:endParaRPr lang="fr-FR" sz="1050" b="0" i="0" dirty="0">
              <a:solidFill>
                <a:srgbClr val="000000"/>
              </a:solidFill>
              <a:effectLst/>
              <a:latin typeface="Calibri" panose="020F0502020204030204" pitchFamily="34" charset="0"/>
            </a:endParaRPr>
          </a:p>
          <a:p>
            <a:pPr algn="l"/>
            <a:r>
              <a:rPr lang="fr-FR" sz="1050" b="1" i="0" dirty="0">
                <a:solidFill>
                  <a:srgbClr val="000000"/>
                </a:solidFill>
                <a:effectLst/>
                <a:latin typeface="Calibri" panose="020F0502020204030204" pitchFamily="34" charset="0"/>
              </a:rPr>
              <a:t>Stagiaire Comptable</a:t>
            </a:r>
            <a:r>
              <a:rPr lang="fr-FR" sz="1050" b="0" i="0" dirty="0">
                <a:solidFill>
                  <a:srgbClr val="000000"/>
                </a:solidFill>
                <a:effectLst/>
                <a:latin typeface="Calibri" panose="020F0502020204030204" pitchFamily="34" charset="0"/>
              </a:rPr>
              <a:t>, Entreprise OPQ, Paris (2017 - 2018)</a:t>
            </a:r>
          </a:p>
          <a:p>
            <a:pPr algn="l"/>
            <a:endParaRPr lang="fr-FR" sz="105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Assistance dans la gestion de la paie et des déclarations fiscales.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Collaboration avec l'équipe de comptabilité pour améliorer les processus internes.</a:t>
            </a:r>
          </a:p>
        </p:txBody>
      </p:sp>
      <p:cxnSp>
        <p:nvCxnSpPr>
          <p:cNvPr id="13" name="Conector recto 36">
            <a:extLst>
              <a:ext uri="{FF2B5EF4-FFF2-40B4-BE49-F238E27FC236}">
                <a16:creationId xmlns:a16="http://schemas.microsoft.com/office/drawing/2014/main" id="{ABA3EF5C-17E6-3FEF-B78D-4542401BDF8C}"/>
              </a:ext>
            </a:extLst>
          </p:cNvPr>
          <p:cNvCxnSpPr>
            <a:cxnSpLocks/>
          </p:cNvCxnSpPr>
          <p:nvPr/>
        </p:nvCxnSpPr>
        <p:spPr>
          <a:xfrm>
            <a:off x="280890" y="1884947"/>
            <a:ext cx="4026662" cy="0"/>
          </a:xfrm>
          <a:prstGeom prst="line">
            <a:avLst/>
          </a:prstGeom>
          <a:ln/>
        </p:spPr>
        <p:style>
          <a:lnRef idx="2">
            <a:schemeClr val="dk1"/>
          </a:lnRef>
          <a:fillRef idx="0">
            <a:schemeClr val="dk1"/>
          </a:fillRef>
          <a:effectRef idx="1">
            <a:schemeClr val="dk1"/>
          </a:effectRef>
          <a:fontRef idx="minor">
            <a:schemeClr val="tx1"/>
          </a:fontRef>
        </p:style>
      </p:cxnSp>
      <p:cxnSp>
        <p:nvCxnSpPr>
          <p:cNvPr id="14" name="Conector recto 36">
            <a:extLst>
              <a:ext uri="{FF2B5EF4-FFF2-40B4-BE49-F238E27FC236}">
                <a16:creationId xmlns:a16="http://schemas.microsoft.com/office/drawing/2014/main" id="{C1219AB7-3ADE-4885-5355-6C9709225EB4}"/>
              </a:ext>
            </a:extLst>
          </p:cNvPr>
          <p:cNvCxnSpPr>
            <a:cxnSpLocks/>
          </p:cNvCxnSpPr>
          <p:nvPr/>
        </p:nvCxnSpPr>
        <p:spPr>
          <a:xfrm>
            <a:off x="258885" y="3350796"/>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15" name="Cuadro de texto 24">
            <a:extLst>
              <a:ext uri="{FF2B5EF4-FFF2-40B4-BE49-F238E27FC236}">
                <a16:creationId xmlns:a16="http://schemas.microsoft.com/office/drawing/2014/main" id="{BCBDA240-DC9A-6219-7609-22B2A8F92CAE}"/>
              </a:ext>
            </a:extLst>
          </p:cNvPr>
          <p:cNvSpPr txBox="1">
            <a:spLocks noChangeArrowheads="1"/>
          </p:cNvSpPr>
          <p:nvPr/>
        </p:nvSpPr>
        <p:spPr bwMode="auto">
          <a:xfrm>
            <a:off x="4912616" y="2843880"/>
            <a:ext cx="2010561"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endParaRPr>
          </a:p>
        </p:txBody>
      </p:sp>
      <p:pic>
        <p:nvPicPr>
          <p:cNvPr id="16" name="Gráfico 15" descr="Marcador">
            <a:extLst>
              <a:ext uri="{FF2B5EF4-FFF2-40B4-BE49-F238E27FC236}">
                <a16:creationId xmlns:a16="http://schemas.microsoft.com/office/drawing/2014/main" id="{F7D1ADF7-6D59-948A-9307-B1D893181CE0}"/>
              </a:ext>
            </a:extLst>
          </p:cNvPr>
          <p:cNvPicPr/>
          <p:nvPr/>
        </p:nvPicPr>
        <p:blipFill>
          <a:blip r:embed="rId2">
            <a:extLst>
              <a:ext uri="{96DAC541-7B7A-43D3-8B79-37D633B846F1}">
                <asvg:svgBlip xmlns:asvg="http://schemas.microsoft.com/office/drawing/2016/SVG/main" r:embed="rId3"/>
              </a:ext>
            </a:extLst>
          </a:blip>
          <a:stretch>
            <a:fillRect/>
          </a:stretch>
        </p:blipFill>
        <p:spPr>
          <a:xfrm>
            <a:off x="4646101" y="3443763"/>
            <a:ext cx="219710" cy="219710"/>
          </a:xfrm>
          <a:prstGeom prst="rect">
            <a:avLst/>
          </a:prstGeom>
        </p:spPr>
      </p:pic>
      <p:pic>
        <p:nvPicPr>
          <p:cNvPr id="1032" name="Image 13">
            <a:extLst>
              <a:ext uri="{FF2B5EF4-FFF2-40B4-BE49-F238E27FC236}">
                <a16:creationId xmlns:a16="http://schemas.microsoft.com/office/drawing/2014/main" id="{0D33B328-4C89-4101-3B8D-9BFB676534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52515" y="291993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31" name="Image 14">
            <a:extLst>
              <a:ext uri="{FF2B5EF4-FFF2-40B4-BE49-F238E27FC236}">
                <a16:creationId xmlns:a16="http://schemas.microsoft.com/office/drawing/2014/main" id="{D100A965-CF64-50F4-41BD-A7EAA06D69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8233" y="3204098"/>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Image 17">
            <a:extLst>
              <a:ext uri="{FF2B5EF4-FFF2-40B4-BE49-F238E27FC236}">
                <a16:creationId xmlns:a16="http://schemas.microsoft.com/office/drawing/2014/main" id="{E1CD72BF-FF52-4ABA-BD16-19CEC83CBC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80445" y="3731688"/>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17" name="Zone de texte 18">
            <a:extLst>
              <a:ext uri="{FF2B5EF4-FFF2-40B4-BE49-F238E27FC236}">
                <a16:creationId xmlns:a16="http://schemas.microsoft.com/office/drawing/2014/main" id="{D195CB69-BF30-955F-77B4-6D27ADFF9262}"/>
              </a:ext>
            </a:extLst>
          </p:cNvPr>
          <p:cNvSpPr txBox="1">
            <a:spLocks noChangeArrowheads="1"/>
          </p:cNvSpPr>
          <p:nvPr/>
        </p:nvSpPr>
        <p:spPr bwMode="auto">
          <a:xfrm>
            <a:off x="4600956" y="2511187"/>
            <a:ext cx="2144334"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endParaRPr>
          </a:p>
        </p:txBody>
      </p:sp>
      <p:sp>
        <p:nvSpPr>
          <p:cNvPr id="18" name="Zone de texte 20">
            <a:extLst>
              <a:ext uri="{FF2B5EF4-FFF2-40B4-BE49-F238E27FC236}">
                <a16:creationId xmlns:a16="http://schemas.microsoft.com/office/drawing/2014/main" id="{BE8E1647-3F3E-7D44-2728-908BCA8F5EF0}"/>
              </a:ext>
            </a:extLst>
          </p:cNvPr>
          <p:cNvSpPr txBox="1">
            <a:spLocks noChangeArrowheads="1"/>
          </p:cNvSpPr>
          <p:nvPr/>
        </p:nvSpPr>
        <p:spPr bwMode="auto">
          <a:xfrm>
            <a:off x="150315" y="7233413"/>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endParaRPr>
          </a:p>
        </p:txBody>
      </p:sp>
      <p:sp>
        <p:nvSpPr>
          <p:cNvPr id="19" name="Zone de texte 22">
            <a:extLst>
              <a:ext uri="{FF2B5EF4-FFF2-40B4-BE49-F238E27FC236}">
                <a16:creationId xmlns:a16="http://schemas.microsoft.com/office/drawing/2014/main" id="{105FEE60-283F-BFE0-E4AA-B96B0A6110EA}"/>
              </a:ext>
            </a:extLst>
          </p:cNvPr>
          <p:cNvSpPr txBox="1">
            <a:spLocks noChangeArrowheads="1"/>
          </p:cNvSpPr>
          <p:nvPr/>
        </p:nvSpPr>
        <p:spPr bwMode="auto">
          <a:xfrm>
            <a:off x="168550" y="7675982"/>
            <a:ext cx="4029978" cy="1160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Attention au détail</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Excellentes compétences en analyse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Capacité à travailler sous pression</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Bonnes compétences en communication</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Résolution de problèmes</a:t>
            </a:r>
          </a:p>
        </p:txBody>
      </p:sp>
      <p:sp>
        <p:nvSpPr>
          <p:cNvPr id="20" name="Zone de texte 23">
            <a:extLst>
              <a:ext uri="{FF2B5EF4-FFF2-40B4-BE49-F238E27FC236}">
                <a16:creationId xmlns:a16="http://schemas.microsoft.com/office/drawing/2014/main" id="{7A83F3E6-7000-53D6-C737-DC7FA36B9ED9}"/>
              </a:ext>
            </a:extLst>
          </p:cNvPr>
          <p:cNvSpPr txBox="1">
            <a:spLocks noChangeArrowheads="1"/>
          </p:cNvSpPr>
          <p:nvPr/>
        </p:nvSpPr>
        <p:spPr bwMode="auto">
          <a:xfrm>
            <a:off x="160513" y="5674924"/>
            <a:ext cx="2056808"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Compétences métier</a:t>
            </a:r>
            <a:endParaRPr kumimoji="0" lang="fr-FR" altLang="fr-FR" sz="1800" b="0" i="0" u="none" strike="noStrike" cap="none" normalizeH="0" baseline="0" dirty="0">
              <a:ln>
                <a:noFill/>
              </a:ln>
              <a:solidFill>
                <a:schemeClr val="tx1"/>
              </a:solidFill>
              <a:effectLst/>
            </a:endParaRPr>
          </a:p>
        </p:txBody>
      </p:sp>
      <p:sp>
        <p:nvSpPr>
          <p:cNvPr id="24" name="Zone de texte 28">
            <a:extLst>
              <a:ext uri="{FF2B5EF4-FFF2-40B4-BE49-F238E27FC236}">
                <a16:creationId xmlns:a16="http://schemas.microsoft.com/office/drawing/2014/main" id="{5A6E7EFC-94C0-7511-64FA-0333E18902B9}"/>
              </a:ext>
            </a:extLst>
          </p:cNvPr>
          <p:cNvSpPr txBox="1">
            <a:spLocks noChangeArrowheads="1"/>
          </p:cNvSpPr>
          <p:nvPr/>
        </p:nvSpPr>
        <p:spPr bwMode="auto">
          <a:xfrm>
            <a:off x="4586372" y="4303424"/>
            <a:ext cx="2197811"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Formation &amp; Certifications</a:t>
            </a:r>
            <a:endParaRPr kumimoji="0" lang="fr-FR" altLang="fr-FR" sz="1800" b="0" i="0" u="none" strike="noStrike" cap="none" normalizeH="0" baseline="0" dirty="0">
              <a:ln>
                <a:noFill/>
              </a:ln>
              <a:solidFill>
                <a:schemeClr val="tx1"/>
              </a:solidFill>
              <a:effectLst/>
            </a:endParaRPr>
          </a:p>
        </p:txBody>
      </p:sp>
      <p:cxnSp>
        <p:nvCxnSpPr>
          <p:cNvPr id="28" name="Conector recto 36">
            <a:extLst>
              <a:ext uri="{FF2B5EF4-FFF2-40B4-BE49-F238E27FC236}">
                <a16:creationId xmlns:a16="http://schemas.microsoft.com/office/drawing/2014/main" id="{FA4D679F-F883-9AEE-CCF1-73EE3075B7DE}"/>
              </a:ext>
            </a:extLst>
          </p:cNvPr>
          <p:cNvCxnSpPr>
            <a:cxnSpLocks/>
          </p:cNvCxnSpPr>
          <p:nvPr/>
        </p:nvCxnSpPr>
        <p:spPr>
          <a:xfrm>
            <a:off x="210609" y="7582099"/>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5" name="Zone de texte 31">
            <a:extLst>
              <a:ext uri="{FF2B5EF4-FFF2-40B4-BE49-F238E27FC236}">
                <a16:creationId xmlns:a16="http://schemas.microsoft.com/office/drawing/2014/main" id="{8D409EA3-6289-E719-B251-F58CE2A38A08}"/>
              </a:ext>
            </a:extLst>
          </p:cNvPr>
          <p:cNvSpPr txBox="1">
            <a:spLocks noChangeArrowheads="1"/>
          </p:cNvSpPr>
          <p:nvPr/>
        </p:nvSpPr>
        <p:spPr bwMode="auto">
          <a:xfrm>
            <a:off x="4600956" y="4960850"/>
            <a:ext cx="2144334" cy="792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00" b="1" i="0" dirty="0">
                <a:solidFill>
                  <a:srgbClr val="000000"/>
                </a:solidFill>
                <a:effectLst/>
                <a:latin typeface="Calibri" panose="020F0502020204030204" pitchFamily="34" charset="0"/>
              </a:rPr>
              <a:t>Master en Comptabilité et Audit</a:t>
            </a:r>
            <a:r>
              <a:rPr lang="fr-FR" sz="1000" b="0" i="0" dirty="0">
                <a:solidFill>
                  <a:srgbClr val="000000"/>
                </a:solidFill>
                <a:effectLst/>
                <a:latin typeface="Calibri" panose="020F0502020204030204" pitchFamily="34" charset="0"/>
              </a:rPr>
              <a:t>, HEC Paris (2016-2018)</a:t>
            </a:r>
          </a:p>
          <a:p>
            <a:pPr marL="171450" indent="-171450" algn="l">
              <a:buFont typeface="Arial" panose="020B0604020202020204" pitchFamily="34" charset="0"/>
              <a:buChar char="•"/>
            </a:pPr>
            <a:endParaRPr lang="fr-FR" sz="1000" dirty="0">
              <a:solidFill>
                <a:srgbClr val="000000"/>
              </a:solidFill>
              <a:latin typeface="Calibri" panose="020F0502020204030204" pitchFamily="34" charset="0"/>
            </a:endParaRPr>
          </a:p>
          <a:p>
            <a:pPr marL="171450" indent="-171450" algn="l">
              <a:buFont typeface="Arial" panose="020B0604020202020204" pitchFamily="34" charset="0"/>
              <a:buChar char="•"/>
            </a:pPr>
            <a:r>
              <a:rPr lang="fr-FR" sz="1000" b="1" i="0" dirty="0">
                <a:solidFill>
                  <a:srgbClr val="000000"/>
                </a:solidFill>
                <a:effectLst/>
                <a:latin typeface="Calibri" panose="020F0502020204030204" pitchFamily="34" charset="0"/>
              </a:rPr>
              <a:t>Licence en Comptabilité</a:t>
            </a:r>
            <a:r>
              <a:rPr lang="fr-FR" sz="1000" b="0" i="0" dirty="0">
                <a:solidFill>
                  <a:srgbClr val="000000"/>
                </a:solidFill>
                <a:effectLst/>
                <a:latin typeface="Calibri" panose="020F0502020204030204" pitchFamily="34" charset="0"/>
              </a:rPr>
              <a:t>, Université Paris Dauphine, Paris (2013-2016)</a:t>
            </a:r>
          </a:p>
        </p:txBody>
      </p:sp>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27" name="Rectangle 44">
            <a:extLst>
              <a:ext uri="{FF2B5EF4-FFF2-40B4-BE49-F238E27FC236}">
                <a16:creationId xmlns:a16="http://schemas.microsoft.com/office/drawing/2014/main" id="{A8FD9164-1C1E-BABF-9C32-AF221B1D1342}"/>
              </a:ext>
            </a:extLst>
          </p:cNvPr>
          <p:cNvSpPr>
            <a:spLocks noChangeArrowheads="1"/>
          </p:cNvSpPr>
          <p:nvPr/>
        </p:nvSpPr>
        <p:spPr bwMode="auto">
          <a:xfrm>
            <a:off x="0" y="48684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1" name="Zone de texte 26">
            <a:extLst>
              <a:ext uri="{FF2B5EF4-FFF2-40B4-BE49-F238E27FC236}">
                <a16:creationId xmlns:a16="http://schemas.microsoft.com/office/drawing/2014/main" id="{5884FA14-163B-652C-A3F5-DEC31F4898F6}"/>
              </a:ext>
            </a:extLst>
          </p:cNvPr>
          <p:cNvSpPr txBox="1">
            <a:spLocks noChangeArrowheads="1"/>
          </p:cNvSpPr>
          <p:nvPr/>
        </p:nvSpPr>
        <p:spPr bwMode="auto">
          <a:xfrm>
            <a:off x="4629992" y="6076292"/>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endParaRPr>
          </a:p>
        </p:txBody>
      </p:sp>
      <p:sp>
        <p:nvSpPr>
          <p:cNvPr id="32" name="Zone de texte 27">
            <a:extLst>
              <a:ext uri="{FF2B5EF4-FFF2-40B4-BE49-F238E27FC236}">
                <a16:creationId xmlns:a16="http://schemas.microsoft.com/office/drawing/2014/main" id="{BA8B0CC4-D659-2305-8FC0-1E7AE2D766E1}"/>
              </a:ext>
            </a:extLst>
          </p:cNvPr>
          <p:cNvSpPr txBox="1">
            <a:spLocks noChangeArrowheads="1"/>
          </p:cNvSpPr>
          <p:nvPr/>
        </p:nvSpPr>
        <p:spPr bwMode="auto">
          <a:xfrm>
            <a:off x="4635244" y="6422500"/>
            <a:ext cx="2158138" cy="769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Français : langue maternelle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Anglais : C1 (Cadre Européen Commun de Référence)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Espagnol : B2 (Cadre Européen Commun de Référence)</a:t>
            </a:r>
          </a:p>
        </p:txBody>
      </p:sp>
      <p:sp>
        <p:nvSpPr>
          <p:cNvPr id="3" name="Zone de texte 4">
            <a:extLst>
              <a:ext uri="{FF2B5EF4-FFF2-40B4-BE49-F238E27FC236}">
                <a16:creationId xmlns:a16="http://schemas.microsoft.com/office/drawing/2014/main" id="{A98EC837-7F0E-6BA0-E797-5D079FB91DB5}"/>
              </a:ext>
            </a:extLst>
          </p:cNvPr>
          <p:cNvSpPr txBox="1"/>
          <p:nvPr/>
        </p:nvSpPr>
        <p:spPr>
          <a:xfrm>
            <a:off x="178782" y="6122113"/>
            <a:ext cx="4051046" cy="152410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Comptabilité générale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Analyse financière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Gestion de la paie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Logiciels de comptabilité (</a:t>
            </a:r>
            <a:r>
              <a:rPr lang="fr-FR" sz="1050" b="0" i="0" dirty="0" err="1">
                <a:solidFill>
                  <a:srgbClr val="000000"/>
                </a:solidFill>
                <a:effectLst/>
                <a:latin typeface="Calibri" panose="020F0502020204030204" pitchFamily="34" charset="0"/>
              </a:rPr>
              <a:t>Quickbooks</a:t>
            </a:r>
            <a:r>
              <a:rPr lang="fr-FR" sz="1050" b="0" i="0" dirty="0">
                <a:solidFill>
                  <a:srgbClr val="000000"/>
                </a:solidFill>
                <a:effectLst/>
                <a:latin typeface="Calibri" panose="020F0502020204030204" pitchFamily="34" charset="0"/>
              </a:rPr>
              <a:t>, Sage)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Préparation des états financiers</a:t>
            </a:r>
          </a:p>
        </p:txBody>
      </p:sp>
      <p:cxnSp>
        <p:nvCxnSpPr>
          <p:cNvPr id="6" name="Conector recto 36">
            <a:extLst>
              <a:ext uri="{FF2B5EF4-FFF2-40B4-BE49-F238E27FC236}">
                <a16:creationId xmlns:a16="http://schemas.microsoft.com/office/drawing/2014/main" id="{F88D33D4-F28D-E49C-B667-0BF59872BD00}"/>
              </a:ext>
            </a:extLst>
          </p:cNvPr>
          <p:cNvCxnSpPr>
            <a:cxnSpLocks/>
          </p:cNvCxnSpPr>
          <p:nvPr/>
        </p:nvCxnSpPr>
        <p:spPr>
          <a:xfrm>
            <a:off x="219111" y="6056828"/>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1" name="Zone de texte 26">
            <a:extLst>
              <a:ext uri="{FF2B5EF4-FFF2-40B4-BE49-F238E27FC236}">
                <a16:creationId xmlns:a16="http://schemas.microsoft.com/office/drawing/2014/main" id="{807E9A38-EEC5-E3E1-98FE-4C7CA91F1ADC}"/>
              </a:ext>
            </a:extLst>
          </p:cNvPr>
          <p:cNvSpPr txBox="1">
            <a:spLocks noChangeArrowheads="1"/>
          </p:cNvSpPr>
          <p:nvPr/>
        </p:nvSpPr>
        <p:spPr bwMode="auto">
          <a:xfrm>
            <a:off x="4610650" y="7317426"/>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endParaRPr>
          </a:p>
        </p:txBody>
      </p:sp>
      <p:sp>
        <p:nvSpPr>
          <p:cNvPr id="22" name="Zone de texte 27">
            <a:extLst>
              <a:ext uri="{FF2B5EF4-FFF2-40B4-BE49-F238E27FC236}">
                <a16:creationId xmlns:a16="http://schemas.microsoft.com/office/drawing/2014/main" id="{E7A815B3-9637-6694-77CB-873BD9B93778}"/>
              </a:ext>
            </a:extLst>
          </p:cNvPr>
          <p:cNvSpPr txBox="1">
            <a:spLocks noChangeArrowheads="1"/>
          </p:cNvSpPr>
          <p:nvPr/>
        </p:nvSpPr>
        <p:spPr bwMode="auto">
          <a:xfrm>
            <a:off x="4582172" y="7737782"/>
            <a:ext cx="2158138" cy="1098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Voyages culturels et découverte de nouvelles cuisines</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Lecture (littérature financière et économique)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Bénévolat dans une organisation locale d'aide financière aux familles dans le besoin</a:t>
            </a:r>
          </a:p>
        </p:txBody>
      </p:sp>
      <p:pic>
        <p:nvPicPr>
          <p:cNvPr id="30" name="Image 29" descr="Une image contenant personne, Visage humain, sourire, vêtements habillés&#10;&#10;Description générée automatiquement">
            <a:extLst>
              <a:ext uri="{FF2B5EF4-FFF2-40B4-BE49-F238E27FC236}">
                <a16:creationId xmlns:a16="http://schemas.microsoft.com/office/drawing/2014/main" id="{58E4DA33-FE92-AEAF-337B-2FEBCB718BA4}"/>
              </a:ext>
            </a:extLst>
          </p:cNvPr>
          <p:cNvPicPr>
            <a:picLocks noChangeAspect="1"/>
          </p:cNvPicPr>
          <p:nvPr/>
        </p:nvPicPr>
        <p:blipFill rotWithShape="1">
          <a:blip r:embed="rId7"/>
          <a:srcRect r="33436"/>
          <a:stretch/>
        </p:blipFill>
        <p:spPr>
          <a:xfrm>
            <a:off x="4646101" y="189434"/>
            <a:ext cx="2124230" cy="2130036"/>
          </a:xfrm>
          <a:prstGeom prst="ellipse">
            <a:avLst/>
          </a:prstGeom>
          <a:ln w="28575">
            <a:solidFill>
              <a:srgbClr val="C00000"/>
            </a:solidFill>
          </a:ln>
        </p:spPr>
      </p:pic>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7259" y="689300"/>
            <a:ext cx="6043484" cy="8491464"/>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2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20" dirty="0">
                <a:solidFill>
                  <a:schemeClr val="tx1">
                    <a:lumMod val="50000"/>
                    <a:lumOff val="50000"/>
                  </a:schemeClr>
                </a:solidFill>
              </a:rPr>
            </a:br>
            <a:r>
              <a:rPr lang="fr-FR" sz="2220" dirty="0" err="1">
                <a:solidFill>
                  <a:schemeClr val="tx1">
                    <a:lumMod val="50000"/>
                    <a:lumOff val="50000"/>
                  </a:schemeClr>
                </a:solidFill>
              </a:rPr>
              <a:t>Disclaimer</a:t>
            </a:r>
            <a:r>
              <a:rPr lang="fr-FR" sz="2220" dirty="0">
                <a:solidFill>
                  <a:schemeClr val="tx1">
                    <a:lumMod val="50000"/>
                    <a:lumOff val="50000"/>
                  </a:schemeClr>
                </a:solidFill>
              </a:rPr>
              <a:t> : Les modèles disponibles sur notre site fournis "en l'état" et sans garantie.</a:t>
            </a:r>
          </a:p>
          <a:p>
            <a:pPr marL="0" indent="0">
              <a:buNone/>
            </a:pPr>
            <a:endParaRPr lang="fr-FR" sz="2220" dirty="0">
              <a:solidFill>
                <a:schemeClr val="tx1">
                  <a:lumMod val="50000"/>
                  <a:lumOff val="50000"/>
                </a:schemeClr>
              </a:solidFill>
            </a:endParaRPr>
          </a:p>
          <a:p>
            <a:pPr marL="0" indent="0" algn="ctr">
              <a:buNone/>
            </a:pPr>
            <a:r>
              <a:rPr lang="fr-FR" sz="2220" dirty="0" err="1"/>
              <a:t>Créeruncv.com</a:t>
            </a:r>
            <a:r>
              <a:rPr lang="fr-FR" sz="2220"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578</TotalTime>
  <Words>568</Words>
  <Application>Microsoft Macintosh PowerPoint</Application>
  <PresentationFormat>Format A4 (210 x 297 mm)</PresentationFormat>
  <Paragraphs>83</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69</cp:revision>
  <cp:lastPrinted>2022-05-25T13:38:42Z</cp:lastPrinted>
  <dcterms:created xsi:type="dcterms:W3CDTF">2022-05-25T13:38:28Z</dcterms:created>
  <dcterms:modified xsi:type="dcterms:W3CDTF">2023-05-30T08:39:46Z</dcterms:modified>
</cp:coreProperties>
</file>