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F2EA"/>
    <a:srgbClr val="ED7D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432"/>
    <p:restoredTop sz="96327"/>
  </p:normalViewPr>
  <p:slideViewPr>
    <p:cSldViewPr snapToGrid="0" snapToObjects="1" showGuides="1">
      <p:cViewPr varScale="1">
        <p:scale>
          <a:sx n="236" d="100"/>
          <a:sy n="236" d="100"/>
        </p:scale>
        <p:origin x="456" y="224"/>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05/07/2023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2582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05/07/2023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8705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05/07/2023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71685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05/07/2023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4923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89A196F-2B0A-924F-9F94-33DF8C253705}" type="datetimeFigureOut">
              <a:rPr lang="fr-FR" smtClean="0"/>
              <a:t>05/07/2023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69387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89A196F-2B0A-924F-9F94-33DF8C253705}" type="datetimeFigureOut">
              <a:rPr lang="fr-FR" smtClean="0"/>
              <a:t>05/07/2023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996967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89A196F-2B0A-924F-9F94-33DF8C253705}" type="datetimeFigureOut">
              <a:rPr lang="fr-FR" smtClean="0"/>
              <a:t>05/07/2023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24943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89A196F-2B0A-924F-9F94-33DF8C253705}" type="datetimeFigureOut">
              <a:rPr lang="fr-FR" smtClean="0"/>
              <a:t>05/07/2023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27554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A196F-2B0A-924F-9F94-33DF8C253705}" type="datetimeFigureOut">
              <a:rPr lang="fr-FR" smtClean="0"/>
              <a:t>05/07/2023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44939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05/07/2023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93252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05/07/2023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2786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89A196F-2B0A-924F-9F94-33DF8C253705}" type="datetimeFigureOut">
              <a:rPr lang="fr-FR" smtClean="0"/>
              <a:t>05/07/2023</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6C6B50E-7BDC-DD40-A92B-E828D8F35DF9}" type="slidenum">
              <a:rPr lang="fr-FR" smtClean="0"/>
              <a:t>‹N°›</a:t>
            </a:fld>
            <a:endParaRPr lang="fr-FR"/>
          </a:p>
        </p:txBody>
      </p:sp>
    </p:spTree>
    <p:extLst>
      <p:ext uri="{BB962C8B-B14F-4D97-AF65-F5344CB8AC3E}">
        <p14:creationId xmlns:p14="http://schemas.microsoft.com/office/powerpoint/2010/main" val="23789260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7">
            <a:extLst>
              <a:ext uri="{FF2B5EF4-FFF2-40B4-BE49-F238E27FC236}">
                <a16:creationId xmlns:a16="http://schemas.microsoft.com/office/drawing/2014/main" id="{1F12A5C4-5DEF-0572-95A1-D02E6A5F007B}"/>
              </a:ext>
            </a:extLst>
          </p:cNvPr>
          <p:cNvSpPr>
            <a:spLocks noChangeArrowheads="1"/>
          </p:cNvSpPr>
          <p:nvPr/>
        </p:nvSpPr>
        <p:spPr bwMode="auto">
          <a:xfrm>
            <a:off x="7158038"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3" name="Rectángulo 39">
            <a:extLst>
              <a:ext uri="{FF2B5EF4-FFF2-40B4-BE49-F238E27FC236}">
                <a16:creationId xmlns:a16="http://schemas.microsoft.com/office/drawing/2014/main" id="{584E78DD-7286-A14F-E91E-B6126A99B3B7}"/>
              </a:ext>
            </a:extLst>
          </p:cNvPr>
          <p:cNvSpPr>
            <a:spLocks noChangeArrowheads="1"/>
          </p:cNvSpPr>
          <p:nvPr/>
        </p:nvSpPr>
        <p:spPr bwMode="auto">
          <a:xfrm rot="10800000">
            <a:off x="2411346" y="1303202"/>
            <a:ext cx="4446654" cy="2207465"/>
          </a:xfrm>
          <a:prstGeom prst="rect">
            <a:avLst/>
          </a:prstGeom>
          <a:solidFill>
            <a:schemeClr val="bg1">
              <a:lumMod val="50000"/>
              <a:alpha val="9019"/>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1800" b="0" i="0" u="none" strike="noStrike" cap="none" normalizeH="0" baseline="0" dirty="0">
              <a:ln>
                <a:noFill/>
              </a:ln>
              <a:solidFill>
                <a:schemeClr val="tx1"/>
              </a:solidFill>
              <a:effectLst/>
              <a:latin typeface="Arial" panose="020B0604020202020204" pitchFamily="34" charset="0"/>
            </a:endParaRPr>
          </a:p>
        </p:txBody>
      </p:sp>
      <p:sp>
        <p:nvSpPr>
          <p:cNvPr id="56" name="Zone de texte 3">
            <a:extLst>
              <a:ext uri="{FF2B5EF4-FFF2-40B4-BE49-F238E27FC236}">
                <a16:creationId xmlns:a16="http://schemas.microsoft.com/office/drawing/2014/main" id="{9924E22F-00DB-7BE4-1952-518722F95ABA}"/>
              </a:ext>
            </a:extLst>
          </p:cNvPr>
          <p:cNvSpPr txBox="1">
            <a:spLocks noChangeArrowheads="1"/>
          </p:cNvSpPr>
          <p:nvPr/>
        </p:nvSpPr>
        <p:spPr bwMode="auto">
          <a:xfrm>
            <a:off x="2622106" y="675418"/>
            <a:ext cx="4201184" cy="3888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b="1" dirty="0"/>
              <a:t>Clerc de notaire expérimentée</a:t>
            </a:r>
            <a:endParaRPr lang="fr-FR" dirty="0"/>
          </a:p>
        </p:txBody>
      </p:sp>
      <p:sp>
        <p:nvSpPr>
          <p:cNvPr id="58" name="Zone de texte 4">
            <a:extLst>
              <a:ext uri="{FF2B5EF4-FFF2-40B4-BE49-F238E27FC236}">
                <a16:creationId xmlns:a16="http://schemas.microsoft.com/office/drawing/2014/main" id="{EA9D39AA-264B-36CF-F358-A9BDC2F499F0}"/>
              </a:ext>
            </a:extLst>
          </p:cNvPr>
          <p:cNvSpPr txBox="1">
            <a:spLocks noChangeArrowheads="1"/>
          </p:cNvSpPr>
          <p:nvPr/>
        </p:nvSpPr>
        <p:spPr bwMode="auto">
          <a:xfrm>
            <a:off x="2622106" y="1810780"/>
            <a:ext cx="3954801" cy="9035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100" dirty="0"/>
              <a:t>Clerc de notaire avec 15 ans d'expérience dans le domaine du notariat. Expertise éprouvée dans la gestion des dossiers juridiques, la préparation des actes notariés et la consultation des clients sur diverses questions juridiques. Capacité prouvée à travailler de manière autonome et en équipe. À la recherche d'un poste qui me permettra de mettre à profit mon expérience et mes compétences.</a:t>
            </a:r>
          </a:p>
        </p:txBody>
      </p:sp>
      <p:sp>
        <p:nvSpPr>
          <p:cNvPr id="59" name="Zone de texte 5">
            <a:extLst>
              <a:ext uri="{FF2B5EF4-FFF2-40B4-BE49-F238E27FC236}">
                <a16:creationId xmlns:a16="http://schemas.microsoft.com/office/drawing/2014/main" id="{B86FADAA-6444-3D45-A8CA-67C974D05A68}"/>
              </a:ext>
            </a:extLst>
          </p:cNvPr>
          <p:cNvSpPr txBox="1">
            <a:spLocks noChangeArrowheads="1"/>
          </p:cNvSpPr>
          <p:nvPr/>
        </p:nvSpPr>
        <p:spPr bwMode="auto">
          <a:xfrm>
            <a:off x="2643842" y="1315909"/>
            <a:ext cx="3175001" cy="343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 propos de moi</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0" name="Zone de texte 6">
            <a:extLst>
              <a:ext uri="{FF2B5EF4-FFF2-40B4-BE49-F238E27FC236}">
                <a16:creationId xmlns:a16="http://schemas.microsoft.com/office/drawing/2014/main" id="{D6C5ECB5-2076-1735-6C82-146FAEAE0A4E}"/>
              </a:ext>
            </a:extLst>
          </p:cNvPr>
          <p:cNvSpPr txBox="1">
            <a:spLocks noChangeArrowheads="1"/>
          </p:cNvSpPr>
          <p:nvPr/>
        </p:nvSpPr>
        <p:spPr bwMode="auto">
          <a:xfrm>
            <a:off x="2565504" y="3760348"/>
            <a:ext cx="317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Expériences Professionnelles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1" name="Zone de texte 7">
            <a:extLst>
              <a:ext uri="{FF2B5EF4-FFF2-40B4-BE49-F238E27FC236}">
                <a16:creationId xmlns:a16="http://schemas.microsoft.com/office/drawing/2014/main" id="{DD91498B-BE4C-B4C0-08BB-1848B228C709}"/>
              </a:ext>
            </a:extLst>
          </p:cNvPr>
          <p:cNvSpPr txBox="1">
            <a:spLocks noChangeArrowheads="1"/>
          </p:cNvSpPr>
          <p:nvPr/>
        </p:nvSpPr>
        <p:spPr bwMode="auto">
          <a:xfrm>
            <a:off x="2561984" y="4245417"/>
            <a:ext cx="4056237" cy="2837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100" b="1" dirty="0"/>
              <a:t>Clerc de Notaire</a:t>
            </a:r>
            <a:r>
              <a:rPr lang="fr-FR" sz="1100" dirty="0"/>
              <a:t>, Cabinet Notarial Dupont, Bordeaux — 2012-Present</a:t>
            </a:r>
          </a:p>
          <a:p>
            <a:endParaRPr lang="fr-FR" sz="1100" dirty="0"/>
          </a:p>
          <a:p>
            <a:pPr marL="171450" indent="-171450">
              <a:buFont typeface="Arial" panose="020B0604020202020204" pitchFamily="34" charset="0"/>
              <a:buChar char="•"/>
            </a:pPr>
            <a:r>
              <a:rPr lang="fr-FR" sz="1100" dirty="0"/>
              <a:t>Gestion d'un large éventail de dossiers, y compris les transactions immobilières, les successions, les contrats de mariage et les testaments.</a:t>
            </a:r>
          </a:p>
          <a:p>
            <a:pPr marL="171450" indent="-171450">
              <a:buFont typeface="Arial" panose="020B0604020202020204" pitchFamily="34" charset="0"/>
              <a:buChar char="•"/>
            </a:pPr>
            <a:r>
              <a:rPr lang="fr-FR" sz="1100" dirty="0"/>
              <a:t>Rédaction d'actes juridiques et consultation des clients sur diverses questions juridiques.</a:t>
            </a:r>
          </a:p>
          <a:p>
            <a:pPr marL="171450" indent="-171450">
              <a:buFont typeface="Arial" panose="020B0604020202020204" pitchFamily="34" charset="0"/>
              <a:buChar char="•"/>
            </a:pPr>
            <a:r>
              <a:rPr lang="fr-FR" sz="1100" dirty="0"/>
              <a:t>Gestion de la correspondance avec les clients et les autres parties.</a:t>
            </a:r>
          </a:p>
          <a:p>
            <a:endParaRPr lang="fr-FR" sz="1100" b="1" dirty="0"/>
          </a:p>
          <a:p>
            <a:r>
              <a:rPr lang="fr-FR" sz="1100" b="1" dirty="0"/>
              <a:t>Clerc de Notaire</a:t>
            </a:r>
            <a:r>
              <a:rPr lang="fr-FR" sz="1100" dirty="0"/>
              <a:t>, Cabinet Notarial Durand, Bordeaux — 2006-2012</a:t>
            </a:r>
          </a:p>
          <a:p>
            <a:endParaRPr lang="fr-FR" sz="1100" dirty="0"/>
          </a:p>
          <a:p>
            <a:pPr marL="171450" indent="-171450">
              <a:buFont typeface="Arial" panose="020B0604020202020204" pitchFamily="34" charset="0"/>
              <a:buChar char="•"/>
            </a:pPr>
            <a:r>
              <a:rPr lang="fr-FR" sz="1100" dirty="0"/>
              <a:t>Assistanat dans la préparation et la rédaction d'actes notariés.</a:t>
            </a:r>
          </a:p>
          <a:p>
            <a:pPr marL="171450" indent="-171450">
              <a:buFont typeface="Arial" panose="020B0604020202020204" pitchFamily="34" charset="0"/>
              <a:buChar char="•"/>
            </a:pPr>
            <a:r>
              <a:rPr lang="fr-FR" sz="1100" dirty="0"/>
              <a:t>Gestion de dossiers juridiques et communication avec les clients.</a:t>
            </a:r>
          </a:p>
          <a:p>
            <a:pPr marL="171450" indent="-171450">
              <a:buFont typeface="Arial" panose="020B0604020202020204" pitchFamily="34" charset="0"/>
              <a:buChar char="•"/>
            </a:pPr>
            <a:r>
              <a:rPr lang="fr-FR" sz="1100" dirty="0"/>
              <a:t>Assistance dans la réalisation de recherches juridiques.</a:t>
            </a:r>
          </a:p>
        </p:txBody>
      </p:sp>
      <p:cxnSp>
        <p:nvCxnSpPr>
          <p:cNvPr id="68" name="Conector recto 36">
            <a:extLst>
              <a:ext uri="{FF2B5EF4-FFF2-40B4-BE49-F238E27FC236}">
                <a16:creationId xmlns:a16="http://schemas.microsoft.com/office/drawing/2014/main" id="{115231C2-147C-8444-E46C-4E917EBB53E3}"/>
              </a:ext>
            </a:extLst>
          </p:cNvPr>
          <p:cNvCxnSpPr>
            <a:cxnSpLocks/>
          </p:cNvCxnSpPr>
          <p:nvPr/>
        </p:nvCxnSpPr>
        <p:spPr>
          <a:xfrm>
            <a:off x="2691126" y="1647294"/>
            <a:ext cx="4010235" cy="0"/>
          </a:xfrm>
          <a:prstGeom prst="line">
            <a:avLst/>
          </a:prstGeom>
          <a:ln/>
        </p:spPr>
        <p:style>
          <a:lnRef idx="2">
            <a:schemeClr val="dk1"/>
          </a:lnRef>
          <a:fillRef idx="0">
            <a:schemeClr val="dk1"/>
          </a:fillRef>
          <a:effectRef idx="1">
            <a:schemeClr val="dk1"/>
          </a:effectRef>
          <a:fontRef idx="minor">
            <a:schemeClr val="tx1"/>
          </a:fontRef>
        </p:style>
      </p:cxnSp>
      <p:cxnSp>
        <p:nvCxnSpPr>
          <p:cNvPr id="69" name="Conector recto 36">
            <a:extLst>
              <a:ext uri="{FF2B5EF4-FFF2-40B4-BE49-F238E27FC236}">
                <a16:creationId xmlns:a16="http://schemas.microsoft.com/office/drawing/2014/main" id="{5B1F6D52-F88E-C7C2-7292-5FC5E9592E6E}"/>
              </a:ext>
            </a:extLst>
          </p:cNvPr>
          <p:cNvCxnSpPr>
            <a:cxnSpLocks/>
          </p:cNvCxnSpPr>
          <p:nvPr/>
        </p:nvCxnSpPr>
        <p:spPr>
          <a:xfrm>
            <a:off x="2600044" y="4125934"/>
            <a:ext cx="3976863" cy="0"/>
          </a:xfrm>
          <a:prstGeom prst="line">
            <a:avLst/>
          </a:prstGeom>
          <a:ln/>
        </p:spPr>
        <p:style>
          <a:lnRef idx="2">
            <a:schemeClr val="dk1"/>
          </a:lnRef>
          <a:fillRef idx="0">
            <a:schemeClr val="dk1"/>
          </a:fillRef>
          <a:effectRef idx="1">
            <a:schemeClr val="dk1"/>
          </a:effectRef>
          <a:fontRef idx="minor">
            <a:schemeClr val="tx1"/>
          </a:fontRef>
        </p:style>
      </p:cxnSp>
      <p:sp>
        <p:nvSpPr>
          <p:cNvPr id="65" name="Zone de texte 20">
            <a:extLst>
              <a:ext uri="{FF2B5EF4-FFF2-40B4-BE49-F238E27FC236}">
                <a16:creationId xmlns:a16="http://schemas.microsoft.com/office/drawing/2014/main" id="{68034D91-D382-3663-DF0C-6B5FBE1C8249}"/>
              </a:ext>
            </a:extLst>
          </p:cNvPr>
          <p:cNvSpPr txBox="1">
            <a:spLocks noChangeArrowheads="1"/>
          </p:cNvSpPr>
          <p:nvPr/>
        </p:nvSpPr>
        <p:spPr bwMode="auto">
          <a:xfrm>
            <a:off x="52652" y="3769971"/>
            <a:ext cx="2341563"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Compétences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6" name="Zone de texte 22">
            <a:extLst>
              <a:ext uri="{FF2B5EF4-FFF2-40B4-BE49-F238E27FC236}">
                <a16:creationId xmlns:a16="http://schemas.microsoft.com/office/drawing/2014/main" id="{ABC2E45C-422E-ED57-A4E9-3B4D252DA6CC}"/>
              </a:ext>
            </a:extLst>
          </p:cNvPr>
          <p:cNvSpPr txBox="1">
            <a:spLocks noChangeArrowheads="1"/>
          </p:cNvSpPr>
          <p:nvPr/>
        </p:nvSpPr>
        <p:spPr bwMode="auto">
          <a:xfrm>
            <a:off x="107618" y="4259416"/>
            <a:ext cx="2169915" cy="19537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Rédaction et préparation d'actes notariés</a:t>
            </a:r>
          </a:p>
          <a:p>
            <a:pPr marL="171450" indent="-171450">
              <a:buFont typeface="Arial" panose="020B0604020202020204" pitchFamily="34" charset="0"/>
              <a:buChar char="•"/>
            </a:pPr>
            <a:r>
              <a:rPr lang="fr-FR" sz="1100" dirty="0"/>
              <a:t>Gestion de dossiers juridiques</a:t>
            </a:r>
          </a:p>
          <a:p>
            <a:pPr marL="171450" indent="-171450">
              <a:buFont typeface="Arial" panose="020B0604020202020204" pitchFamily="34" charset="0"/>
              <a:buChar char="•"/>
            </a:pPr>
            <a:r>
              <a:rPr lang="fr-FR" sz="1100" dirty="0"/>
              <a:t>Consultation de clients sur des questions juridiques</a:t>
            </a:r>
          </a:p>
          <a:p>
            <a:pPr marL="171450" indent="-171450">
              <a:buFont typeface="Arial" panose="020B0604020202020204" pitchFamily="34" charset="0"/>
              <a:buChar char="•"/>
            </a:pPr>
            <a:r>
              <a:rPr lang="fr-FR" sz="1100" dirty="0"/>
              <a:t>Recherche juridique</a:t>
            </a:r>
          </a:p>
          <a:p>
            <a:pPr marL="171450" indent="-171450">
              <a:buFont typeface="Arial" panose="020B0604020202020204" pitchFamily="34" charset="0"/>
              <a:buChar char="•"/>
            </a:pPr>
            <a:r>
              <a:rPr lang="fr-FR" sz="1100" dirty="0"/>
              <a:t>Connaissance du droit de la famille, des successions et de l'immobilier</a:t>
            </a:r>
          </a:p>
          <a:p>
            <a:pPr marL="171450" indent="-171450">
              <a:buFont typeface="Arial" panose="020B0604020202020204" pitchFamily="34" charset="0"/>
              <a:buChar char="•"/>
            </a:pPr>
            <a:r>
              <a:rPr lang="fr-FR" sz="1100" dirty="0"/>
              <a:t>Maîtrise des outils informatiques juridiques</a:t>
            </a:r>
          </a:p>
        </p:txBody>
      </p:sp>
      <p:sp>
        <p:nvSpPr>
          <p:cNvPr id="67" name="Zone de texte 23">
            <a:extLst>
              <a:ext uri="{FF2B5EF4-FFF2-40B4-BE49-F238E27FC236}">
                <a16:creationId xmlns:a16="http://schemas.microsoft.com/office/drawing/2014/main" id="{54B5DD80-3045-0C54-CC4C-4E69E883F017}"/>
              </a:ext>
            </a:extLst>
          </p:cNvPr>
          <p:cNvSpPr txBox="1">
            <a:spLocks noChangeArrowheads="1"/>
          </p:cNvSpPr>
          <p:nvPr/>
        </p:nvSpPr>
        <p:spPr bwMode="auto">
          <a:xfrm>
            <a:off x="107618" y="6242196"/>
            <a:ext cx="23415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Qualités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0" name="Zone de texte 25">
            <a:extLst>
              <a:ext uri="{FF2B5EF4-FFF2-40B4-BE49-F238E27FC236}">
                <a16:creationId xmlns:a16="http://schemas.microsoft.com/office/drawing/2014/main" id="{0C2AE023-9517-053D-895D-F0D0FAB98130}"/>
              </a:ext>
            </a:extLst>
          </p:cNvPr>
          <p:cNvSpPr txBox="1">
            <a:spLocks noChangeArrowheads="1"/>
          </p:cNvSpPr>
          <p:nvPr/>
        </p:nvSpPr>
        <p:spPr bwMode="auto">
          <a:xfrm>
            <a:off x="77980" y="6747205"/>
            <a:ext cx="2341562" cy="1272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Attentive aux détails</a:t>
            </a:r>
          </a:p>
          <a:p>
            <a:pPr marL="171450" indent="-171450">
              <a:buFont typeface="Arial" panose="020B0604020202020204" pitchFamily="34" charset="0"/>
              <a:buChar char="•"/>
            </a:pPr>
            <a:r>
              <a:rPr lang="fr-FR" sz="1100" dirty="0"/>
              <a:t>Excellente capacité de communication écrite et verbale</a:t>
            </a:r>
          </a:p>
          <a:p>
            <a:pPr marL="171450" indent="-171450">
              <a:buFont typeface="Arial" panose="020B0604020202020204" pitchFamily="34" charset="0"/>
              <a:buChar char="•"/>
            </a:pPr>
            <a:r>
              <a:rPr lang="fr-FR" sz="1100" dirty="0"/>
              <a:t>Respect des délais et capacité à gérer plusieurs dossiers simultanément</a:t>
            </a:r>
          </a:p>
          <a:p>
            <a:pPr marL="171450" indent="-171450">
              <a:buFont typeface="Arial" panose="020B0604020202020204" pitchFamily="34" charset="0"/>
              <a:buChar char="•"/>
            </a:pPr>
            <a:r>
              <a:rPr lang="fr-FR" sz="1100" dirty="0"/>
              <a:t>Esprit d'analyse et de synthèse</a:t>
            </a:r>
          </a:p>
          <a:p>
            <a:pPr marL="171450" indent="-171450">
              <a:buFont typeface="Arial" panose="020B0604020202020204" pitchFamily="34" charset="0"/>
              <a:buChar char="•"/>
            </a:pPr>
            <a:r>
              <a:rPr lang="fr-FR" sz="1100" dirty="0"/>
              <a:t>Discrétion et confidentialité</a:t>
            </a:r>
          </a:p>
          <a:p>
            <a:pPr marL="171450" indent="-171450">
              <a:buFont typeface="Arial" panose="020B0604020202020204" pitchFamily="34" charset="0"/>
              <a:buChar char="•"/>
            </a:pPr>
            <a:r>
              <a:rPr lang="fr-FR" sz="1100" dirty="0"/>
              <a:t>Sens de l'organisation</a:t>
            </a:r>
          </a:p>
        </p:txBody>
      </p:sp>
      <p:sp>
        <p:nvSpPr>
          <p:cNvPr id="74" name="Zone de texte 28">
            <a:extLst>
              <a:ext uri="{FF2B5EF4-FFF2-40B4-BE49-F238E27FC236}">
                <a16:creationId xmlns:a16="http://schemas.microsoft.com/office/drawing/2014/main" id="{62BBDFF0-B1D7-18C2-A42C-C2A0FAD102E7}"/>
              </a:ext>
            </a:extLst>
          </p:cNvPr>
          <p:cNvSpPr txBox="1">
            <a:spLocks noChangeArrowheads="1"/>
          </p:cNvSpPr>
          <p:nvPr/>
        </p:nvSpPr>
        <p:spPr bwMode="auto">
          <a:xfrm>
            <a:off x="130867" y="8396645"/>
            <a:ext cx="3175000"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Formation</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83" name="Conector recto 36">
            <a:extLst>
              <a:ext uri="{FF2B5EF4-FFF2-40B4-BE49-F238E27FC236}">
                <a16:creationId xmlns:a16="http://schemas.microsoft.com/office/drawing/2014/main" id="{B2CAE3A5-958C-F1BC-C593-5BAC07D0F8A4}"/>
              </a:ext>
            </a:extLst>
          </p:cNvPr>
          <p:cNvCxnSpPr>
            <a:cxnSpLocks/>
          </p:cNvCxnSpPr>
          <p:nvPr/>
        </p:nvCxnSpPr>
        <p:spPr>
          <a:xfrm>
            <a:off x="163567" y="8737926"/>
            <a:ext cx="2113966" cy="0"/>
          </a:xfrm>
          <a:prstGeom prst="line">
            <a:avLst/>
          </a:prstGeom>
          <a:ln/>
        </p:spPr>
        <p:style>
          <a:lnRef idx="2">
            <a:schemeClr val="dk1"/>
          </a:lnRef>
          <a:fillRef idx="0">
            <a:schemeClr val="dk1"/>
          </a:fillRef>
          <a:effectRef idx="1">
            <a:schemeClr val="dk1"/>
          </a:effectRef>
          <a:fontRef idx="minor">
            <a:schemeClr val="tx1"/>
          </a:fontRef>
        </p:style>
      </p:cxnSp>
      <p:sp>
        <p:nvSpPr>
          <p:cNvPr id="76" name="Rectangle 70">
            <a:extLst>
              <a:ext uri="{FF2B5EF4-FFF2-40B4-BE49-F238E27FC236}">
                <a16:creationId xmlns:a16="http://schemas.microsoft.com/office/drawing/2014/main" id="{DF8A4306-26C7-3A2C-8595-D18A48729016}"/>
              </a:ext>
            </a:extLst>
          </p:cNvPr>
          <p:cNvSpPr>
            <a:spLocks noChangeArrowheads="1"/>
          </p:cNvSpPr>
          <p:nvPr/>
        </p:nvSpPr>
        <p:spPr bwMode="auto">
          <a:xfrm>
            <a:off x="7158038"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77" name="Rectangle 86">
            <a:extLst>
              <a:ext uri="{FF2B5EF4-FFF2-40B4-BE49-F238E27FC236}">
                <a16:creationId xmlns:a16="http://schemas.microsoft.com/office/drawing/2014/main" id="{F51AC160-E4B4-BF0E-2D66-1F9A762B63F1}"/>
              </a:ext>
            </a:extLst>
          </p:cNvPr>
          <p:cNvSpPr>
            <a:spLocks noChangeArrowheads="1"/>
          </p:cNvSpPr>
          <p:nvPr/>
        </p:nvSpPr>
        <p:spPr bwMode="auto">
          <a:xfrm>
            <a:off x="7158038" y="45720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cxnSp>
        <p:nvCxnSpPr>
          <p:cNvPr id="5" name="Conector recto 36">
            <a:extLst>
              <a:ext uri="{FF2B5EF4-FFF2-40B4-BE49-F238E27FC236}">
                <a16:creationId xmlns:a16="http://schemas.microsoft.com/office/drawing/2014/main" id="{255F5C53-8D54-DD6D-24CB-6125E2CAE08E}"/>
              </a:ext>
            </a:extLst>
          </p:cNvPr>
          <p:cNvCxnSpPr>
            <a:cxnSpLocks/>
          </p:cNvCxnSpPr>
          <p:nvPr/>
        </p:nvCxnSpPr>
        <p:spPr>
          <a:xfrm>
            <a:off x="142688" y="4123908"/>
            <a:ext cx="2134845" cy="0"/>
          </a:xfrm>
          <a:prstGeom prst="line">
            <a:avLst/>
          </a:prstGeom>
          <a:ln/>
        </p:spPr>
        <p:style>
          <a:lnRef idx="2">
            <a:schemeClr val="dk1"/>
          </a:lnRef>
          <a:fillRef idx="0">
            <a:schemeClr val="dk1"/>
          </a:fillRef>
          <a:effectRef idx="1">
            <a:schemeClr val="dk1"/>
          </a:effectRef>
          <a:fontRef idx="minor">
            <a:schemeClr val="tx1"/>
          </a:fontRef>
        </p:style>
      </p:cxnSp>
      <p:cxnSp>
        <p:nvCxnSpPr>
          <p:cNvPr id="6" name="Conector recto 36">
            <a:extLst>
              <a:ext uri="{FF2B5EF4-FFF2-40B4-BE49-F238E27FC236}">
                <a16:creationId xmlns:a16="http://schemas.microsoft.com/office/drawing/2014/main" id="{295D4B8E-170D-C0AC-CFDF-DF59F8740F04}"/>
              </a:ext>
            </a:extLst>
          </p:cNvPr>
          <p:cNvCxnSpPr>
            <a:cxnSpLocks/>
          </p:cNvCxnSpPr>
          <p:nvPr/>
        </p:nvCxnSpPr>
        <p:spPr>
          <a:xfrm>
            <a:off x="163567" y="6606171"/>
            <a:ext cx="2020833" cy="0"/>
          </a:xfrm>
          <a:prstGeom prst="line">
            <a:avLst/>
          </a:prstGeom>
          <a:ln/>
        </p:spPr>
        <p:style>
          <a:lnRef idx="2">
            <a:schemeClr val="dk1"/>
          </a:lnRef>
          <a:fillRef idx="0">
            <a:schemeClr val="dk1"/>
          </a:fillRef>
          <a:effectRef idx="1">
            <a:schemeClr val="dk1"/>
          </a:effectRef>
          <a:fontRef idx="minor">
            <a:schemeClr val="tx1"/>
          </a:fontRef>
        </p:style>
      </p:cxnSp>
      <p:sp>
        <p:nvSpPr>
          <p:cNvPr id="4" name="ZoneTexte 3">
            <a:extLst>
              <a:ext uri="{FF2B5EF4-FFF2-40B4-BE49-F238E27FC236}">
                <a16:creationId xmlns:a16="http://schemas.microsoft.com/office/drawing/2014/main" id="{EC434EA1-BBEB-F341-E243-762F9020BF0A}"/>
              </a:ext>
            </a:extLst>
          </p:cNvPr>
          <p:cNvSpPr txBox="1"/>
          <p:nvPr/>
        </p:nvSpPr>
        <p:spPr>
          <a:xfrm>
            <a:off x="111553" y="8821627"/>
            <a:ext cx="2072848" cy="577081"/>
          </a:xfrm>
          <a:prstGeom prst="rect">
            <a:avLst/>
          </a:prstGeom>
          <a:noFill/>
        </p:spPr>
        <p:txBody>
          <a:bodyPr wrap="square">
            <a:spAutoFit/>
          </a:bodyPr>
          <a:lstStyle/>
          <a:p>
            <a:pPr marL="171450" indent="-171450">
              <a:buFont typeface="Arial" panose="020B0604020202020204" pitchFamily="34" charset="0"/>
              <a:buChar char="•"/>
            </a:pPr>
            <a:r>
              <a:rPr lang="fr-FR" sz="1050" b="1" dirty="0"/>
              <a:t>Diplôme de clerc de notaire</a:t>
            </a:r>
            <a:r>
              <a:rPr lang="fr-FR" sz="1050" dirty="0"/>
              <a:t> - Institut des Métiers du Notariat, Bordeaux, 2006</a:t>
            </a:r>
          </a:p>
        </p:txBody>
      </p:sp>
      <p:sp>
        <p:nvSpPr>
          <p:cNvPr id="13" name="Triangle 12">
            <a:extLst>
              <a:ext uri="{FF2B5EF4-FFF2-40B4-BE49-F238E27FC236}">
                <a16:creationId xmlns:a16="http://schemas.microsoft.com/office/drawing/2014/main" id="{B059FED2-D3C1-FA81-CA40-201FCC0E24D0}"/>
              </a:ext>
            </a:extLst>
          </p:cNvPr>
          <p:cNvSpPr/>
          <p:nvPr/>
        </p:nvSpPr>
        <p:spPr>
          <a:xfrm flipV="1">
            <a:off x="3228942" y="2430"/>
            <a:ext cx="3629058" cy="716277"/>
          </a:xfrm>
          <a:prstGeom prst="triangle">
            <a:avLst>
              <a:gd name="adj" fmla="val 75016"/>
            </a:avLst>
          </a:prstGeom>
          <a:solidFill>
            <a:schemeClr val="accent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 name="Zone de texte 1">
            <a:extLst>
              <a:ext uri="{FF2B5EF4-FFF2-40B4-BE49-F238E27FC236}">
                <a16:creationId xmlns:a16="http://schemas.microsoft.com/office/drawing/2014/main" id="{8B6BBFEE-3136-78BD-A46B-831018C18DBD}"/>
              </a:ext>
            </a:extLst>
          </p:cNvPr>
          <p:cNvSpPr txBox="1">
            <a:spLocks noChangeArrowheads="1"/>
          </p:cNvSpPr>
          <p:nvPr/>
        </p:nvSpPr>
        <p:spPr bwMode="auto">
          <a:xfrm>
            <a:off x="2622106" y="208523"/>
            <a:ext cx="374173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2800" dirty="0"/>
              <a:t>Anne</a:t>
            </a:r>
            <a:r>
              <a:rPr lang="fr-FR" sz="2800" b="1" dirty="0"/>
              <a:t> LECLERC</a:t>
            </a:r>
            <a:endParaRPr lang="fr-FR" sz="2800" dirty="0"/>
          </a:p>
        </p:txBody>
      </p:sp>
      <p:sp>
        <p:nvSpPr>
          <p:cNvPr id="9" name="Zone de texte 28">
            <a:extLst>
              <a:ext uri="{FF2B5EF4-FFF2-40B4-BE49-F238E27FC236}">
                <a16:creationId xmlns:a16="http://schemas.microsoft.com/office/drawing/2014/main" id="{D0453B97-E4CA-86AE-5CA7-D081E4320CBC}"/>
              </a:ext>
            </a:extLst>
          </p:cNvPr>
          <p:cNvSpPr txBox="1">
            <a:spLocks noChangeArrowheads="1"/>
          </p:cNvSpPr>
          <p:nvPr/>
        </p:nvSpPr>
        <p:spPr bwMode="auto">
          <a:xfrm>
            <a:off x="2581299" y="8324629"/>
            <a:ext cx="2042644"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Hobbies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12" name="Conector recto 36">
            <a:extLst>
              <a:ext uri="{FF2B5EF4-FFF2-40B4-BE49-F238E27FC236}">
                <a16:creationId xmlns:a16="http://schemas.microsoft.com/office/drawing/2014/main" id="{DC5BAE91-5FCE-AE97-BC40-F9A4ED08A047}"/>
              </a:ext>
            </a:extLst>
          </p:cNvPr>
          <p:cNvCxnSpPr>
            <a:cxnSpLocks/>
          </p:cNvCxnSpPr>
          <p:nvPr/>
        </p:nvCxnSpPr>
        <p:spPr>
          <a:xfrm>
            <a:off x="2613999" y="8665910"/>
            <a:ext cx="1983445" cy="0"/>
          </a:xfrm>
          <a:prstGeom prst="line">
            <a:avLst/>
          </a:prstGeom>
          <a:ln/>
        </p:spPr>
        <p:style>
          <a:lnRef idx="2">
            <a:schemeClr val="dk1"/>
          </a:lnRef>
          <a:fillRef idx="0">
            <a:schemeClr val="dk1"/>
          </a:fillRef>
          <a:effectRef idx="1">
            <a:schemeClr val="dk1"/>
          </a:effectRef>
          <a:fontRef idx="minor">
            <a:schemeClr val="tx1"/>
          </a:fontRef>
        </p:style>
      </p:cxnSp>
      <p:sp>
        <p:nvSpPr>
          <p:cNvPr id="15" name="Zone de texte 22">
            <a:extLst>
              <a:ext uri="{FF2B5EF4-FFF2-40B4-BE49-F238E27FC236}">
                <a16:creationId xmlns:a16="http://schemas.microsoft.com/office/drawing/2014/main" id="{FAB9537B-15CC-6B95-FEA9-4144BC07DD34}"/>
              </a:ext>
            </a:extLst>
          </p:cNvPr>
          <p:cNvSpPr txBox="1">
            <a:spLocks noChangeArrowheads="1"/>
          </p:cNvSpPr>
          <p:nvPr/>
        </p:nvSpPr>
        <p:spPr bwMode="auto">
          <a:xfrm>
            <a:off x="2549309" y="8746415"/>
            <a:ext cx="4132449" cy="10900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Lecture (préférence pour les romans historiques)</a:t>
            </a:r>
          </a:p>
          <a:p>
            <a:pPr marL="171450" indent="-171450">
              <a:buFont typeface="Arial" panose="020B0604020202020204" pitchFamily="34" charset="0"/>
              <a:buChar char="•"/>
            </a:pPr>
            <a:r>
              <a:rPr lang="fr-FR" sz="1100" dirty="0"/>
              <a:t>Yoga</a:t>
            </a:r>
          </a:p>
          <a:p>
            <a:pPr marL="171450" indent="-171450">
              <a:buFont typeface="Arial" panose="020B0604020202020204" pitchFamily="34" charset="0"/>
              <a:buChar char="•"/>
            </a:pPr>
            <a:r>
              <a:rPr lang="fr-FR" sz="1100" dirty="0"/>
              <a:t>Voyage (particulièrement intéressée par les cultures étrangères)</a:t>
            </a:r>
          </a:p>
        </p:txBody>
      </p:sp>
      <p:sp>
        <p:nvSpPr>
          <p:cNvPr id="10" name="Rectangle 9">
            <a:extLst>
              <a:ext uri="{FF2B5EF4-FFF2-40B4-BE49-F238E27FC236}">
                <a16:creationId xmlns:a16="http://schemas.microsoft.com/office/drawing/2014/main" id="{14D7F5AE-63F1-4B9A-05B9-DAB3288C5B41}"/>
              </a:ext>
            </a:extLst>
          </p:cNvPr>
          <p:cNvSpPr/>
          <p:nvPr/>
        </p:nvSpPr>
        <p:spPr>
          <a:xfrm>
            <a:off x="0" y="0"/>
            <a:ext cx="400050" cy="3510668"/>
          </a:xfrm>
          <a:prstGeom prst="rect">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Cuadro de texto 24">
            <a:extLst>
              <a:ext uri="{FF2B5EF4-FFF2-40B4-BE49-F238E27FC236}">
                <a16:creationId xmlns:a16="http://schemas.microsoft.com/office/drawing/2014/main" id="{4D9FD0DB-ECE2-DA9D-46C7-9A3CBD77BBB7}"/>
              </a:ext>
            </a:extLst>
          </p:cNvPr>
          <p:cNvSpPr txBox="1">
            <a:spLocks noChangeArrowheads="1"/>
          </p:cNvSpPr>
          <p:nvPr/>
        </p:nvSpPr>
        <p:spPr bwMode="auto">
          <a:xfrm>
            <a:off x="400050" y="140158"/>
            <a:ext cx="2120900" cy="903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rPr>
              <a:t>+336 01 02 03 04</a:t>
            </a:r>
            <a:endParaRPr kumimoji="0" lang="fr-FR" altLang="fr-FR" sz="200" b="0" i="0" u="none" strike="noStrike" cap="none" normalizeH="0" baseline="0" dirty="0">
              <a:ln>
                <a:noFill/>
              </a:ln>
              <a:solidFill>
                <a:schemeClr val="tx1">
                  <a:lumMod val="50000"/>
                  <a:lumOff val="50000"/>
                </a:schemeClr>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rPr>
              <a:t>votre.nom.prenom@gnail.com</a:t>
            </a:r>
            <a:endParaRPr kumimoji="0" lang="fr-FR" altLang="fr-FR" sz="200" b="0" i="0" u="none" strike="noStrike" cap="none" normalizeH="0" baseline="0" dirty="0">
              <a:ln>
                <a:noFill/>
              </a:ln>
              <a:solidFill>
                <a:schemeClr val="tx1">
                  <a:lumMod val="50000"/>
                  <a:lumOff val="50000"/>
                </a:schemeClr>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rPr>
              <a:t>Marseille, France</a:t>
            </a:r>
            <a:endParaRPr kumimoji="0" lang="fr-FR" altLang="fr-FR" sz="200" b="0" i="0" u="none" strike="noStrike" cap="none" normalizeH="0" baseline="0" dirty="0">
              <a:ln>
                <a:noFill/>
              </a:ln>
              <a:solidFill>
                <a:schemeClr val="tx1">
                  <a:lumMod val="50000"/>
                  <a:lumOff val="50000"/>
                </a:schemeClr>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rPr>
              <a:t>linkedin.com</a:t>
            </a:r>
            <a:r>
              <a:rPr kumimoji="0" lang="fr-FR" altLang="fr-FR" sz="1100" b="0" i="0" u="none" strike="noStrike" cap="none" normalizeH="0" baseline="0" dirty="0">
                <a:ln>
                  <a:noFill/>
                </a:ln>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rPr>
              <a:t>/votre-profil</a:t>
            </a:r>
            <a:endParaRPr kumimoji="0" lang="fr-FR" altLang="fr-FR" sz="200" b="0" i="0" u="none" strike="noStrike" cap="none" normalizeH="0" baseline="0" dirty="0">
              <a:ln>
                <a:noFill/>
              </a:ln>
              <a:solidFill>
                <a:schemeClr val="tx1">
                  <a:lumMod val="50000"/>
                  <a:lumOff val="50000"/>
                </a:schemeClr>
              </a:solidFill>
              <a:effectLst/>
            </a:endParaRPr>
          </a:p>
        </p:txBody>
      </p:sp>
      <p:pic>
        <p:nvPicPr>
          <p:cNvPr id="16" name="Gráfico 15" descr="Marcador">
            <a:extLst>
              <a:ext uri="{FF2B5EF4-FFF2-40B4-BE49-F238E27FC236}">
                <a16:creationId xmlns:a16="http://schemas.microsoft.com/office/drawing/2014/main" id="{D879A010-5295-5E11-1005-67D4E475B103}"/>
              </a:ext>
            </a:extLst>
          </p:cNvPr>
          <p:cNvPicPr/>
          <p:nvPr/>
        </p:nvPicPr>
        <p:blipFill>
          <a:blip r:embed="rId2">
            <a:extLst>
              <a:ext uri="{96DAC541-7B7A-43D3-8B79-37D633B846F1}">
                <asvg:svgBlip xmlns:asvg="http://schemas.microsoft.com/office/drawing/2016/SVG/main" r:embed="rId3"/>
              </a:ext>
            </a:extLst>
          </a:blip>
          <a:stretch>
            <a:fillRect/>
          </a:stretch>
        </p:blipFill>
        <p:spPr>
          <a:xfrm>
            <a:off x="107618" y="734937"/>
            <a:ext cx="219710" cy="219710"/>
          </a:xfrm>
          <a:prstGeom prst="rect">
            <a:avLst/>
          </a:prstGeom>
        </p:spPr>
      </p:pic>
      <p:pic>
        <p:nvPicPr>
          <p:cNvPr id="18" name="Image 13">
            <a:extLst>
              <a:ext uri="{FF2B5EF4-FFF2-40B4-BE49-F238E27FC236}">
                <a16:creationId xmlns:a16="http://schemas.microsoft.com/office/drawing/2014/main" id="{3927E277-C57B-9EEF-CF69-F37929EB324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789" y="167260"/>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19" name="Image 14">
            <a:extLst>
              <a:ext uri="{FF2B5EF4-FFF2-40B4-BE49-F238E27FC236}">
                <a16:creationId xmlns:a16="http://schemas.microsoft.com/office/drawing/2014/main" id="{2B15658C-1E73-7588-FB0A-CA6334EC5E2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0108" y="494306"/>
            <a:ext cx="171450" cy="171450"/>
          </a:xfrm>
          <a:prstGeom prst="rect">
            <a:avLst/>
          </a:prstGeom>
          <a:noFill/>
          <a:extLst>
            <a:ext uri="{909E8E84-426E-40DD-AFC4-6F175D3DCCD1}">
              <a14:hiddenFill xmlns:a14="http://schemas.microsoft.com/office/drawing/2010/main">
                <a:solidFill>
                  <a:srgbClr val="FFFFFF"/>
                </a:solidFill>
              </a14:hiddenFill>
            </a:ext>
          </a:extLst>
        </p:spPr>
      </p:pic>
      <p:pic>
        <p:nvPicPr>
          <p:cNvPr id="20" name="Image 17">
            <a:extLst>
              <a:ext uri="{FF2B5EF4-FFF2-40B4-BE49-F238E27FC236}">
                <a16:creationId xmlns:a16="http://schemas.microsoft.com/office/drawing/2014/main" id="{18B4E02C-B11A-A96F-3877-8DE26877D94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4042" y="1022765"/>
            <a:ext cx="169863" cy="169862"/>
          </a:xfrm>
          <a:prstGeom prst="rect">
            <a:avLst/>
          </a:prstGeom>
          <a:noFill/>
          <a:extLst>
            <a:ext uri="{909E8E84-426E-40DD-AFC4-6F175D3DCCD1}">
              <a14:hiddenFill xmlns:a14="http://schemas.microsoft.com/office/drawing/2010/main">
                <a:solidFill>
                  <a:srgbClr val="FFFFFF"/>
                </a:solidFill>
              </a14:hiddenFill>
            </a:ext>
          </a:extLst>
        </p:spPr>
      </p:pic>
      <p:sp>
        <p:nvSpPr>
          <p:cNvPr id="25" name="Zone de texte 28">
            <a:extLst>
              <a:ext uri="{FF2B5EF4-FFF2-40B4-BE49-F238E27FC236}">
                <a16:creationId xmlns:a16="http://schemas.microsoft.com/office/drawing/2014/main" id="{6452FC3D-EC4C-1167-8436-9F460E48F0FD}"/>
              </a:ext>
            </a:extLst>
          </p:cNvPr>
          <p:cNvSpPr txBox="1">
            <a:spLocks noChangeArrowheads="1"/>
          </p:cNvSpPr>
          <p:nvPr/>
        </p:nvSpPr>
        <p:spPr bwMode="auto">
          <a:xfrm>
            <a:off x="2600044" y="7168519"/>
            <a:ext cx="3175000"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Langues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27" name="Conector recto 36">
            <a:extLst>
              <a:ext uri="{FF2B5EF4-FFF2-40B4-BE49-F238E27FC236}">
                <a16:creationId xmlns:a16="http://schemas.microsoft.com/office/drawing/2014/main" id="{89E3EB94-183B-334E-1416-1EBC45221843}"/>
              </a:ext>
            </a:extLst>
          </p:cNvPr>
          <p:cNvCxnSpPr>
            <a:cxnSpLocks/>
          </p:cNvCxnSpPr>
          <p:nvPr/>
        </p:nvCxnSpPr>
        <p:spPr>
          <a:xfrm>
            <a:off x="2632744" y="7509800"/>
            <a:ext cx="3978702" cy="0"/>
          </a:xfrm>
          <a:prstGeom prst="line">
            <a:avLst/>
          </a:prstGeom>
          <a:ln/>
        </p:spPr>
        <p:style>
          <a:lnRef idx="2">
            <a:schemeClr val="dk1"/>
          </a:lnRef>
          <a:fillRef idx="0">
            <a:schemeClr val="dk1"/>
          </a:fillRef>
          <a:effectRef idx="1">
            <a:schemeClr val="dk1"/>
          </a:effectRef>
          <a:fontRef idx="minor">
            <a:schemeClr val="tx1"/>
          </a:fontRef>
        </p:style>
      </p:cxnSp>
      <p:sp>
        <p:nvSpPr>
          <p:cNvPr id="28" name="ZoneTexte 27">
            <a:extLst>
              <a:ext uri="{FF2B5EF4-FFF2-40B4-BE49-F238E27FC236}">
                <a16:creationId xmlns:a16="http://schemas.microsoft.com/office/drawing/2014/main" id="{3AE853F6-723F-47F9-148F-B0495E7B4668}"/>
              </a:ext>
            </a:extLst>
          </p:cNvPr>
          <p:cNvSpPr txBox="1"/>
          <p:nvPr/>
        </p:nvSpPr>
        <p:spPr>
          <a:xfrm>
            <a:off x="2580729" y="7593501"/>
            <a:ext cx="4030717" cy="577081"/>
          </a:xfrm>
          <a:prstGeom prst="rect">
            <a:avLst/>
          </a:prstGeom>
          <a:noFill/>
        </p:spPr>
        <p:txBody>
          <a:bodyPr wrap="square">
            <a:spAutoFit/>
          </a:bodyPr>
          <a:lstStyle/>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Français : Langue maternelle</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Anglais : C2 (Maîtrise complète)</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Espagnol : B1 (Niveau intermédiaire</a:t>
            </a:r>
          </a:p>
        </p:txBody>
      </p:sp>
      <p:pic>
        <p:nvPicPr>
          <p:cNvPr id="7" name="Image 6" descr="Une image contenant personne, Visage humain, homme, habits&#10;&#10;Description générée automatiquement">
            <a:extLst>
              <a:ext uri="{FF2B5EF4-FFF2-40B4-BE49-F238E27FC236}">
                <a16:creationId xmlns:a16="http://schemas.microsoft.com/office/drawing/2014/main" id="{A1988894-2855-A3FF-40AF-39863763F463}"/>
              </a:ext>
            </a:extLst>
          </p:cNvPr>
          <p:cNvPicPr>
            <a:picLocks noChangeAspect="1"/>
          </p:cNvPicPr>
          <p:nvPr/>
        </p:nvPicPr>
        <p:blipFill rotWithShape="1">
          <a:blip r:embed="rId7"/>
          <a:srcRect l="8108" r="29521"/>
          <a:stretch/>
        </p:blipFill>
        <p:spPr>
          <a:xfrm>
            <a:off x="400051" y="1308359"/>
            <a:ext cx="2049130" cy="2192844"/>
          </a:xfrm>
          <a:prstGeom prst="rect">
            <a:avLst/>
          </a:prstGeom>
        </p:spPr>
      </p:pic>
    </p:spTree>
    <p:extLst>
      <p:ext uri="{BB962C8B-B14F-4D97-AF65-F5344CB8AC3E}">
        <p14:creationId xmlns:p14="http://schemas.microsoft.com/office/powerpoint/2010/main" val="3514232554"/>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880</TotalTime>
  <Words>322</Words>
  <Application>Microsoft Macintosh PowerPoint</Application>
  <PresentationFormat>Format A4 (210 x 297 mm)</PresentationFormat>
  <Paragraphs>46</Paragraphs>
  <Slides>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Calibri</vt:lpstr>
      <vt:lpstr>Calibri Light</vt:lpstr>
      <vt:lpstr>Century Gothic</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58</cp:revision>
  <cp:lastPrinted>2022-05-25T13:38:42Z</cp:lastPrinted>
  <dcterms:created xsi:type="dcterms:W3CDTF">2022-05-25T13:38:28Z</dcterms:created>
  <dcterms:modified xsi:type="dcterms:W3CDTF">2023-07-04T22:36:09Z</dcterms:modified>
</cp:coreProperties>
</file>