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7"/>
    <p:restoredTop sz="96327"/>
  </p:normalViewPr>
  <p:slideViewPr>
    <p:cSldViewPr snapToGrid="0">
      <p:cViewPr>
        <p:scale>
          <a:sx n="127" d="100"/>
          <a:sy n="127" d="100"/>
        </p:scale>
        <p:origin x="6656" y="1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6247A76D-CA6E-1849-B30A-2E7CCDBF5B4E}" type="datetimeFigureOut">
              <a:rPr lang="fr-FR" smtClean="0"/>
              <a:t>25/09/2023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18C49D2-C339-0C46-A9EF-2F5B73C03ACE}" type="slidenum">
              <a:rPr lang="fr-FR" smtClean="0"/>
              <a:t>‹N°›</a:t>
            </a:fld>
            <a:endParaRPr lang="fr-FR"/>
          </a:p>
        </p:txBody>
      </p:sp>
    </p:spTree>
    <p:extLst>
      <p:ext uri="{BB962C8B-B14F-4D97-AF65-F5344CB8AC3E}">
        <p14:creationId xmlns:p14="http://schemas.microsoft.com/office/powerpoint/2010/main" val="1906715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247A76D-CA6E-1849-B30A-2E7CCDBF5B4E}" type="datetimeFigureOut">
              <a:rPr lang="fr-FR" smtClean="0"/>
              <a:t>25/09/2023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18C49D2-C339-0C46-A9EF-2F5B73C03ACE}" type="slidenum">
              <a:rPr lang="fr-FR" smtClean="0"/>
              <a:t>‹N°›</a:t>
            </a:fld>
            <a:endParaRPr lang="fr-FR"/>
          </a:p>
        </p:txBody>
      </p:sp>
    </p:spTree>
    <p:extLst>
      <p:ext uri="{BB962C8B-B14F-4D97-AF65-F5344CB8AC3E}">
        <p14:creationId xmlns:p14="http://schemas.microsoft.com/office/powerpoint/2010/main" val="2062087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247A76D-CA6E-1849-B30A-2E7CCDBF5B4E}" type="datetimeFigureOut">
              <a:rPr lang="fr-FR" smtClean="0"/>
              <a:t>25/09/2023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18C49D2-C339-0C46-A9EF-2F5B73C03ACE}" type="slidenum">
              <a:rPr lang="fr-FR" smtClean="0"/>
              <a:t>‹N°›</a:t>
            </a:fld>
            <a:endParaRPr lang="fr-FR"/>
          </a:p>
        </p:txBody>
      </p:sp>
    </p:spTree>
    <p:extLst>
      <p:ext uri="{BB962C8B-B14F-4D97-AF65-F5344CB8AC3E}">
        <p14:creationId xmlns:p14="http://schemas.microsoft.com/office/powerpoint/2010/main" val="1530233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247A76D-CA6E-1849-B30A-2E7CCDBF5B4E}" type="datetimeFigureOut">
              <a:rPr lang="fr-FR" smtClean="0"/>
              <a:t>25/09/2023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18C49D2-C339-0C46-A9EF-2F5B73C03ACE}" type="slidenum">
              <a:rPr lang="fr-FR" smtClean="0"/>
              <a:t>‹N°›</a:t>
            </a:fld>
            <a:endParaRPr lang="fr-FR"/>
          </a:p>
        </p:txBody>
      </p:sp>
    </p:spTree>
    <p:extLst>
      <p:ext uri="{BB962C8B-B14F-4D97-AF65-F5344CB8AC3E}">
        <p14:creationId xmlns:p14="http://schemas.microsoft.com/office/powerpoint/2010/main" val="2391518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247A76D-CA6E-1849-B30A-2E7CCDBF5B4E}" type="datetimeFigureOut">
              <a:rPr lang="fr-FR" smtClean="0"/>
              <a:t>25/09/2023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18C49D2-C339-0C46-A9EF-2F5B73C03ACE}" type="slidenum">
              <a:rPr lang="fr-FR" smtClean="0"/>
              <a:t>‹N°›</a:t>
            </a:fld>
            <a:endParaRPr lang="fr-FR"/>
          </a:p>
        </p:txBody>
      </p:sp>
    </p:spTree>
    <p:extLst>
      <p:ext uri="{BB962C8B-B14F-4D97-AF65-F5344CB8AC3E}">
        <p14:creationId xmlns:p14="http://schemas.microsoft.com/office/powerpoint/2010/main" val="202677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247A76D-CA6E-1849-B30A-2E7CCDBF5B4E}" type="datetimeFigureOut">
              <a:rPr lang="fr-FR" smtClean="0"/>
              <a:t>25/09/2023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18C49D2-C339-0C46-A9EF-2F5B73C03ACE}" type="slidenum">
              <a:rPr lang="fr-FR" smtClean="0"/>
              <a:t>‹N°›</a:t>
            </a:fld>
            <a:endParaRPr lang="fr-FR"/>
          </a:p>
        </p:txBody>
      </p:sp>
    </p:spTree>
    <p:extLst>
      <p:ext uri="{BB962C8B-B14F-4D97-AF65-F5344CB8AC3E}">
        <p14:creationId xmlns:p14="http://schemas.microsoft.com/office/powerpoint/2010/main" val="475350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247A76D-CA6E-1849-B30A-2E7CCDBF5B4E}" type="datetimeFigureOut">
              <a:rPr lang="fr-FR" smtClean="0"/>
              <a:t>25/09/2023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18C49D2-C339-0C46-A9EF-2F5B73C03ACE}" type="slidenum">
              <a:rPr lang="fr-FR" smtClean="0"/>
              <a:t>‹N°›</a:t>
            </a:fld>
            <a:endParaRPr lang="fr-FR"/>
          </a:p>
        </p:txBody>
      </p:sp>
    </p:spTree>
    <p:extLst>
      <p:ext uri="{BB962C8B-B14F-4D97-AF65-F5344CB8AC3E}">
        <p14:creationId xmlns:p14="http://schemas.microsoft.com/office/powerpoint/2010/main" val="1952106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247A76D-CA6E-1849-B30A-2E7CCDBF5B4E}" type="datetimeFigureOut">
              <a:rPr lang="fr-FR" smtClean="0"/>
              <a:t>25/09/2023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18C49D2-C339-0C46-A9EF-2F5B73C03ACE}" type="slidenum">
              <a:rPr lang="fr-FR" smtClean="0"/>
              <a:t>‹N°›</a:t>
            </a:fld>
            <a:endParaRPr lang="fr-FR"/>
          </a:p>
        </p:txBody>
      </p:sp>
    </p:spTree>
    <p:extLst>
      <p:ext uri="{BB962C8B-B14F-4D97-AF65-F5344CB8AC3E}">
        <p14:creationId xmlns:p14="http://schemas.microsoft.com/office/powerpoint/2010/main" val="111949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47A76D-CA6E-1849-B30A-2E7CCDBF5B4E}" type="datetimeFigureOut">
              <a:rPr lang="fr-FR" smtClean="0"/>
              <a:t>25/09/2023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918C49D2-C339-0C46-A9EF-2F5B73C03ACE}" type="slidenum">
              <a:rPr lang="fr-FR" smtClean="0"/>
              <a:t>‹N°›</a:t>
            </a:fld>
            <a:endParaRPr lang="fr-FR"/>
          </a:p>
        </p:txBody>
      </p:sp>
    </p:spTree>
    <p:extLst>
      <p:ext uri="{BB962C8B-B14F-4D97-AF65-F5344CB8AC3E}">
        <p14:creationId xmlns:p14="http://schemas.microsoft.com/office/powerpoint/2010/main" val="250828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247A76D-CA6E-1849-B30A-2E7CCDBF5B4E}" type="datetimeFigureOut">
              <a:rPr lang="fr-FR" smtClean="0"/>
              <a:t>25/09/2023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18C49D2-C339-0C46-A9EF-2F5B73C03ACE}" type="slidenum">
              <a:rPr lang="fr-FR" smtClean="0"/>
              <a:t>‹N°›</a:t>
            </a:fld>
            <a:endParaRPr lang="fr-FR"/>
          </a:p>
        </p:txBody>
      </p:sp>
    </p:spTree>
    <p:extLst>
      <p:ext uri="{BB962C8B-B14F-4D97-AF65-F5344CB8AC3E}">
        <p14:creationId xmlns:p14="http://schemas.microsoft.com/office/powerpoint/2010/main" val="3542857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247A76D-CA6E-1849-B30A-2E7CCDBF5B4E}" type="datetimeFigureOut">
              <a:rPr lang="fr-FR" smtClean="0"/>
              <a:t>25/09/2023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18C49D2-C339-0C46-A9EF-2F5B73C03ACE}" type="slidenum">
              <a:rPr lang="fr-FR" smtClean="0"/>
              <a:t>‹N°›</a:t>
            </a:fld>
            <a:endParaRPr lang="fr-FR"/>
          </a:p>
        </p:txBody>
      </p:sp>
    </p:spTree>
    <p:extLst>
      <p:ext uri="{BB962C8B-B14F-4D97-AF65-F5344CB8AC3E}">
        <p14:creationId xmlns:p14="http://schemas.microsoft.com/office/powerpoint/2010/main" val="3939978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6247A76D-CA6E-1849-B30A-2E7CCDBF5B4E}" type="datetimeFigureOut">
              <a:rPr lang="fr-FR" smtClean="0"/>
              <a:t>25/09/2023</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918C49D2-C339-0C46-A9EF-2F5B73C03ACE}" type="slidenum">
              <a:rPr lang="fr-FR" smtClean="0"/>
              <a:t>‹N°›</a:t>
            </a:fld>
            <a:endParaRPr lang="fr-FR"/>
          </a:p>
        </p:txBody>
      </p:sp>
    </p:spTree>
    <p:extLst>
      <p:ext uri="{BB962C8B-B14F-4D97-AF65-F5344CB8AC3E}">
        <p14:creationId xmlns:p14="http://schemas.microsoft.com/office/powerpoint/2010/main" val="522142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10" Type="http://schemas.openxmlformats.org/officeDocument/2006/relationships/image" Target="../media/image9.sv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C30741C3-A1C2-B6D5-C73A-0C8628CDAD89}"/>
              </a:ext>
            </a:extLst>
          </p:cNvPr>
          <p:cNvSpPr/>
          <p:nvPr/>
        </p:nvSpPr>
        <p:spPr>
          <a:xfrm>
            <a:off x="274637" y="231684"/>
            <a:ext cx="2563978" cy="1077218"/>
          </a:xfrm>
          <a:prstGeom prst="rect">
            <a:avLst/>
          </a:prstGeom>
        </p:spPr>
        <p:txBody>
          <a:bodyPr wrap="square">
            <a:spAutoFit/>
          </a:bodyPr>
          <a:lstStyle/>
          <a:p>
            <a:r>
              <a:rPr lang="fr-FR" sz="3200" b="1" dirty="0">
                <a:solidFill>
                  <a:schemeClr val="accent2"/>
                </a:solidFill>
                <a:latin typeface="Open Sans Extrabold" panose="020B0606030504020204" pitchFamily="34" charset="0"/>
                <a:ea typeface="Open Sans Extrabold" panose="020B0606030504020204" pitchFamily="34" charset="0"/>
                <a:cs typeface="Open Sans Extrabold" panose="020B0606030504020204" pitchFamily="34" charset="0"/>
              </a:rPr>
              <a:t>Clémentine</a:t>
            </a:r>
            <a:endParaRPr lang="ru-RU" sz="3200" b="1" dirty="0">
              <a:solidFill>
                <a:schemeClr val="accent2"/>
              </a:solidFill>
              <a:latin typeface="Open Sans Extrabold" panose="020B0606030504020204" pitchFamily="34" charset="0"/>
              <a:ea typeface="Open Sans Extrabold" panose="020B0606030504020204" pitchFamily="34" charset="0"/>
              <a:cs typeface="Open Sans Extrabold" panose="020B0606030504020204" pitchFamily="34" charset="0"/>
            </a:endParaRPr>
          </a:p>
          <a:p>
            <a:r>
              <a:rPr lang="fr-FR" sz="3200" b="1" dirty="0">
                <a:latin typeface="Open Sans Extrabold" panose="020B0606030504020204" pitchFamily="34" charset="0"/>
                <a:ea typeface="Open Sans Extrabold" panose="020B0606030504020204" pitchFamily="34" charset="0"/>
                <a:cs typeface="Open Sans Extrabold" panose="020B0606030504020204" pitchFamily="34" charset="0"/>
              </a:rPr>
              <a:t>SECTEURISE</a:t>
            </a:r>
            <a:endParaRPr lang="ru-RU" sz="3200" b="1" dirty="0">
              <a:latin typeface="Open Sans Extrabold" panose="020B0606030504020204" pitchFamily="34" charset="0"/>
              <a:ea typeface="Open Sans Extrabold" panose="020B0606030504020204" pitchFamily="34" charset="0"/>
              <a:cs typeface="Open Sans Extrabold" panose="020B0606030504020204" pitchFamily="34" charset="0"/>
            </a:endParaRPr>
          </a:p>
        </p:txBody>
      </p:sp>
      <p:sp>
        <p:nvSpPr>
          <p:cNvPr id="5" name="Прямоугольник 17">
            <a:extLst>
              <a:ext uri="{FF2B5EF4-FFF2-40B4-BE49-F238E27FC236}">
                <a16:creationId xmlns:a16="http://schemas.microsoft.com/office/drawing/2014/main" id="{E8E43F47-992E-433B-962E-A1EF057857AB}"/>
              </a:ext>
            </a:extLst>
          </p:cNvPr>
          <p:cNvSpPr/>
          <p:nvPr/>
        </p:nvSpPr>
        <p:spPr>
          <a:xfrm>
            <a:off x="4624463" y="4483988"/>
            <a:ext cx="1886222" cy="338554"/>
          </a:xfrm>
          <a:prstGeom prst="rect">
            <a:avLst/>
          </a:prstGeom>
        </p:spPr>
        <p:txBody>
          <a:bodyPr wrap="none">
            <a:spAutoFit/>
          </a:bodyPr>
          <a:lstStyle/>
          <a:p>
            <a:r>
              <a:rPr lang="en-US" sz="1600" b="1" dirty="0" err="1">
                <a:latin typeface="Open Sans Semibold" panose="020B0606030504020204" pitchFamily="34" charset="0"/>
                <a:ea typeface="Open Sans Semibold" panose="020B0606030504020204" pitchFamily="34" charset="0"/>
                <a:cs typeface="Open Sans Semibold" panose="020B0606030504020204" pitchFamily="34" charset="0"/>
              </a:rPr>
              <a:t>Compétences</a:t>
            </a:r>
            <a:r>
              <a:rPr lang="en-US" sz="1600" b="1" dirty="0">
                <a:latin typeface="Open Sans Semibold" panose="020B0606030504020204" pitchFamily="34" charset="0"/>
                <a:ea typeface="Open Sans Semibold" panose="020B0606030504020204" pitchFamily="34" charset="0"/>
                <a:cs typeface="Open Sans Semibold" panose="020B0606030504020204" pitchFamily="34" charset="0"/>
              </a:rPr>
              <a:t> </a:t>
            </a:r>
            <a:r>
              <a:rPr lang="en-US" sz="1600" b="1" dirty="0" err="1">
                <a:latin typeface="Open Sans Semibold" panose="020B0606030504020204" pitchFamily="34" charset="0"/>
                <a:ea typeface="Open Sans Semibold" panose="020B0606030504020204" pitchFamily="34" charset="0"/>
                <a:cs typeface="Open Sans Semibold" panose="020B0606030504020204" pitchFamily="34" charset="0"/>
              </a:rPr>
              <a:t>clés</a:t>
            </a:r>
            <a:endParaRPr lang="en-US" sz="1600" b="1" dirty="0">
              <a:latin typeface="Open Sans Semibold" panose="020B0606030504020204" pitchFamily="34" charset="0"/>
              <a:ea typeface="Open Sans Semibold" panose="020B0606030504020204" pitchFamily="34" charset="0"/>
              <a:cs typeface="Open Sans Semibold" panose="020B0606030504020204" pitchFamily="34" charset="0"/>
            </a:endParaRPr>
          </a:p>
        </p:txBody>
      </p:sp>
      <p:sp>
        <p:nvSpPr>
          <p:cNvPr id="6" name="Прямоугольник 18">
            <a:extLst>
              <a:ext uri="{FF2B5EF4-FFF2-40B4-BE49-F238E27FC236}">
                <a16:creationId xmlns:a16="http://schemas.microsoft.com/office/drawing/2014/main" id="{BCB95C33-DFF4-5F53-F145-99FE9F688CC6}"/>
              </a:ext>
            </a:extLst>
          </p:cNvPr>
          <p:cNvSpPr/>
          <p:nvPr/>
        </p:nvSpPr>
        <p:spPr>
          <a:xfrm>
            <a:off x="4624463" y="4888753"/>
            <a:ext cx="1184491" cy="1442896"/>
          </a:xfrm>
          <a:prstGeom prst="rect">
            <a:avLst/>
          </a:prstGeom>
        </p:spPr>
        <p:txBody>
          <a:bodyPr wrap="none">
            <a:spAutoFit/>
          </a:bodyPr>
          <a:lstStyle/>
          <a:p>
            <a:pPr>
              <a:lnSpc>
                <a:spcPct val="150000"/>
              </a:lnSpc>
            </a:pPr>
            <a:r>
              <a:rPr lang="en-US" sz="1200" dirty="0">
                <a:latin typeface="Open Sans Light" panose="020B0306030504020204" pitchFamily="34" charset="0"/>
                <a:ea typeface="Open Sans Light" panose="020B0306030504020204" pitchFamily="34" charset="0"/>
                <a:cs typeface="Open Sans Light" panose="020B0306030504020204" pitchFamily="34" charset="0"/>
              </a:rPr>
              <a:t>Management</a:t>
            </a:r>
          </a:p>
          <a:p>
            <a:pPr>
              <a:lnSpc>
                <a:spcPct val="150000"/>
              </a:lnSpc>
            </a:pPr>
            <a:r>
              <a:rPr lang="en-US" sz="1200" dirty="0">
                <a:latin typeface="Open Sans Light" panose="020B0306030504020204" pitchFamily="34" charset="0"/>
                <a:ea typeface="Open Sans Light" panose="020B0306030504020204" pitchFamily="34" charset="0"/>
                <a:cs typeface="Open Sans Light" panose="020B0306030504020204" pitchFamily="34" charset="0"/>
              </a:rPr>
              <a:t>Strat Com.</a:t>
            </a:r>
          </a:p>
          <a:p>
            <a:pPr>
              <a:lnSpc>
                <a:spcPct val="150000"/>
              </a:lnSpc>
            </a:pPr>
            <a:r>
              <a:rPr lang="en-US" sz="1200" dirty="0" err="1">
                <a:latin typeface="Open Sans Light" panose="020B0306030504020204" pitchFamily="34" charset="0"/>
                <a:ea typeface="Open Sans Light" panose="020B0306030504020204" pitchFamily="34" charset="0"/>
                <a:cs typeface="Open Sans Light" panose="020B0306030504020204" pitchFamily="34" charset="0"/>
              </a:rPr>
              <a:t>Negociation</a:t>
            </a:r>
            <a:endParaRPr lang="en-US" sz="12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50000"/>
              </a:lnSpc>
            </a:pPr>
            <a:r>
              <a:rPr lang="en-US" sz="1200" dirty="0">
                <a:latin typeface="Open Sans Light" panose="020B0306030504020204" pitchFamily="34" charset="0"/>
                <a:ea typeface="Open Sans Light" panose="020B0306030504020204" pitchFamily="34" charset="0"/>
                <a:cs typeface="Open Sans Light" panose="020B0306030504020204" pitchFamily="34" charset="0"/>
              </a:rPr>
              <a:t>Merchandising</a:t>
            </a:r>
          </a:p>
          <a:p>
            <a:pPr>
              <a:lnSpc>
                <a:spcPct val="150000"/>
              </a:lnSpc>
            </a:pPr>
            <a:r>
              <a:rPr lang="en-US" sz="1200" dirty="0" err="1">
                <a:latin typeface="Open Sans Light" panose="020B0306030504020204" pitchFamily="34" charset="0"/>
                <a:ea typeface="Open Sans Light" panose="020B0306030504020204" pitchFamily="34" charset="0"/>
                <a:cs typeface="Open Sans Light" panose="020B0306030504020204" pitchFamily="34" charset="0"/>
              </a:rPr>
              <a:t>Analyse</a:t>
            </a:r>
            <a:r>
              <a:rPr lang="en-US" sz="1200" dirty="0">
                <a:latin typeface="Open Sans Light" panose="020B0306030504020204" pitchFamily="34" charset="0"/>
                <a:ea typeface="Open Sans Light" panose="020B0306030504020204" pitchFamily="34" charset="0"/>
                <a:cs typeface="Open Sans Light" panose="020B0306030504020204" pitchFamily="34" charset="0"/>
              </a:rPr>
              <a:t> KPIs</a:t>
            </a:r>
          </a:p>
        </p:txBody>
      </p:sp>
      <p:sp>
        <p:nvSpPr>
          <p:cNvPr id="7" name="Прямоугольник 19">
            <a:extLst>
              <a:ext uri="{FF2B5EF4-FFF2-40B4-BE49-F238E27FC236}">
                <a16:creationId xmlns:a16="http://schemas.microsoft.com/office/drawing/2014/main" id="{421E980D-307E-B422-2579-666CE3B047E4}"/>
              </a:ext>
            </a:extLst>
          </p:cNvPr>
          <p:cNvSpPr/>
          <p:nvPr/>
        </p:nvSpPr>
        <p:spPr>
          <a:xfrm>
            <a:off x="5959284" y="5055753"/>
            <a:ext cx="1251795" cy="1060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20">
            <a:extLst>
              <a:ext uri="{FF2B5EF4-FFF2-40B4-BE49-F238E27FC236}">
                <a16:creationId xmlns:a16="http://schemas.microsoft.com/office/drawing/2014/main" id="{BDFC7321-D1ED-E648-1356-430FB9C63A05}"/>
              </a:ext>
            </a:extLst>
          </p:cNvPr>
          <p:cNvSpPr/>
          <p:nvPr/>
        </p:nvSpPr>
        <p:spPr>
          <a:xfrm>
            <a:off x="5959281" y="5326671"/>
            <a:ext cx="1251795" cy="1060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21">
            <a:extLst>
              <a:ext uri="{FF2B5EF4-FFF2-40B4-BE49-F238E27FC236}">
                <a16:creationId xmlns:a16="http://schemas.microsoft.com/office/drawing/2014/main" id="{757A473C-7229-BAD4-8AB5-B1A74E9DA8B6}"/>
              </a:ext>
            </a:extLst>
          </p:cNvPr>
          <p:cNvSpPr/>
          <p:nvPr/>
        </p:nvSpPr>
        <p:spPr>
          <a:xfrm>
            <a:off x="5958513" y="5580097"/>
            <a:ext cx="1251795" cy="1060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22">
            <a:extLst>
              <a:ext uri="{FF2B5EF4-FFF2-40B4-BE49-F238E27FC236}">
                <a16:creationId xmlns:a16="http://schemas.microsoft.com/office/drawing/2014/main" id="{5EBC9095-FD34-2472-D12D-85E13E797E5A}"/>
              </a:ext>
            </a:extLst>
          </p:cNvPr>
          <p:cNvSpPr/>
          <p:nvPr/>
        </p:nvSpPr>
        <p:spPr>
          <a:xfrm>
            <a:off x="5957524" y="5857608"/>
            <a:ext cx="1251795" cy="1060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23">
            <a:extLst>
              <a:ext uri="{FF2B5EF4-FFF2-40B4-BE49-F238E27FC236}">
                <a16:creationId xmlns:a16="http://schemas.microsoft.com/office/drawing/2014/main" id="{54B53D5F-1FFD-B8B2-63D2-DBCCE620BB4D}"/>
              </a:ext>
            </a:extLst>
          </p:cNvPr>
          <p:cNvSpPr/>
          <p:nvPr/>
        </p:nvSpPr>
        <p:spPr>
          <a:xfrm>
            <a:off x="5959926" y="6128526"/>
            <a:ext cx="1251795" cy="1060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Прямоугольник 24">
            <a:extLst>
              <a:ext uri="{FF2B5EF4-FFF2-40B4-BE49-F238E27FC236}">
                <a16:creationId xmlns:a16="http://schemas.microsoft.com/office/drawing/2014/main" id="{67C3818C-EDE2-0C32-BF79-5272F4133621}"/>
              </a:ext>
            </a:extLst>
          </p:cNvPr>
          <p:cNvSpPr/>
          <p:nvPr/>
        </p:nvSpPr>
        <p:spPr>
          <a:xfrm>
            <a:off x="5959282" y="5055753"/>
            <a:ext cx="1158937" cy="106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рямоугольник 25">
            <a:extLst>
              <a:ext uri="{FF2B5EF4-FFF2-40B4-BE49-F238E27FC236}">
                <a16:creationId xmlns:a16="http://schemas.microsoft.com/office/drawing/2014/main" id="{B0982AC1-A341-36E9-C23B-C160A0EB1325}"/>
              </a:ext>
            </a:extLst>
          </p:cNvPr>
          <p:cNvSpPr/>
          <p:nvPr/>
        </p:nvSpPr>
        <p:spPr>
          <a:xfrm>
            <a:off x="5959279" y="5326671"/>
            <a:ext cx="902083" cy="106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Прямоугольник 26">
            <a:extLst>
              <a:ext uri="{FF2B5EF4-FFF2-40B4-BE49-F238E27FC236}">
                <a16:creationId xmlns:a16="http://schemas.microsoft.com/office/drawing/2014/main" id="{65494128-E10A-8A8A-F6CB-A064448C771B}"/>
              </a:ext>
            </a:extLst>
          </p:cNvPr>
          <p:cNvSpPr/>
          <p:nvPr/>
        </p:nvSpPr>
        <p:spPr>
          <a:xfrm>
            <a:off x="5959279" y="5586634"/>
            <a:ext cx="1251795" cy="106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Прямоугольник 27">
            <a:extLst>
              <a:ext uri="{FF2B5EF4-FFF2-40B4-BE49-F238E27FC236}">
                <a16:creationId xmlns:a16="http://schemas.microsoft.com/office/drawing/2014/main" id="{B2C1D9F5-2F0D-8E40-2CD4-3EB0C0946EF8}"/>
              </a:ext>
            </a:extLst>
          </p:cNvPr>
          <p:cNvSpPr/>
          <p:nvPr/>
        </p:nvSpPr>
        <p:spPr>
          <a:xfrm>
            <a:off x="5957522" y="5857608"/>
            <a:ext cx="649885" cy="106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28">
            <a:extLst>
              <a:ext uri="{FF2B5EF4-FFF2-40B4-BE49-F238E27FC236}">
                <a16:creationId xmlns:a16="http://schemas.microsoft.com/office/drawing/2014/main" id="{D5F1A39E-8DB2-DB97-4045-AA589BB6C193}"/>
              </a:ext>
            </a:extLst>
          </p:cNvPr>
          <p:cNvSpPr/>
          <p:nvPr/>
        </p:nvSpPr>
        <p:spPr>
          <a:xfrm>
            <a:off x="5959924" y="6128526"/>
            <a:ext cx="1026461" cy="106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Прямоугольник 38">
            <a:extLst>
              <a:ext uri="{FF2B5EF4-FFF2-40B4-BE49-F238E27FC236}">
                <a16:creationId xmlns:a16="http://schemas.microsoft.com/office/drawing/2014/main" id="{AFC2A264-5625-1B2E-AD28-F9889DC91FC4}"/>
              </a:ext>
            </a:extLst>
          </p:cNvPr>
          <p:cNvSpPr/>
          <p:nvPr/>
        </p:nvSpPr>
        <p:spPr>
          <a:xfrm>
            <a:off x="4619629" y="9514035"/>
            <a:ext cx="1237839" cy="338554"/>
          </a:xfrm>
          <a:prstGeom prst="rect">
            <a:avLst/>
          </a:prstGeom>
        </p:spPr>
        <p:txBody>
          <a:bodyPr wrap="none">
            <a:spAutoFit/>
          </a:bodyPr>
          <a:lstStyle/>
          <a:p>
            <a:r>
              <a:rPr lang="ru-RU" sz="1600" b="1" dirty="0" err="1">
                <a:latin typeface="Open Sans Semibold" panose="020B0606030504020204" pitchFamily="34" charset="0"/>
                <a:ea typeface="Open Sans Semibold" panose="020B0606030504020204" pitchFamily="34" charset="0"/>
                <a:cs typeface="Open Sans Semibold" panose="020B0606030504020204" pitchFamily="34" charset="0"/>
              </a:rPr>
              <a:t>Languages</a:t>
            </a:r>
            <a:endParaRPr lang="en-US" sz="1600" b="1" dirty="0">
              <a:latin typeface="Open Sans Semibold" panose="020B0606030504020204" pitchFamily="34" charset="0"/>
              <a:ea typeface="Open Sans Semibold" panose="020B0606030504020204" pitchFamily="34" charset="0"/>
              <a:cs typeface="Open Sans Semibold" panose="020B0606030504020204" pitchFamily="34" charset="0"/>
            </a:endParaRPr>
          </a:p>
        </p:txBody>
      </p:sp>
      <p:sp>
        <p:nvSpPr>
          <p:cNvPr id="23" name="Прямоугольник 42">
            <a:extLst>
              <a:ext uri="{FF2B5EF4-FFF2-40B4-BE49-F238E27FC236}">
                <a16:creationId xmlns:a16="http://schemas.microsoft.com/office/drawing/2014/main" id="{2E1DE11E-8D42-FA57-C30B-EA2798985E00}"/>
              </a:ext>
            </a:extLst>
          </p:cNvPr>
          <p:cNvSpPr/>
          <p:nvPr/>
        </p:nvSpPr>
        <p:spPr>
          <a:xfrm>
            <a:off x="4921876" y="10025819"/>
            <a:ext cx="1321196" cy="307777"/>
          </a:xfrm>
          <a:prstGeom prst="rect">
            <a:avLst/>
          </a:prstGeom>
        </p:spPr>
        <p:txBody>
          <a:bodyPr wrap="none">
            <a:spAutoFit/>
          </a:bodyPr>
          <a:lstStyle/>
          <a:p>
            <a:r>
              <a:rPr lang="en-US" sz="1400" dirty="0">
                <a:latin typeface="Open Sans Light" panose="020B0306030504020204" pitchFamily="34" charset="0"/>
                <a:ea typeface="Open Sans Light" panose="020B0306030504020204" pitchFamily="34" charset="0"/>
                <a:cs typeface="Open Sans Light" panose="020B0306030504020204" pitchFamily="34" charset="0"/>
              </a:rPr>
              <a:t>ENG	        ESP</a:t>
            </a:r>
            <a:endParaRPr lang="ru-RU" sz="1400" dirty="0">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24" name="Рисунок 43">
            <a:extLst>
              <a:ext uri="{FF2B5EF4-FFF2-40B4-BE49-F238E27FC236}">
                <a16:creationId xmlns:a16="http://schemas.microsoft.com/office/drawing/2014/main" id="{8811C72A-F6F0-90A6-E901-8E290538B1C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677431" y="10067870"/>
            <a:ext cx="216495" cy="216495"/>
          </a:xfrm>
          <a:prstGeom prst="rect">
            <a:avLst/>
          </a:prstGeom>
        </p:spPr>
      </p:pic>
      <p:pic>
        <p:nvPicPr>
          <p:cNvPr id="25" name="Рисунок 44">
            <a:extLst>
              <a:ext uri="{FF2B5EF4-FFF2-40B4-BE49-F238E27FC236}">
                <a16:creationId xmlns:a16="http://schemas.microsoft.com/office/drawing/2014/main" id="{E2AFEF93-6928-9EAA-E602-645CF92DF67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485844" y="10067870"/>
            <a:ext cx="216495" cy="216495"/>
          </a:xfrm>
          <a:prstGeom prst="rect">
            <a:avLst/>
          </a:prstGeom>
        </p:spPr>
      </p:pic>
      <p:sp>
        <p:nvSpPr>
          <p:cNvPr id="26" name="Прямоугольник 12">
            <a:extLst>
              <a:ext uri="{FF2B5EF4-FFF2-40B4-BE49-F238E27FC236}">
                <a16:creationId xmlns:a16="http://schemas.microsoft.com/office/drawing/2014/main" id="{E499FED5-84B1-A3D9-B31A-5A8E4C48B779}"/>
              </a:ext>
            </a:extLst>
          </p:cNvPr>
          <p:cNvSpPr/>
          <p:nvPr/>
        </p:nvSpPr>
        <p:spPr>
          <a:xfrm>
            <a:off x="323939" y="3516532"/>
            <a:ext cx="6995678" cy="644652"/>
          </a:xfrm>
          <a:prstGeom prst="rect">
            <a:avLst/>
          </a:prstGeom>
          <a:solidFill>
            <a:schemeClr val="bg1"/>
          </a:solidFill>
          <a:ln>
            <a:noFill/>
          </a:ln>
          <a:effectLst>
            <a:outerShdw blurRad="558800" dist="215900" dir="5400000" sx="87000" sy="87000" algn="t"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Прямоугольник 13">
            <a:extLst>
              <a:ext uri="{FF2B5EF4-FFF2-40B4-BE49-F238E27FC236}">
                <a16:creationId xmlns:a16="http://schemas.microsoft.com/office/drawing/2014/main" id="{9CE41951-3B75-CBD9-AB02-0FE5E082139B}"/>
              </a:ext>
            </a:extLst>
          </p:cNvPr>
          <p:cNvSpPr/>
          <p:nvPr/>
        </p:nvSpPr>
        <p:spPr>
          <a:xfrm>
            <a:off x="276285" y="3527350"/>
            <a:ext cx="121279" cy="64465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Овал 5">
            <a:extLst>
              <a:ext uri="{FF2B5EF4-FFF2-40B4-BE49-F238E27FC236}">
                <a16:creationId xmlns:a16="http://schemas.microsoft.com/office/drawing/2014/main" id="{967039ED-E206-D678-869B-B62B2E14F6F8}"/>
              </a:ext>
            </a:extLst>
          </p:cNvPr>
          <p:cNvSpPr/>
          <p:nvPr/>
        </p:nvSpPr>
        <p:spPr>
          <a:xfrm>
            <a:off x="593328" y="3715674"/>
            <a:ext cx="252685" cy="24636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9" name="Рисунок 8">
            <a:extLst>
              <a:ext uri="{FF2B5EF4-FFF2-40B4-BE49-F238E27FC236}">
                <a16:creationId xmlns:a16="http://schemas.microsoft.com/office/drawing/2014/main" id="{7DFD3979-A0E6-C0C4-40DB-62CFF914895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49493" y="3768020"/>
            <a:ext cx="163312" cy="163312"/>
          </a:xfrm>
          <a:prstGeom prst="rect">
            <a:avLst/>
          </a:prstGeom>
        </p:spPr>
      </p:pic>
      <p:sp>
        <p:nvSpPr>
          <p:cNvPr id="30" name="Овал 6">
            <a:extLst>
              <a:ext uri="{FF2B5EF4-FFF2-40B4-BE49-F238E27FC236}">
                <a16:creationId xmlns:a16="http://schemas.microsoft.com/office/drawing/2014/main" id="{0F723185-F72C-9621-806E-436A40E3A346}"/>
              </a:ext>
            </a:extLst>
          </p:cNvPr>
          <p:cNvSpPr/>
          <p:nvPr/>
        </p:nvSpPr>
        <p:spPr>
          <a:xfrm>
            <a:off x="2476131" y="3724508"/>
            <a:ext cx="251344" cy="25134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31" name="Рисунок 9">
            <a:extLst>
              <a:ext uri="{FF2B5EF4-FFF2-40B4-BE49-F238E27FC236}">
                <a16:creationId xmlns:a16="http://schemas.microsoft.com/office/drawing/2014/main" id="{3F08F0C4-4387-5B21-C4FE-93AE1F8EA44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528772" y="3776645"/>
            <a:ext cx="146061" cy="146061"/>
          </a:xfrm>
          <a:prstGeom prst="rect">
            <a:avLst/>
          </a:prstGeom>
        </p:spPr>
      </p:pic>
      <p:sp>
        <p:nvSpPr>
          <p:cNvPr id="34" name="Прямоугольник 14">
            <a:extLst>
              <a:ext uri="{FF2B5EF4-FFF2-40B4-BE49-F238E27FC236}">
                <a16:creationId xmlns:a16="http://schemas.microsoft.com/office/drawing/2014/main" id="{FB350D15-50BC-458B-0260-87FF7750218F}"/>
              </a:ext>
            </a:extLst>
          </p:cNvPr>
          <p:cNvSpPr/>
          <p:nvPr/>
        </p:nvSpPr>
        <p:spPr>
          <a:xfrm>
            <a:off x="879222" y="3623413"/>
            <a:ext cx="1780573" cy="430887"/>
          </a:xfrm>
          <a:prstGeom prst="rect">
            <a:avLst/>
          </a:prstGeom>
        </p:spPr>
        <p:txBody>
          <a:bodyPr wrap="square">
            <a:spAutoFit/>
          </a:bodyPr>
          <a:lstStyle/>
          <a:p>
            <a:r>
              <a:rPr lang="fr-FR" sz="1100" dirty="0"/>
              <a:t>22 Rue des Marchands, 75015 Paris, France</a:t>
            </a:r>
          </a:p>
        </p:txBody>
      </p:sp>
      <p:sp>
        <p:nvSpPr>
          <p:cNvPr id="35" name="Прямоугольник 15">
            <a:extLst>
              <a:ext uri="{FF2B5EF4-FFF2-40B4-BE49-F238E27FC236}">
                <a16:creationId xmlns:a16="http://schemas.microsoft.com/office/drawing/2014/main" id="{A3F49BD6-675E-0B0E-D4CA-3A00B4C242C5}"/>
              </a:ext>
            </a:extLst>
          </p:cNvPr>
          <p:cNvSpPr/>
          <p:nvPr/>
        </p:nvSpPr>
        <p:spPr>
          <a:xfrm>
            <a:off x="2556352" y="3694857"/>
            <a:ext cx="1502058" cy="263918"/>
          </a:xfrm>
          <a:prstGeom prst="rect">
            <a:avLst/>
          </a:prstGeom>
        </p:spPr>
        <p:txBody>
          <a:bodyPr wrap="square">
            <a:spAutoFit/>
          </a:bodyPr>
          <a:lstStyle/>
          <a:p>
            <a:pPr algn="ctr">
              <a:lnSpc>
                <a:spcPct val="110000"/>
              </a:lnSpc>
            </a:pPr>
            <a:r>
              <a:rPr lang="en-US" sz="1100" dirty="0" err="1">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info@mail.com</a:t>
            </a:r>
            <a:endParaRPr lang="en-US" sz="1100"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6" name="Прямоугольник 16">
            <a:extLst>
              <a:ext uri="{FF2B5EF4-FFF2-40B4-BE49-F238E27FC236}">
                <a16:creationId xmlns:a16="http://schemas.microsoft.com/office/drawing/2014/main" id="{CCAA8A7D-2D74-E553-DAFF-8E6C99F3609B}"/>
              </a:ext>
            </a:extLst>
          </p:cNvPr>
          <p:cNvSpPr/>
          <p:nvPr/>
        </p:nvSpPr>
        <p:spPr>
          <a:xfrm>
            <a:off x="4472463" y="3615300"/>
            <a:ext cx="1625417" cy="450123"/>
          </a:xfrm>
          <a:prstGeom prst="rect">
            <a:avLst/>
          </a:prstGeom>
        </p:spPr>
        <p:txBody>
          <a:bodyPr wrap="square">
            <a:spAutoFit/>
          </a:bodyPr>
          <a:lstStyle/>
          <a:p>
            <a:pPr>
              <a:lnSpc>
                <a:spcPct val="110000"/>
              </a:lnSpc>
            </a:pPr>
            <a:r>
              <a:rPr lang="en-US" sz="1100"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+33 1 02 03 04 05</a:t>
            </a:r>
            <a:br>
              <a:rPr lang="en-US" sz="1100"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br>
            <a:r>
              <a:rPr lang="en-US" sz="1100"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+33 6 01 02 03 04</a:t>
            </a:r>
            <a:endParaRPr lang="ru-RU" sz="1100"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8" name="ZoneTexte 37">
            <a:extLst>
              <a:ext uri="{FF2B5EF4-FFF2-40B4-BE49-F238E27FC236}">
                <a16:creationId xmlns:a16="http://schemas.microsoft.com/office/drawing/2014/main" id="{CEE122BB-D180-5879-3384-A57CD6C7BCBA}"/>
              </a:ext>
            </a:extLst>
          </p:cNvPr>
          <p:cNvSpPr txBox="1"/>
          <p:nvPr/>
        </p:nvSpPr>
        <p:spPr>
          <a:xfrm>
            <a:off x="219485" y="1345431"/>
            <a:ext cx="4252978" cy="584775"/>
          </a:xfrm>
          <a:prstGeom prst="rect">
            <a:avLst/>
          </a:prstGeom>
          <a:noFill/>
        </p:spPr>
        <p:txBody>
          <a:bodyPr wrap="square">
            <a:spAutoFit/>
          </a:bodyPr>
          <a:lstStyle/>
          <a:p>
            <a:r>
              <a:rPr lang="fr-FR" sz="1600" dirty="0">
                <a:latin typeface="Open Sans" panose="020B0606030504020204"/>
              </a:rPr>
              <a:t>Chef de Secteur en Grande Distribution, 15 ans d'expérience</a:t>
            </a:r>
          </a:p>
        </p:txBody>
      </p:sp>
      <p:pic>
        <p:nvPicPr>
          <p:cNvPr id="40" name="Image 39" descr="Une image contenant personne, habits, Visage humain, Blazer&#10;&#10;Description générée automatiquement">
            <a:extLst>
              <a:ext uri="{FF2B5EF4-FFF2-40B4-BE49-F238E27FC236}">
                <a16:creationId xmlns:a16="http://schemas.microsoft.com/office/drawing/2014/main" id="{B3C3054E-F9E6-BDBB-36CF-E2D3602FEBCC}"/>
              </a:ext>
            </a:extLst>
          </p:cNvPr>
          <p:cNvPicPr>
            <a:picLocks noChangeAspect="1"/>
          </p:cNvPicPr>
          <p:nvPr/>
        </p:nvPicPr>
        <p:blipFill rotWithShape="1">
          <a:blip r:embed="rId8"/>
          <a:srcRect l="28684" r="24880" b="30212"/>
          <a:stretch/>
        </p:blipFill>
        <p:spPr>
          <a:xfrm>
            <a:off x="4784518" y="358217"/>
            <a:ext cx="2500520" cy="2508238"/>
          </a:xfrm>
          <a:prstGeom prst="rect">
            <a:avLst/>
          </a:prstGeom>
        </p:spPr>
      </p:pic>
      <p:sp>
        <p:nvSpPr>
          <p:cNvPr id="42" name="ZoneTexte 41">
            <a:extLst>
              <a:ext uri="{FF2B5EF4-FFF2-40B4-BE49-F238E27FC236}">
                <a16:creationId xmlns:a16="http://schemas.microsoft.com/office/drawing/2014/main" id="{428374ED-C738-A457-445E-3F0C6C0DE53C}"/>
              </a:ext>
            </a:extLst>
          </p:cNvPr>
          <p:cNvSpPr txBox="1"/>
          <p:nvPr/>
        </p:nvSpPr>
        <p:spPr>
          <a:xfrm>
            <a:off x="219485" y="1975566"/>
            <a:ext cx="4220241" cy="1384995"/>
          </a:xfrm>
          <a:prstGeom prst="rect">
            <a:avLst/>
          </a:prstGeom>
          <a:noFill/>
        </p:spPr>
        <p:txBody>
          <a:bodyPr wrap="square">
            <a:spAutoFit/>
          </a:bodyPr>
          <a:lstStyle/>
          <a:p>
            <a:r>
              <a:rPr lang="fr-FR" sz="1200" dirty="0">
                <a:latin typeface="Open Sans" panose="020B0606030504020204"/>
              </a:rPr>
              <a:t>Chef de secteur aguerri avec une spécialité en grande distribution, je me distingue par ma capacité à piloter des opérations commerciales d'envergure, à encadrer des équipes et à établir des partenariats stratégiques avec des fournisseurs. Forte d'une expérience de 15 ans, je suis animée par le désir constant d'optimiser les résultats de mon secteur tout en assurant la satisfaction des clients.</a:t>
            </a:r>
          </a:p>
        </p:txBody>
      </p:sp>
      <p:sp>
        <p:nvSpPr>
          <p:cNvPr id="43" name="Овал 6">
            <a:extLst>
              <a:ext uri="{FF2B5EF4-FFF2-40B4-BE49-F238E27FC236}">
                <a16:creationId xmlns:a16="http://schemas.microsoft.com/office/drawing/2014/main" id="{1680010D-7EDC-31F7-1DA9-959C2E382E1D}"/>
              </a:ext>
            </a:extLst>
          </p:cNvPr>
          <p:cNvSpPr/>
          <p:nvPr/>
        </p:nvSpPr>
        <p:spPr>
          <a:xfrm>
            <a:off x="4107297" y="3713183"/>
            <a:ext cx="251344" cy="25134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44" name="Рисунок 10">
            <a:extLst>
              <a:ext uri="{FF2B5EF4-FFF2-40B4-BE49-F238E27FC236}">
                <a16:creationId xmlns:a16="http://schemas.microsoft.com/office/drawing/2014/main" id="{9F6E6323-D39C-3716-A9D0-ACE30B2BBF49}"/>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162511" y="3754279"/>
            <a:ext cx="152430" cy="152430"/>
          </a:xfrm>
          <a:prstGeom prst="rect">
            <a:avLst/>
          </a:prstGeom>
        </p:spPr>
      </p:pic>
      <p:sp>
        <p:nvSpPr>
          <p:cNvPr id="46" name="ZoneTexte 45">
            <a:extLst>
              <a:ext uri="{FF2B5EF4-FFF2-40B4-BE49-F238E27FC236}">
                <a16:creationId xmlns:a16="http://schemas.microsoft.com/office/drawing/2014/main" id="{4528EAA6-C95E-B71C-F87D-691AC04A4167}"/>
              </a:ext>
            </a:extLst>
          </p:cNvPr>
          <p:cNvSpPr txBox="1"/>
          <p:nvPr/>
        </p:nvSpPr>
        <p:spPr>
          <a:xfrm>
            <a:off x="219485" y="4453210"/>
            <a:ext cx="3242906" cy="338554"/>
          </a:xfrm>
          <a:prstGeom prst="rect">
            <a:avLst/>
          </a:prstGeom>
          <a:noFill/>
        </p:spPr>
        <p:txBody>
          <a:bodyPr wrap="square">
            <a:spAutoFit/>
          </a:bodyPr>
          <a:lstStyle/>
          <a:p>
            <a:r>
              <a:rPr lang="fr-FR" sz="1600" b="1" dirty="0">
                <a:latin typeface="Open Sans Semibold" panose="020B0606030504020204" pitchFamily="34" charset="0"/>
                <a:ea typeface="Open Sans Semibold" panose="020B0606030504020204" pitchFamily="34" charset="0"/>
                <a:cs typeface="Open Sans Semibold" panose="020B0606030504020204" pitchFamily="34" charset="0"/>
              </a:rPr>
              <a:t>Expérience professionnelle</a:t>
            </a:r>
            <a:endParaRPr lang="en-US" sz="1600" b="1" dirty="0">
              <a:latin typeface="Open Sans Semibold" panose="020B0606030504020204" pitchFamily="34" charset="0"/>
              <a:ea typeface="Open Sans Semibold" panose="020B0606030504020204" pitchFamily="34" charset="0"/>
              <a:cs typeface="Open Sans Semibold" panose="020B0606030504020204" pitchFamily="34" charset="0"/>
            </a:endParaRPr>
          </a:p>
        </p:txBody>
      </p:sp>
      <p:sp>
        <p:nvSpPr>
          <p:cNvPr id="48" name="ZoneTexte 47">
            <a:extLst>
              <a:ext uri="{FF2B5EF4-FFF2-40B4-BE49-F238E27FC236}">
                <a16:creationId xmlns:a16="http://schemas.microsoft.com/office/drawing/2014/main" id="{10740CAD-3986-F56C-7AD3-DAF7AE91D0E9}"/>
              </a:ext>
            </a:extLst>
          </p:cNvPr>
          <p:cNvSpPr txBox="1"/>
          <p:nvPr/>
        </p:nvSpPr>
        <p:spPr>
          <a:xfrm>
            <a:off x="261396" y="4940575"/>
            <a:ext cx="3901115" cy="4893647"/>
          </a:xfrm>
          <a:prstGeom prst="rect">
            <a:avLst/>
          </a:prstGeom>
          <a:noFill/>
        </p:spPr>
        <p:txBody>
          <a:bodyPr wrap="square">
            <a:spAutoFit/>
          </a:bodyPr>
          <a:lstStyle/>
          <a:p>
            <a:r>
              <a:rPr lang="fr-FR" sz="1200" b="1" dirty="0"/>
              <a:t>Chef de Secteur</a:t>
            </a:r>
            <a:r>
              <a:rPr lang="fr-FR" sz="1200" dirty="0"/>
              <a:t>, Supermarché </a:t>
            </a:r>
            <a:r>
              <a:rPr lang="fr-FR" sz="1200" dirty="0" err="1"/>
              <a:t>BonAppétit</a:t>
            </a:r>
            <a:r>
              <a:rPr lang="fr-FR" sz="1200" dirty="0"/>
              <a:t>, Paris — 2010-Présent</a:t>
            </a:r>
          </a:p>
          <a:p>
            <a:pPr marL="171450" indent="-171450">
              <a:buFont typeface="Arial" panose="020B0604020202020204" pitchFamily="34" charset="0"/>
              <a:buChar char="•"/>
            </a:pPr>
            <a:r>
              <a:rPr lang="fr-FR" sz="1200" dirty="0"/>
              <a:t>Supervision et animation d'une équipe de 20 personnes, instaurant un climat de travail positif et productif.</a:t>
            </a:r>
          </a:p>
          <a:p>
            <a:pPr marL="171450" indent="-171450">
              <a:buFont typeface="Arial" panose="020B0604020202020204" pitchFamily="34" charset="0"/>
              <a:buChar char="•"/>
            </a:pPr>
            <a:r>
              <a:rPr lang="fr-FR" sz="1200" dirty="0"/>
              <a:t>Définition des objectifs commerciaux annuels et pilotage de la performance à travers un suivi mensuel.</a:t>
            </a:r>
          </a:p>
          <a:p>
            <a:pPr marL="171450" indent="-171450">
              <a:buFont typeface="Arial" panose="020B0604020202020204" pitchFamily="34" charset="0"/>
              <a:buChar char="•"/>
            </a:pPr>
            <a:r>
              <a:rPr lang="fr-FR" sz="1200" dirty="0"/>
              <a:t>Négociation avec les fournisseurs pour obtenir des conditions d'achat avantageuses.</a:t>
            </a:r>
          </a:p>
          <a:p>
            <a:pPr marL="171450" indent="-171450">
              <a:buFont typeface="Arial" panose="020B0604020202020204" pitchFamily="34" charset="0"/>
              <a:buChar char="•"/>
            </a:pPr>
            <a:r>
              <a:rPr lang="fr-FR" sz="1200" dirty="0"/>
              <a:t>Création d'événements promotionnels mensuels, boostant les ventes de 15% en moyenne.</a:t>
            </a:r>
          </a:p>
          <a:p>
            <a:pPr marL="171450" indent="-171450">
              <a:buFont typeface="Arial" panose="020B0604020202020204" pitchFamily="34" charset="0"/>
              <a:buChar char="•"/>
            </a:pPr>
            <a:r>
              <a:rPr lang="fr-FR" sz="1200" dirty="0"/>
              <a:t>Gestion des stocks pour garantir la disponibilité des produits tout en minimisant les invendus.</a:t>
            </a:r>
          </a:p>
          <a:p>
            <a:pPr>
              <a:buFont typeface="Arial" panose="020B0604020202020204" pitchFamily="34" charset="0"/>
              <a:buChar char="•"/>
            </a:pPr>
            <a:endParaRPr lang="fr-FR" sz="1200" dirty="0"/>
          </a:p>
          <a:p>
            <a:r>
              <a:rPr lang="fr-FR" sz="1200" b="1" dirty="0"/>
              <a:t>Responsable Rayon Frais</a:t>
            </a:r>
            <a:r>
              <a:rPr lang="fr-FR" sz="1200" dirty="0"/>
              <a:t>, Hypermarché </a:t>
            </a:r>
            <a:r>
              <a:rPr lang="fr-FR" sz="1200" dirty="0" err="1"/>
              <a:t>PanierPlein</a:t>
            </a:r>
            <a:r>
              <a:rPr lang="fr-FR" sz="1200" dirty="0"/>
              <a:t>, Lyon — 2004-2010</a:t>
            </a:r>
          </a:p>
          <a:p>
            <a:pPr marL="171450" indent="-171450">
              <a:buFont typeface="Arial" panose="020B0604020202020204" pitchFamily="34" charset="0"/>
              <a:buChar char="•"/>
            </a:pPr>
            <a:r>
              <a:rPr lang="fr-FR" sz="1200" dirty="0"/>
              <a:t>Gestion complète du rayon frais, depuis la sélection des produits jusqu'à la mise en rayon.</a:t>
            </a:r>
          </a:p>
          <a:p>
            <a:pPr marL="171450" indent="-171450">
              <a:buFont typeface="Arial" panose="020B0604020202020204" pitchFamily="34" charset="0"/>
              <a:buChar char="•"/>
            </a:pPr>
            <a:r>
              <a:rPr lang="fr-FR" sz="1200" dirty="0"/>
              <a:t>Formation continue des employés du rayon pour garantir un service client irréprochable.</a:t>
            </a:r>
          </a:p>
          <a:p>
            <a:pPr marL="171450" indent="-171450">
              <a:buFont typeface="Arial" panose="020B0604020202020204" pitchFamily="34" charset="0"/>
              <a:buChar char="•"/>
            </a:pPr>
            <a:r>
              <a:rPr lang="fr-FR" sz="1200" dirty="0"/>
              <a:t>Suivi des tendances de consommation pour ajuster l'offre et proposer des nouveautés.</a:t>
            </a:r>
          </a:p>
          <a:p>
            <a:pPr marL="171450" indent="-171450">
              <a:buFont typeface="Arial" panose="020B0604020202020204" pitchFamily="34" charset="0"/>
              <a:buChar char="•"/>
            </a:pPr>
            <a:r>
              <a:rPr lang="fr-FR" sz="1200" dirty="0"/>
              <a:t>Mise en place de collaborations avec des producteurs locaux pour diversifier l'offre.</a:t>
            </a:r>
          </a:p>
          <a:p>
            <a:pPr marL="171450" indent="-171450">
              <a:buFont typeface="Arial" panose="020B0604020202020204" pitchFamily="34" charset="0"/>
              <a:buChar char="•"/>
            </a:pPr>
            <a:r>
              <a:rPr lang="fr-FR" sz="1200" dirty="0"/>
              <a:t>Participation active à la stratégie commerciale de l'hypermarché, contribuant à une augmentation des ventes de 20% sur 5 ans.</a:t>
            </a:r>
          </a:p>
        </p:txBody>
      </p:sp>
      <p:sp>
        <p:nvSpPr>
          <p:cNvPr id="49" name="Прямоугольник 17">
            <a:extLst>
              <a:ext uri="{FF2B5EF4-FFF2-40B4-BE49-F238E27FC236}">
                <a16:creationId xmlns:a16="http://schemas.microsoft.com/office/drawing/2014/main" id="{2740857A-8D54-958A-02A7-B7C1AC026433}"/>
              </a:ext>
            </a:extLst>
          </p:cNvPr>
          <p:cNvSpPr/>
          <p:nvPr/>
        </p:nvSpPr>
        <p:spPr>
          <a:xfrm>
            <a:off x="4624463" y="6641122"/>
            <a:ext cx="969304" cy="338554"/>
          </a:xfrm>
          <a:prstGeom prst="rect">
            <a:avLst/>
          </a:prstGeom>
        </p:spPr>
        <p:txBody>
          <a:bodyPr wrap="none">
            <a:spAutoFit/>
          </a:bodyPr>
          <a:lstStyle/>
          <a:p>
            <a:r>
              <a:rPr lang="en-US" sz="1600" b="1" dirty="0" err="1">
                <a:latin typeface="Open Sans Semibold" panose="020B0606030504020204" pitchFamily="34" charset="0"/>
                <a:ea typeface="Open Sans Semibold" panose="020B0606030504020204" pitchFamily="34" charset="0"/>
                <a:cs typeface="Open Sans Semibold" panose="020B0606030504020204" pitchFamily="34" charset="0"/>
              </a:rPr>
              <a:t>Qualités</a:t>
            </a:r>
            <a:endParaRPr lang="en-US" sz="1600" b="1" dirty="0">
              <a:latin typeface="Open Sans Semibold" panose="020B0606030504020204" pitchFamily="34" charset="0"/>
              <a:ea typeface="Open Sans Semibold" panose="020B0606030504020204" pitchFamily="34" charset="0"/>
              <a:cs typeface="Open Sans Semibold" panose="020B0606030504020204" pitchFamily="34" charset="0"/>
            </a:endParaRPr>
          </a:p>
        </p:txBody>
      </p:sp>
      <p:sp>
        <p:nvSpPr>
          <p:cNvPr id="51" name="ZoneTexte 50">
            <a:extLst>
              <a:ext uri="{FF2B5EF4-FFF2-40B4-BE49-F238E27FC236}">
                <a16:creationId xmlns:a16="http://schemas.microsoft.com/office/drawing/2014/main" id="{9614520E-38F3-8BA9-3CBC-9463AA45C8CC}"/>
              </a:ext>
            </a:extLst>
          </p:cNvPr>
          <p:cNvSpPr txBox="1"/>
          <p:nvPr/>
        </p:nvSpPr>
        <p:spPr>
          <a:xfrm>
            <a:off x="4619629" y="7027496"/>
            <a:ext cx="2589690" cy="1015663"/>
          </a:xfrm>
          <a:prstGeom prst="rect">
            <a:avLst/>
          </a:prstGeom>
          <a:noFill/>
        </p:spPr>
        <p:txBody>
          <a:bodyPr wrap="square">
            <a:spAutoFit/>
          </a:bodyPr>
          <a:lstStyle/>
          <a:p>
            <a:pPr marL="171450" indent="-171450">
              <a:buFont typeface="Arial" panose="020B0604020202020204" pitchFamily="34" charset="0"/>
              <a:buChar char="•"/>
            </a:pPr>
            <a:r>
              <a:rPr lang="fr-FR" sz="1200" dirty="0"/>
              <a:t>Sens des responsabilités</a:t>
            </a:r>
          </a:p>
          <a:p>
            <a:pPr marL="171450" indent="-171450">
              <a:buFont typeface="Arial" panose="020B0604020202020204" pitchFamily="34" charset="0"/>
              <a:buChar char="•"/>
            </a:pPr>
            <a:r>
              <a:rPr lang="fr-FR" sz="1200" dirty="0"/>
              <a:t>Esprit d'initiative</a:t>
            </a:r>
          </a:p>
          <a:p>
            <a:pPr marL="171450" indent="-171450">
              <a:buFont typeface="Arial" panose="020B0604020202020204" pitchFamily="34" charset="0"/>
              <a:buChar char="•"/>
            </a:pPr>
            <a:r>
              <a:rPr lang="fr-FR" sz="1200" dirty="0"/>
              <a:t>Capacité d'adaptation</a:t>
            </a:r>
          </a:p>
          <a:p>
            <a:pPr marL="171450" indent="-171450">
              <a:buFont typeface="Arial" panose="020B0604020202020204" pitchFamily="34" charset="0"/>
              <a:buChar char="•"/>
            </a:pPr>
            <a:r>
              <a:rPr lang="fr-FR" sz="1200" dirty="0"/>
              <a:t>Ecoute active</a:t>
            </a:r>
          </a:p>
          <a:p>
            <a:pPr marL="171450" indent="-171450">
              <a:buFont typeface="Arial" panose="020B0604020202020204" pitchFamily="34" charset="0"/>
              <a:buChar char="•"/>
            </a:pPr>
            <a:r>
              <a:rPr lang="fr-FR" sz="1200" dirty="0"/>
              <a:t>Résolution de problèmes</a:t>
            </a:r>
          </a:p>
        </p:txBody>
      </p:sp>
      <p:sp>
        <p:nvSpPr>
          <p:cNvPr id="52" name="Прямоугольник 17">
            <a:extLst>
              <a:ext uri="{FF2B5EF4-FFF2-40B4-BE49-F238E27FC236}">
                <a16:creationId xmlns:a16="http://schemas.microsoft.com/office/drawing/2014/main" id="{F57AB321-8DAF-4630-6662-65A5F14A2DE1}"/>
              </a:ext>
            </a:extLst>
          </p:cNvPr>
          <p:cNvSpPr/>
          <p:nvPr/>
        </p:nvSpPr>
        <p:spPr>
          <a:xfrm>
            <a:off x="4628565" y="8150229"/>
            <a:ext cx="1794787" cy="338554"/>
          </a:xfrm>
          <a:prstGeom prst="rect">
            <a:avLst/>
          </a:prstGeom>
        </p:spPr>
        <p:txBody>
          <a:bodyPr wrap="none">
            <a:spAutoFit/>
          </a:bodyPr>
          <a:lstStyle/>
          <a:p>
            <a:r>
              <a:rPr lang="fr-FR" sz="1600" b="1" dirty="0">
                <a:latin typeface="Open Sans" panose="020B0606030504020204"/>
              </a:rPr>
              <a:t>Centres d'intérêt</a:t>
            </a:r>
            <a:endParaRPr lang="fr-FR" sz="1600" dirty="0">
              <a:latin typeface="Open Sans" panose="020B0606030504020204"/>
            </a:endParaRPr>
          </a:p>
        </p:txBody>
      </p:sp>
      <p:sp>
        <p:nvSpPr>
          <p:cNvPr id="53" name="ZoneTexte 52">
            <a:extLst>
              <a:ext uri="{FF2B5EF4-FFF2-40B4-BE49-F238E27FC236}">
                <a16:creationId xmlns:a16="http://schemas.microsoft.com/office/drawing/2014/main" id="{5831CC1C-93A0-B405-EE20-BA8E058BF0EF}"/>
              </a:ext>
            </a:extLst>
          </p:cNvPr>
          <p:cNvSpPr txBox="1"/>
          <p:nvPr/>
        </p:nvSpPr>
        <p:spPr>
          <a:xfrm>
            <a:off x="4623731" y="8536603"/>
            <a:ext cx="2589690" cy="830997"/>
          </a:xfrm>
          <a:prstGeom prst="rect">
            <a:avLst/>
          </a:prstGeom>
          <a:noFill/>
        </p:spPr>
        <p:txBody>
          <a:bodyPr wrap="square">
            <a:spAutoFit/>
          </a:bodyPr>
          <a:lstStyle/>
          <a:p>
            <a:pPr marL="171450" indent="-171450">
              <a:buFont typeface="Arial" panose="020B0604020202020204" pitchFamily="34" charset="0"/>
              <a:buChar char="•"/>
            </a:pPr>
            <a:r>
              <a:rPr lang="fr-FR" sz="1200" dirty="0"/>
              <a:t>Voyages culinaires</a:t>
            </a:r>
          </a:p>
          <a:p>
            <a:pPr marL="171450" indent="-171450">
              <a:buFont typeface="Arial" panose="020B0604020202020204" pitchFamily="34" charset="0"/>
              <a:buChar char="•"/>
            </a:pPr>
            <a:r>
              <a:rPr lang="fr-FR" sz="1200" dirty="0"/>
              <a:t>Yoga et méditation</a:t>
            </a:r>
          </a:p>
          <a:p>
            <a:pPr marL="171450" indent="-171450">
              <a:buFont typeface="Arial" panose="020B0604020202020204" pitchFamily="34" charset="0"/>
              <a:buChar char="•"/>
            </a:pPr>
            <a:r>
              <a:rPr lang="fr-FR" sz="1200" dirty="0"/>
              <a:t>Littérature contemporaine</a:t>
            </a:r>
          </a:p>
          <a:p>
            <a:pPr marL="171450" indent="-171450">
              <a:buFont typeface="Arial" panose="020B0604020202020204" pitchFamily="34" charset="0"/>
              <a:buChar char="•"/>
            </a:pPr>
            <a:r>
              <a:rPr lang="fr-FR" sz="1200" dirty="0"/>
              <a:t>Randonnées en montagne</a:t>
            </a:r>
          </a:p>
        </p:txBody>
      </p:sp>
    </p:spTree>
    <p:extLst>
      <p:ext uri="{BB962C8B-B14F-4D97-AF65-F5344CB8AC3E}">
        <p14:creationId xmlns:p14="http://schemas.microsoft.com/office/powerpoint/2010/main" val="2379536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518390" y="743980"/>
            <a:ext cx="6522895" cy="9165066"/>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396"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396" dirty="0">
                <a:solidFill>
                  <a:schemeClr val="tx1">
                    <a:lumMod val="50000"/>
                    <a:lumOff val="50000"/>
                  </a:schemeClr>
                </a:solidFill>
              </a:rPr>
            </a:br>
            <a:r>
              <a:rPr lang="fr-FR" sz="2396" dirty="0" err="1">
                <a:solidFill>
                  <a:schemeClr val="tx1">
                    <a:lumMod val="50000"/>
                    <a:lumOff val="50000"/>
                  </a:schemeClr>
                </a:solidFill>
              </a:rPr>
              <a:t>Disclaimer</a:t>
            </a:r>
            <a:r>
              <a:rPr lang="fr-FR" sz="2396" dirty="0">
                <a:solidFill>
                  <a:schemeClr val="tx1">
                    <a:lumMod val="50000"/>
                    <a:lumOff val="50000"/>
                  </a:schemeClr>
                </a:solidFill>
              </a:rPr>
              <a:t> : Les modèles disponibles sur notre site fournis "en l'état" et sans garantie.</a:t>
            </a:r>
          </a:p>
          <a:p>
            <a:pPr marL="0" indent="0">
              <a:buNone/>
            </a:pPr>
            <a:endParaRPr lang="fr-FR" sz="2396" dirty="0">
              <a:solidFill>
                <a:schemeClr val="tx1">
                  <a:lumMod val="50000"/>
                  <a:lumOff val="50000"/>
                </a:schemeClr>
              </a:solidFill>
            </a:endParaRPr>
          </a:p>
          <a:p>
            <a:pPr marL="0" indent="0" algn="ctr">
              <a:buNone/>
            </a:pPr>
            <a:r>
              <a:rPr lang="fr-FR" sz="2396" dirty="0" err="1"/>
              <a:t>Créeruncv.com</a:t>
            </a:r>
            <a:r>
              <a:rPr lang="fr-FR" sz="2396"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22</TotalTime>
  <Words>603</Words>
  <Application>Microsoft Macintosh PowerPoint</Application>
  <PresentationFormat>Personnalisé</PresentationFormat>
  <Paragraphs>78</Paragraphs>
  <Slides>2</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vt:i4>
      </vt:variant>
    </vt:vector>
  </HeadingPairs>
  <TitlesOfParts>
    <vt:vector size="10" baseType="lpstr">
      <vt:lpstr>Arial</vt:lpstr>
      <vt:lpstr>Calibri</vt:lpstr>
      <vt:lpstr>Calibri Light</vt:lpstr>
      <vt:lpstr>Open Sans</vt:lpstr>
      <vt:lpstr>Open Sans Extrabold</vt:lpstr>
      <vt:lpstr>Open Sans Light</vt:lpstr>
      <vt:lpstr>Open Sans Semibold</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cp:revision>
  <dcterms:created xsi:type="dcterms:W3CDTF">2023-09-25T13:15:23Z</dcterms:created>
  <dcterms:modified xsi:type="dcterms:W3CDTF">2023-09-25T13:38:11Z</dcterms:modified>
</cp:coreProperties>
</file>