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Lst>
  <p:sldSz cx="7559675" cy="10706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6D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82" d="100"/>
          <a:sy n="82" d="100"/>
        </p:scale>
        <p:origin x="3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52133"/>
            <a:ext cx="6425724" cy="3727309"/>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23182"/>
            <a:ext cx="5669756" cy="258482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1AF906A-50D7-BC43-B7C2-61DB4278B5F5}"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103063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AF906A-50D7-BC43-B7C2-61DB4278B5F5}"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342458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70001"/>
            <a:ext cx="1630055" cy="907292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70001"/>
            <a:ext cx="4795669" cy="90729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AF906A-50D7-BC43-B7C2-61DB4278B5F5}"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36927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AF906A-50D7-BC43-B7C2-61DB4278B5F5}"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56922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9094"/>
            <a:ext cx="6520220" cy="4453439"/>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64664"/>
            <a:ext cx="6520220" cy="2341959"/>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AF906A-50D7-BC43-B7C2-61DB4278B5F5}"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252877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50004"/>
            <a:ext cx="3212862" cy="67929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50004"/>
            <a:ext cx="3212862" cy="67929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1AF906A-50D7-BC43-B7C2-61DB4278B5F5}"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231037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70003"/>
            <a:ext cx="6520220" cy="2069351"/>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4482"/>
            <a:ext cx="3198096" cy="1286218"/>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10701"/>
            <a:ext cx="3198096" cy="57520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4482"/>
            <a:ext cx="3213847" cy="1286218"/>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10701"/>
            <a:ext cx="3213847" cy="57520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1AF906A-50D7-BC43-B7C2-61DB4278B5F5}" type="datetimeFigureOut">
              <a:rPr lang="fr-FR" smtClean="0"/>
              <a:t>25/09/2023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66341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1AF906A-50D7-BC43-B7C2-61DB4278B5F5}" type="datetimeFigureOut">
              <a:rPr lang="fr-FR" smtClean="0"/>
              <a:t>25/09/2023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128593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F906A-50D7-BC43-B7C2-61DB4278B5F5}" type="datetimeFigureOut">
              <a:rPr lang="fr-FR" smtClean="0"/>
              <a:t>25/09/2023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198459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3740"/>
            <a:ext cx="2438192" cy="2498090"/>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41483"/>
            <a:ext cx="3827085" cy="760827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11830"/>
            <a:ext cx="2438192" cy="595031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AF906A-50D7-BC43-B7C2-61DB4278B5F5}"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173360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3740"/>
            <a:ext cx="2438192" cy="2498090"/>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41483"/>
            <a:ext cx="3827085" cy="760827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11830"/>
            <a:ext cx="2438192" cy="595031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AF906A-50D7-BC43-B7C2-61DB4278B5F5}"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496FAF-BC59-204D-840E-B560A4ED790D}" type="slidenum">
              <a:rPr lang="fr-FR" smtClean="0"/>
              <a:t>‹N°›</a:t>
            </a:fld>
            <a:endParaRPr lang="fr-FR"/>
          </a:p>
        </p:txBody>
      </p:sp>
    </p:spTree>
    <p:extLst>
      <p:ext uri="{BB962C8B-B14F-4D97-AF65-F5344CB8AC3E}">
        <p14:creationId xmlns:p14="http://schemas.microsoft.com/office/powerpoint/2010/main" val="234854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70003"/>
            <a:ext cx="6520220" cy="20693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50004"/>
            <a:ext cx="6520220" cy="679292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22971"/>
            <a:ext cx="1700927" cy="570001"/>
          </a:xfrm>
          <a:prstGeom prst="rect">
            <a:avLst/>
          </a:prstGeom>
        </p:spPr>
        <p:txBody>
          <a:bodyPr vert="horz" lIns="91440" tIns="45720" rIns="91440" bIns="45720" rtlCol="0" anchor="ctr"/>
          <a:lstStyle>
            <a:lvl1pPr algn="l">
              <a:defRPr sz="992">
                <a:solidFill>
                  <a:schemeClr val="tx1">
                    <a:tint val="75000"/>
                  </a:schemeClr>
                </a:solidFill>
              </a:defRPr>
            </a:lvl1pPr>
          </a:lstStyle>
          <a:p>
            <a:fld id="{81AF906A-50D7-BC43-B7C2-61DB4278B5F5}" type="datetimeFigureOut">
              <a:rPr lang="fr-FR" smtClean="0"/>
              <a:t>25/09/2023</a:t>
            </a:fld>
            <a:endParaRPr lang="fr-FR"/>
          </a:p>
        </p:txBody>
      </p:sp>
      <p:sp>
        <p:nvSpPr>
          <p:cNvPr id="5" name="Footer Placeholder 4"/>
          <p:cNvSpPr>
            <a:spLocks noGrp="1"/>
          </p:cNvSpPr>
          <p:nvPr>
            <p:ph type="ftr" sz="quarter" idx="3"/>
          </p:nvPr>
        </p:nvSpPr>
        <p:spPr>
          <a:xfrm>
            <a:off x="2504143" y="9922971"/>
            <a:ext cx="2551390" cy="5700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22971"/>
            <a:ext cx="1700927" cy="570001"/>
          </a:xfrm>
          <a:prstGeom prst="rect">
            <a:avLst/>
          </a:prstGeom>
        </p:spPr>
        <p:txBody>
          <a:bodyPr vert="horz" lIns="91440" tIns="45720" rIns="91440" bIns="45720" rtlCol="0" anchor="ctr"/>
          <a:lstStyle>
            <a:lvl1pPr algn="r">
              <a:defRPr sz="992">
                <a:solidFill>
                  <a:schemeClr val="tx1">
                    <a:tint val="75000"/>
                  </a:schemeClr>
                </a:solidFill>
              </a:defRPr>
            </a:lvl1pPr>
          </a:lstStyle>
          <a:p>
            <a:fld id="{D3496FAF-BC59-204D-840E-B560A4ED790D}" type="slidenum">
              <a:rPr lang="fr-FR" smtClean="0"/>
              <a:t>‹N°›</a:t>
            </a:fld>
            <a:endParaRPr lang="fr-FR"/>
          </a:p>
        </p:txBody>
      </p:sp>
    </p:spTree>
    <p:extLst>
      <p:ext uri="{BB962C8B-B14F-4D97-AF65-F5344CB8AC3E}">
        <p14:creationId xmlns:p14="http://schemas.microsoft.com/office/powerpoint/2010/main" val="223282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2">
            <a:extLst>
              <a:ext uri="{FF2B5EF4-FFF2-40B4-BE49-F238E27FC236}">
                <a16:creationId xmlns:a16="http://schemas.microsoft.com/office/drawing/2014/main" id="{6D2AAEF4-4A41-2ECB-EACA-9AF29D9471B5}"/>
              </a:ext>
            </a:extLst>
          </p:cNvPr>
          <p:cNvSpPr/>
          <p:nvPr/>
        </p:nvSpPr>
        <p:spPr>
          <a:xfrm rot="10800000">
            <a:off x="-1" y="3674413"/>
            <a:ext cx="7559674" cy="70316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2">
            <a:extLst>
              <a:ext uri="{FF2B5EF4-FFF2-40B4-BE49-F238E27FC236}">
                <a16:creationId xmlns:a16="http://schemas.microsoft.com/office/drawing/2014/main" id="{9125DC63-65F4-6E48-A2BF-5C1BA55AB070}"/>
              </a:ext>
            </a:extLst>
          </p:cNvPr>
          <p:cNvSpPr/>
          <p:nvPr/>
        </p:nvSpPr>
        <p:spPr>
          <a:xfrm>
            <a:off x="0" y="0"/>
            <a:ext cx="7559675" cy="3700273"/>
          </a:xfrm>
          <a:prstGeom prst="rect">
            <a:avLst/>
          </a:prstGeom>
          <a:solidFill>
            <a:srgbClr val="24C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3">
            <a:extLst>
              <a:ext uri="{FF2B5EF4-FFF2-40B4-BE49-F238E27FC236}">
                <a16:creationId xmlns:a16="http://schemas.microsoft.com/office/drawing/2014/main" id="{3CEC2EB5-05A6-39C4-E5E5-07075CBA8FA8}"/>
              </a:ext>
            </a:extLst>
          </p:cNvPr>
          <p:cNvSpPr/>
          <p:nvPr/>
        </p:nvSpPr>
        <p:spPr>
          <a:xfrm>
            <a:off x="338907" y="353961"/>
            <a:ext cx="6881246" cy="1001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10">
            <a:extLst>
              <a:ext uri="{FF2B5EF4-FFF2-40B4-BE49-F238E27FC236}">
                <a16:creationId xmlns:a16="http://schemas.microsoft.com/office/drawing/2014/main" id="{CC50BAD3-5BDA-D830-D371-BC33D869B7CA}"/>
              </a:ext>
            </a:extLst>
          </p:cNvPr>
          <p:cNvPicPr>
            <a:picLocks noChangeAspect="1"/>
          </p:cNvPicPr>
          <p:nvPr/>
        </p:nvPicPr>
        <p:blipFill>
          <a:blip r:embed="rId2"/>
          <a:srcRect l="16892" r="16892"/>
          <a:stretch>
            <a:fillRect/>
          </a:stretch>
        </p:blipFill>
        <p:spPr>
          <a:xfrm>
            <a:off x="608679" y="689546"/>
            <a:ext cx="1622974" cy="1634015"/>
          </a:xfrm>
          <a:prstGeom prst="ellipse">
            <a:avLst/>
          </a:prstGeom>
        </p:spPr>
      </p:pic>
      <p:sp>
        <p:nvSpPr>
          <p:cNvPr id="8" name="Прямоугольник 8">
            <a:extLst>
              <a:ext uri="{FF2B5EF4-FFF2-40B4-BE49-F238E27FC236}">
                <a16:creationId xmlns:a16="http://schemas.microsoft.com/office/drawing/2014/main" id="{67E92D90-4CA6-5D6C-AC0F-278E7EB6E9E3}"/>
              </a:ext>
            </a:extLst>
          </p:cNvPr>
          <p:cNvSpPr/>
          <p:nvPr/>
        </p:nvSpPr>
        <p:spPr>
          <a:xfrm>
            <a:off x="416898" y="2457347"/>
            <a:ext cx="6725264" cy="1247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12">
            <a:extLst>
              <a:ext uri="{FF2B5EF4-FFF2-40B4-BE49-F238E27FC236}">
                <a16:creationId xmlns:a16="http://schemas.microsoft.com/office/drawing/2014/main" id="{3B6FEB84-1444-1E48-5AA9-9EAFEEC37FE7}"/>
              </a:ext>
            </a:extLst>
          </p:cNvPr>
          <p:cNvSpPr/>
          <p:nvPr/>
        </p:nvSpPr>
        <p:spPr>
          <a:xfrm>
            <a:off x="479335" y="2593019"/>
            <a:ext cx="3374019" cy="446276"/>
          </a:xfrm>
          <a:prstGeom prst="rect">
            <a:avLst/>
          </a:prstGeom>
        </p:spPr>
        <p:txBody>
          <a:bodyPr wrap="square">
            <a:spAutoFit/>
          </a:bodyPr>
          <a:lstStyle/>
          <a:p>
            <a:r>
              <a:rPr lang="fr-FR" sz="2300" b="1" spc="100" dirty="0">
                <a:ea typeface="Open Sans Extrabold" panose="020B0606030504020204" pitchFamily="34" charset="0"/>
                <a:cs typeface="Open Sans Extrabold" panose="020B0606030504020204" pitchFamily="34" charset="0"/>
              </a:rPr>
              <a:t>Benjamin LEFEVRE</a:t>
            </a:r>
            <a:endParaRPr lang="ru-RU" sz="2300" b="1" spc="100" dirty="0">
              <a:ea typeface="Open Sans Extrabold" panose="020B0606030504020204" pitchFamily="34" charset="0"/>
              <a:cs typeface="Open Sans Extrabold" panose="020B0606030504020204" pitchFamily="34" charset="0"/>
            </a:endParaRPr>
          </a:p>
        </p:txBody>
      </p:sp>
      <p:sp>
        <p:nvSpPr>
          <p:cNvPr id="11" name="Прямоугольник 13">
            <a:extLst>
              <a:ext uri="{FF2B5EF4-FFF2-40B4-BE49-F238E27FC236}">
                <a16:creationId xmlns:a16="http://schemas.microsoft.com/office/drawing/2014/main" id="{0818571B-F8BC-5DD8-5B1B-9F9403D053A1}"/>
              </a:ext>
            </a:extLst>
          </p:cNvPr>
          <p:cNvSpPr/>
          <p:nvPr/>
        </p:nvSpPr>
        <p:spPr>
          <a:xfrm>
            <a:off x="488071" y="2987805"/>
            <a:ext cx="1467453" cy="369332"/>
          </a:xfrm>
          <a:prstGeom prst="rect">
            <a:avLst/>
          </a:prstGeom>
        </p:spPr>
        <p:txBody>
          <a:bodyPr wrap="none">
            <a:spAutoFit/>
          </a:bodyPr>
          <a:lstStyle/>
          <a:p>
            <a:r>
              <a:rPr lang="en-US" dirty="0">
                <a:solidFill>
                  <a:schemeClr val="tx1">
                    <a:lumMod val="90000"/>
                    <a:lumOff val="10000"/>
                  </a:schemeClr>
                </a:solidFill>
                <a:latin typeface="+mj-lt"/>
                <a:ea typeface="Open Sans Light" panose="020B0306030504020204" pitchFamily="34" charset="0"/>
                <a:cs typeface="Open Sans Light" panose="020B0306030504020204" pitchFamily="34" charset="0"/>
              </a:rPr>
              <a:t>Chef de rayon</a:t>
            </a:r>
            <a:endParaRPr lang="ru-RU" dirty="0">
              <a:solidFill>
                <a:schemeClr val="tx1">
                  <a:lumMod val="90000"/>
                  <a:lumOff val="10000"/>
                </a:schemeClr>
              </a:solidFill>
              <a:latin typeface="+mj-lt"/>
              <a:ea typeface="Open Sans Light" panose="020B0306030504020204" pitchFamily="34" charset="0"/>
              <a:cs typeface="Open Sans Light" panose="020B0306030504020204" pitchFamily="34" charset="0"/>
            </a:endParaRPr>
          </a:p>
        </p:txBody>
      </p:sp>
      <p:pic>
        <p:nvPicPr>
          <p:cNvPr id="12" name="Рисунок 14">
            <a:extLst>
              <a:ext uri="{FF2B5EF4-FFF2-40B4-BE49-F238E27FC236}">
                <a16:creationId xmlns:a16="http://schemas.microsoft.com/office/drawing/2014/main" id="{4ACF6C4D-1734-261B-97A0-165F55FEA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8092" y="2729210"/>
            <a:ext cx="209815" cy="209815"/>
          </a:xfrm>
          <a:prstGeom prst="rect">
            <a:avLst/>
          </a:prstGeom>
        </p:spPr>
      </p:pic>
      <p:pic>
        <p:nvPicPr>
          <p:cNvPr id="13" name="Рисунок 15">
            <a:extLst>
              <a:ext uri="{FF2B5EF4-FFF2-40B4-BE49-F238E27FC236}">
                <a16:creationId xmlns:a16="http://schemas.microsoft.com/office/drawing/2014/main" id="{1CA4C3EF-8DB5-4D2D-8447-8680C3448B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879" y="3056437"/>
            <a:ext cx="229784" cy="229784"/>
          </a:xfrm>
          <a:prstGeom prst="rect">
            <a:avLst/>
          </a:prstGeom>
        </p:spPr>
      </p:pic>
      <p:pic>
        <p:nvPicPr>
          <p:cNvPr id="14" name="Рисунок 16">
            <a:extLst>
              <a:ext uri="{FF2B5EF4-FFF2-40B4-BE49-F238E27FC236}">
                <a16:creationId xmlns:a16="http://schemas.microsoft.com/office/drawing/2014/main" id="{24AB7E7B-5A43-4B6B-5C9D-1DEF505B0D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5432" y="3384642"/>
            <a:ext cx="211231" cy="211231"/>
          </a:xfrm>
          <a:prstGeom prst="rect">
            <a:avLst/>
          </a:prstGeom>
        </p:spPr>
      </p:pic>
      <p:sp>
        <p:nvSpPr>
          <p:cNvPr id="15" name="Прямоугольник 17">
            <a:extLst>
              <a:ext uri="{FF2B5EF4-FFF2-40B4-BE49-F238E27FC236}">
                <a16:creationId xmlns:a16="http://schemas.microsoft.com/office/drawing/2014/main" id="{6B323B3E-5B61-7F70-305C-4E39DCC4EEAF}"/>
              </a:ext>
            </a:extLst>
          </p:cNvPr>
          <p:cNvSpPr/>
          <p:nvPr/>
        </p:nvSpPr>
        <p:spPr>
          <a:xfrm>
            <a:off x="4108927" y="2613802"/>
            <a:ext cx="2966111" cy="1060611"/>
          </a:xfrm>
          <a:prstGeom prst="rect">
            <a:avLst/>
          </a:prstGeom>
        </p:spPr>
        <p:txBody>
          <a:bodyPr wrap="square">
            <a:spAutoFit/>
          </a:bodyPr>
          <a:lstStyle/>
          <a:p>
            <a:r>
              <a:rPr lang="fr-FR" sz="1300" dirty="0"/>
              <a:t>48 Avenue de la Gare, 33000 Bordeaux, France</a:t>
            </a:r>
          </a:p>
          <a:p>
            <a:pPr>
              <a:lnSpc>
                <a:spcPct val="150000"/>
              </a:lnSpc>
            </a:pPr>
            <a:r>
              <a:rPr lang="en-US" sz="1300" dirty="0" err="1">
                <a:ea typeface="Open Sans" panose="020B0606030504020204" pitchFamily="34" charset="0"/>
                <a:cs typeface="Open Sans" panose="020B0606030504020204" pitchFamily="34" charset="0"/>
              </a:rPr>
              <a:t>info@mail.com</a:t>
            </a:r>
            <a:endParaRPr lang="en-US" sz="1300" dirty="0">
              <a:ea typeface="Open Sans" panose="020B0606030504020204" pitchFamily="34" charset="0"/>
              <a:cs typeface="Open Sans" panose="020B0606030504020204" pitchFamily="34" charset="0"/>
            </a:endParaRPr>
          </a:p>
          <a:p>
            <a:pPr>
              <a:lnSpc>
                <a:spcPct val="150000"/>
              </a:lnSpc>
            </a:pPr>
            <a:r>
              <a:rPr lang="en-US" sz="1300" dirty="0">
                <a:ea typeface="Open Sans" panose="020B0606030504020204" pitchFamily="34" charset="0"/>
                <a:cs typeface="Open Sans" panose="020B0606030504020204" pitchFamily="34" charset="0"/>
              </a:rPr>
              <a:t>+33 1 02 03 04 05</a:t>
            </a:r>
            <a:endParaRPr lang="ru-RU" sz="1300" dirty="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7737DF05-5094-B1CB-1641-77327ADA057B}"/>
              </a:ext>
            </a:extLst>
          </p:cNvPr>
          <p:cNvSpPr/>
          <p:nvPr/>
        </p:nvSpPr>
        <p:spPr>
          <a:xfrm>
            <a:off x="2486154" y="1197379"/>
            <a:ext cx="4656008" cy="1107996"/>
          </a:xfrm>
          <a:prstGeom prst="rect">
            <a:avLst/>
          </a:prstGeom>
        </p:spPr>
        <p:txBody>
          <a:bodyPr wrap="square">
            <a:spAutoFit/>
          </a:bodyPr>
          <a:lstStyle/>
          <a:p>
            <a:r>
              <a:rPr lang="fr-FR" sz="1100" dirty="0"/>
              <a:t>Chef de Rayon expérimenté avec une expertise spécialisée dans l'épicerie fine. Passionné par la sélection et la mise en valeur de produits de qualité, j'ai développé au fil des années une capacité à optimiser les ventes tout en garantissant une expérience client exceptionnelle. Mon leadership naturel et ma compréhension approfondie du marché me permettent de piloter des équipes performantes et de créer des rayons attractifs.</a:t>
            </a:r>
          </a:p>
        </p:txBody>
      </p:sp>
      <p:sp>
        <p:nvSpPr>
          <p:cNvPr id="36" name="ZoneTexte 35">
            <a:extLst>
              <a:ext uri="{FF2B5EF4-FFF2-40B4-BE49-F238E27FC236}">
                <a16:creationId xmlns:a16="http://schemas.microsoft.com/office/drawing/2014/main" id="{FCBE02BC-2A6F-0A37-F54B-6123568C175F}"/>
              </a:ext>
            </a:extLst>
          </p:cNvPr>
          <p:cNvSpPr txBox="1"/>
          <p:nvPr/>
        </p:nvSpPr>
        <p:spPr>
          <a:xfrm>
            <a:off x="2501425" y="450778"/>
            <a:ext cx="4464842" cy="646331"/>
          </a:xfrm>
          <a:prstGeom prst="rect">
            <a:avLst/>
          </a:prstGeom>
          <a:noFill/>
        </p:spPr>
        <p:txBody>
          <a:bodyPr wrap="square">
            <a:spAutoFit/>
          </a:bodyPr>
          <a:lstStyle/>
          <a:p>
            <a:r>
              <a:rPr lang="fr-FR" b="1" dirty="0"/>
              <a:t>Chef de Rayon spécialisé en épicerie fine, 15 ans d'expérience</a:t>
            </a:r>
          </a:p>
        </p:txBody>
      </p:sp>
      <p:sp>
        <p:nvSpPr>
          <p:cNvPr id="38" name="Zone de texte 7">
            <a:extLst>
              <a:ext uri="{FF2B5EF4-FFF2-40B4-BE49-F238E27FC236}">
                <a16:creationId xmlns:a16="http://schemas.microsoft.com/office/drawing/2014/main" id="{A4D1D54F-DC5C-3D29-2B32-E7EE182B0826}"/>
              </a:ext>
            </a:extLst>
          </p:cNvPr>
          <p:cNvSpPr txBox="1">
            <a:spLocks noChangeArrowheads="1"/>
          </p:cNvSpPr>
          <p:nvPr/>
        </p:nvSpPr>
        <p:spPr bwMode="auto">
          <a:xfrm>
            <a:off x="2770977" y="4405707"/>
            <a:ext cx="4373818" cy="584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fr-FR" sz="1200" b="1" dirty="0"/>
              <a:t>Chef de rayon épicerie fine </a:t>
            </a:r>
            <a:r>
              <a:rPr lang="fr-FR" altLang="fr-FR" sz="1200" b="1" dirty="0">
                <a:latin typeface="Calibri" panose="020F0502020204030204" pitchFamily="34" charset="0"/>
                <a:ea typeface="Calibri" panose="020F0502020204030204" pitchFamily="34" charset="0"/>
                <a:cs typeface="Times New Roman" panose="02020603050405020304" pitchFamily="18" charset="0"/>
              </a:rPr>
              <a:t>| Paris </a:t>
            </a:r>
            <a:r>
              <a:rPr kumimoji="0" lang="fr-FR" altLang="fr-FR"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t>Grand Magasin Luxe</a:t>
            </a:r>
            <a:endParaRPr lang="fr-FR" sz="1200" b="1" dirty="0">
              <a:latin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kumimoji="0" lang="fr-FR" altLang="fr-FR" sz="1200" b="1" i="1"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2010 à présent</a:t>
            </a:r>
            <a:endParaRPr kumimoji="0" lang="fr-FR" altLang="fr-FR" sz="1200" b="0" i="0" u="none" strike="noStrike" cap="none" normalizeH="0" baseline="0" dirty="0">
              <a:ln>
                <a:noFill/>
              </a:ln>
              <a:solidFill>
                <a:schemeClr val="tx1"/>
              </a:solidFill>
              <a:effectLst/>
            </a:endParaRPr>
          </a:p>
          <a:p>
            <a:pPr marL="171450" indent="-171450">
              <a:buFont typeface="Arial" panose="020B0604020202020204" pitchFamily="34" charset="0"/>
              <a:buChar char="•"/>
            </a:pPr>
            <a:r>
              <a:rPr lang="fr-FR" sz="1200" dirty="0"/>
              <a:t>Pilotage d'une équipe de 12 personnes, veillant à leur formation continue et à leur montée en compétences.</a:t>
            </a:r>
          </a:p>
          <a:p>
            <a:pPr marL="171450" indent="-171450">
              <a:buFont typeface="Arial" panose="020B0604020202020204" pitchFamily="34" charset="0"/>
              <a:buChar char="•"/>
            </a:pPr>
            <a:r>
              <a:rPr lang="fr-FR" sz="1200" dirty="0"/>
              <a:t>Sélection minutieuse des fournisseurs et négociation des conditions d'achat.</a:t>
            </a:r>
          </a:p>
          <a:p>
            <a:pPr marL="171450" indent="-171450">
              <a:buFont typeface="Arial" panose="020B0604020202020204" pitchFamily="34" charset="0"/>
              <a:buChar char="•"/>
            </a:pPr>
            <a:r>
              <a:rPr lang="fr-FR" sz="1200" dirty="0"/>
              <a:t>Mise en place de stratégies promotionnelles en collaboration avec l'équipe marketing pour stimuler les ventes.</a:t>
            </a:r>
          </a:p>
          <a:p>
            <a:pPr marL="171450" indent="-171450">
              <a:buFont typeface="Arial" panose="020B0604020202020204" pitchFamily="34" charset="0"/>
              <a:buChar char="•"/>
            </a:pPr>
            <a:r>
              <a:rPr lang="fr-FR" sz="1200" dirty="0"/>
              <a:t>Suivi rigoureux des indicateurs de performance et mise en place d'actions correctives si nécessaire.</a:t>
            </a:r>
          </a:p>
          <a:p>
            <a:pPr marL="171450" indent="-171450">
              <a:buFont typeface="Arial" panose="020B0604020202020204" pitchFamily="34" charset="0"/>
              <a:buChar char="•"/>
            </a:pPr>
            <a:r>
              <a:rPr lang="fr-FR" sz="1200" dirty="0"/>
              <a:t>Organisation d'événements thématiques pour valoriser certains produits ou périodes de l'année.</a:t>
            </a:r>
          </a:p>
          <a:p>
            <a:pPr marL="171450" indent="-171450">
              <a:buFont typeface="Arial" panose="020B0604020202020204" pitchFamily="34" charset="0"/>
              <a:buChar char="•"/>
            </a:pPr>
            <a:endParaRPr lang="fr-FR" sz="1200" dirty="0"/>
          </a:p>
          <a:p>
            <a:pPr lvl="0" defTabSz="914400" eaLnBrk="0" fontAlgn="base" hangingPunct="0">
              <a:spcBef>
                <a:spcPct val="0"/>
              </a:spcBef>
              <a:spcAft>
                <a:spcPct val="0"/>
              </a:spcAft>
            </a:pPr>
            <a:r>
              <a:rPr lang="fr-FR" sz="1200" b="1" dirty="0"/>
              <a:t>Responsable de Secteur Alimentaire</a:t>
            </a:r>
            <a:r>
              <a:rPr lang="fr-FR" altLang="fr-FR" sz="1200" b="1" dirty="0">
                <a:latin typeface="Calibri" panose="020F0502020204030204" pitchFamily="34" charset="0"/>
                <a:ea typeface="Calibri" panose="020F0502020204030204" pitchFamily="34" charset="0"/>
                <a:cs typeface="Times New Roman" panose="02020603050405020304" pitchFamily="18" charset="0"/>
              </a:rPr>
              <a:t>| </a:t>
            </a:r>
            <a:r>
              <a:rPr lang="fr-FR" sz="1200" b="1" dirty="0"/>
              <a:t>Bordeaux</a:t>
            </a:r>
            <a:r>
              <a:rPr lang="fr-FR" altLang="fr-FR" sz="1200" b="1" dirty="0">
                <a:latin typeface="Calibri" panose="020F0502020204030204" pitchFamily="34" charset="0"/>
                <a:ea typeface="Calibri" panose="020F0502020204030204" pitchFamily="34" charset="0"/>
                <a:cs typeface="Times New Roman" panose="02020603050405020304" pitchFamily="18" charset="0"/>
              </a:rPr>
              <a:t> </a:t>
            </a:r>
            <a:r>
              <a:rPr kumimoji="0" lang="fr-FR" altLang="fr-FR"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t>Supermarché Rive Gauche </a:t>
            </a:r>
            <a:r>
              <a:rPr kumimoji="0" lang="fr-FR" altLang="fr-FR" sz="1200" b="1" i="1"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2005 à 2010</a:t>
            </a:r>
            <a:endParaRPr lang="fr-FR" alt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pPr>
            <a:r>
              <a:rPr lang="fr-FR" sz="1200" dirty="0"/>
              <a:t>Gestion de plusieurs rayons dont l'épicerie, les produits frais et la boulangerie</a:t>
            </a:r>
          </a:p>
          <a:p>
            <a:pPr marL="171450" lvl="0" indent="-171450" defTabSz="914400" eaLnBrk="0" fontAlgn="base" hangingPunct="0">
              <a:spcBef>
                <a:spcPct val="0"/>
              </a:spcBef>
              <a:spcAft>
                <a:spcPct val="0"/>
              </a:spcAft>
              <a:buFont typeface="Arial" panose="020B0604020202020204" pitchFamily="34" charset="0"/>
              <a:buChar char="•"/>
            </a:pPr>
            <a:r>
              <a:rPr lang="fr-FR" sz="1200" dirty="0"/>
              <a:t>Optimisation de la mise en rayon pour maximiser les ventes.</a:t>
            </a:r>
          </a:p>
          <a:p>
            <a:pPr marL="171450" lvl="0" indent="-171450" defTabSz="914400" eaLnBrk="0" fontAlgn="base" hangingPunct="0">
              <a:spcBef>
                <a:spcPct val="0"/>
              </a:spcBef>
              <a:spcAft>
                <a:spcPct val="0"/>
              </a:spcAft>
              <a:buFont typeface="Arial" panose="020B0604020202020204" pitchFamily="34" charset="0"/>
              <a:buChar char="•"/>
            </a:pPr>
            <a:r>
              <a:rPr lang="fr-FR" sz="1200" dirty="0"/>
              <a:t>Gestion des stocks et anticipation des commandes en fonction des périodes de l'année.</a:t>
            </a:r>
          </a:p>
          <a:p>
            <a:pPr marL="171450" lvl="0" indent="-171450" defTabSz="914400" eaLnBrk="0" fontAlgn="base" hangingPunct="0">
              <a:spcBef>
                <a:spcPct val="0"/>
              </a:spcBef>
              <a:spcAft>
                <a:spcPct val="0"/>
              </a:spcAft>
              <a:buFont typeface="Arial" panose="020B0604020202020204" pitchFamily="34" charset="0"/>
              <a:buChar char="•"/>
            </a:pPr>
            <a:r>
              <a:rPr lang="fr-FR" sz="1200" dirty="0"/>
              <a:t>Animation d'une équipe de 8 personnes, favorisant la cohésion et le travail collaboratif.</a:t>
            </a:r>
          </a:p>
          <a:p>
            <a:pPr marL="171450" lvl="0" indent="-171450" defTabSz="914400" eaLnBrk="0" fontAlgn="base" hangingPunct="0">
              <a:spcBef>
                <a:spcPct val="0"/>
              </a:spcBef>
              <a:spcAft>
                <a:spcPct val="0"/>
              </a:spcAft>
              <a:buFont typeface="Arial" panose="020B0604020202020204" pitchFamily="34" charset="0"/>
              <a:buChar char="•"/>
            </a:pPr>
            <a:r>
              <a:rPr lang="fr-FR" sz="1200" dirty="0"/>
              <a:t>Collaboration étroite avec le service client pour s'assurer de la satisfaction des consommateurs.</a:t>
            </a:r>
          </a:p>
          <a:p>
            <a:endParaRPr lang="fr-FR" sz="1600" b="1" dirty="0">
              <a:solidFill>
                <a:srgbClr val="0070C0"/>
              </a:solidFill>
            </a:endParaRPr>
          </a:p>
          <a:p>
            <a:r>
              <a:rPr lang="fr-FR" sz="1600" b="1" dirty="0">
                <a:solidFill>
                  <a:srgbClr val="0070C0"/>
                </a:solidFill>
              </a:rPr>
              <a:t>Formation</a:t>
            </a:r>
          </a:p>
          <a:p>
            <a:endParaRPr lang="fr-FR" sz="1200" dirty="0"/>
          </a:p>
          <a:p>
            <a:r>
              <a:rPr lang="fr-FR" sz="1200" b="1" dirty="0"/>
              <a:t>Master en Management et Stratégie Commerciale</a:t>
            </a:r>
          </a:p>
          <a:p>
            <a:pPr marL="171450" indent="-171450">
              <a:buFont typeface="Arial" panose="020B0604020202020204" pitchFamily="34" charset="0"/>
              <a:buChar char="•"/>
            </a:pPr>
            <a:r>
              <a:rPr lang="fr-FR" sz="1200" dirty="0"/>
              <a:t>École de Commerce de Bordeaux, 2004</a:t>
            </a:r>
          </a:p>
          <a:p>
            <a:endParaRPr lang="fr-FR" sz="1200" dirty="0"/>
          </a:p>
        </p:txBody>
      </p:sp>
      <p:sp>
        <p:nvSpPr>
          <p:cNvPr id="39" name="Rectangle 38">
            <a:extLst>
              <a:ext uri="{FF2B5EF4-FFF2-40B4-BE49-F238E27FC236}">
                <a16:creationId xmlns:a16="http://schemas.microsoft.com/office/drawing/2014/main" id="{7C0C6417-D6E6-DE5E-A739-D2BA900D5AD0}"/>
              </a:ext>
            </a:extLst>
          </p:cNvPr>
          <p:cNvSpPr/>
          <p:nvPr/>
        </p:nvSpPr>
        <p:spPr>
          <a:xfrm>
            <a:off x="2770977" y="3944578"/>
            <a:ext cx="3129309" cy="338554"/>
          </a:xfrm>
          <a:prstGeom prst="rect">
            <a:avLst/>
          </a:prstGeom>
        </p:spPr>
        <p:txBody>
          <a:bodyPr wrap="square">
            <a:spAutoFit/>
          </a:bodyPr>
          <a:lstStyle/>
          <a:p>
            <a:r>
              <a:rPr lang="en-US" sz="1600" b="1" dirty="0" err="1">
                <a:solidFill>
                  <a:srgbClr val="0070C0"/>
                </a:solidFill>
              </a:rPr>
              <a:t>Expérience</a:t>
            </a:r>
            <a:r>
              <a:rPr lang="en-US" sz="1600" b="1" dirty="0">
                <a:solidFill>
                  <a:srgbClr val="0070C0"/>
                </a:solidFill>
              </a:rPr>
              <a:t> </a:t>
            </a:r>
            <a:r>
              <a:rPr lang="en-US" sz="1600" b="1" dirty="0" err="1">
                <a:solidFill>
                  <a:srgbClr val="0070C0"/>
                </a:solidFill>
              </a:rPr>
              <a:t>professionnelle</a:t>
            </a:r>
            <a:r>
              <a:rPr lang="en-US" sz="1600" b="1" dirty="0">
                <a:solidFill>
                  <a:srgbClr val="0070C0"/>
                </a:solidFill>
              </a:rPr>
              <a:t> </a:t>
            </a:r>
          </a:p>
        </p:txBody>
      </p:sp>
      <p:sp>
        <p:nvSpPr>
          <p:cNvPr id="41" name="ZoneTexte 40">
            <a:extLst>
              <a:ext uri="{FF2B5EF4-FFF2-40B4-BE49-F238E27FC236}">
                <a16:creationId xmlns:a16="http://schemas.microsoft.com/office/drawing/2014/main" id="{DA8B8359-9178-82B9-773E-455761D2977F}"/>
              </a:ext>
            </a:extLst>
          </p:cNvPr>
          <p:cNvSpPr txBox="1"/>
          <p:nvPr/>
        </p:nvSpPr>
        <p:spPr>
          <a:xfrm>
            <a:off x="392952" y="3955642"/>
            <a:ext cx="2093201" cy="6801862"/>
          </a:xfrm>
          <a:prstGeom prst="rect">
            <a:avLst/>
          </a:prstGeom>
          <a:noFill/>
        </p:spPr>
        <p:txBody>
          <a:bodyPr wrap="square">
            <a:spAutoFit/>
          </a:bodyPr>
          <a:lstStyle/>
          <a:p>
            <a:r>
              <a:rPr lang="fr-FR" sz="1600" b="1" dirty="0">
                <a:solidFill>
                  <a:srgbClr val="0070C0"/>
                </a:solidFill>
              </a:rPr>
              <a:t>Compétences Métier</a:t>
            </a:r>
          </a:p>
          <a:p>
            <a:endParaRPr lang="fr-FR" sz="1200" dirty="0"/>
          </a:p>
          <a:p>
            <a:pPr marL="171450" indent="-171450">
              <a:buFont typeface="Arial" panose="020B0604020202020204" pitchFamily="34" charset="0"/>
              <a:buChar char="•"/>
            </a:pPr>
            <a:r>
              <a:rPr lang="fr-FR" sz="1200" dirty="0"/>
              <a:t>Management d'équipe</a:t>
            </a:r>
          </a:p>
          <a:p>
            <a:pPr marL="171450" indent="-171450">
              <a:buFont typeface="Arial" panose="020B0604020202020204" pitchFamily="34" charset="0"/>
              <a:buChar char="•"/>
            </a:pPr>
            <a:r>
              <a:rPr lang="fr-FR" sz="1200" dirty="0"/>
              <a:t>Stratégie commerciale et merchandising</a:t>
            </a:r>
          </a:p>
          <a:p>
            <a:pPr marL="171450" indent="-171450">
              <a:buFont typeface="Arial" panose="020B0604020202020204" pitchFamily="34" charset="0"/>
              <a:buChar char="•"/>
            </a:pPr>
            <a:r>
              <a:rPr lang="fr-FR" sz="1200" dirty="0"/>
              <a:t>Négociation fournisseur</a:t>
            </a:r>
          </a:p>
          <a:p>
            <a:pPr marL="171450" indent="-171450">
              <a:buFont typeface="Arial" panose="020B0604020202020204" pitchFamily="34" charset="0"/>
              <a:buChar char="•"/>
            </a:pPr>
            <a:r>
              <a:rPr lang="fr-FR" sz="1200" dirty="0"/>
              <a:t>Analyse des indicateurs de vente</a:t>
            </a:r>
          </a:p>
          <a:p>
            <a:pPr marL="171450" indent="-171450">
              <a:buFont typeface="Arial" panose="020B0604020202020204" pitchFamily="34" charset="0"/>
              <a:buChar char="•"/>
            </a:pPr>
            <a:r>
              <a:rPr lang="fr-FR" sz="1200" dirty="0"/>
              <a:t>Gestion des stocks</a:t>
            </a:r>
          </a:p>
          <a:p>
            <a:pPr>
              <a:buFont typeface="Arial" panose="020B0604020202020204" pitchFamily="34" charset="0"/>
              <a:buChar char="•"/>
            </a:pPr>
            <a:endParaRPr lang="fr-FR" sz="1200" dirty="0"/>
          </a:p>
          <a:p>
            <a:r>
              <a:rPr lang="fr-FR" sz="1600" b="1" dirty="0">
                <a:solidFill>
                  <a:srgbClr val="0070C0"/>
                </a:solidFill>
              </a:rPr>
              <a:t>Qualités Personnelles</a:t>
            </a:r>
          </a:p>
          <a:p>
            <a:endParaRPr lang="fr-FR" sz="1200" dirty="0"/>
          </a:p>
          <a:p>
            <a:pPr marL="171450" indent="-171450">
              <a:buFont typeface="Arial" panose="020B0604020202020204" pitchFamily="34" charset="0"/>
              <a:buChar char="•"/>
            </a:pPr>
            <a:r>
              <a:rPr lang="fr-FR" sz="1200" dirty="0"/>
              <a:t>Leadership</a:t>
            </a:r>
          </a:p>
          <a:p>
            <a:pPr marL="171450" indent="-171450">
              <a:buFont typeface="Arial" panose="020B0604020202020204" pitchFamily="34" charset="0"/>
              <a:buChar char="•"/>
            </a:pPr>
            <a:r>
              <a:rPr lang="fr-FR" sz="1200" dirty="0"/>
              <a:t>Sens du détail</a:t>
            </a:r>
          </a:p>
          <a:p>
            <a:pPr marL="171450" indent="-171450">
              <a:buFont typeface="Arial" panose="020B0604020202020204" pitchFamily="34" charset="0"/>
              <a:buChar char="•"/>
            </a:pPr>
            <a:r>
              <a:rPr lang="fr-FR" sz="1200" dirty="0"/>
              <a:t>Orientation client</a:t>
            </a:r>
          </a:p>
          <a:p>
            <a:pPr marL="171450" indent="-171450">
              <a:buFont typeface="Arial" panose="020B0604020202020204" pitchFamily="34" charset="0"/>
              <a:buChar char="•"/>
            </a:pPr>
            <a:r>
              <a:rPr lang="fr-FR" sz="1200" dirty="0"/>
              <a:t>Proactivité</a:t>
            </a:r>
          </a:p>
          <a:p>
            <a:pPr marL="171450" indent="-171450">
              <a:buFont typeface="Arial" panose="020B0604020202020204" pitchFamily="34" charset="0"/>
              <a:buChar char="•"/>
            </a:pPr>
            <a:r>
              <a:rPr lang="fr-FR" sz="1200" dirty="0"/>
              <a:t>Capacité à travailler sous pression</a:t>
            </a:r>
          </a:p>
          <a:p>
            <a:endParaRPr lang="fr-FR" sz="1600" dirty="0">
              <a:solidFill>
                <a:srgbClr val="0070C0"/>
              </a:solidFill>
            </a:endParaRPr>
          </a:p>
          <a:p>
            <a:r>
              <a:rPr lang="fr-FR" sz="1600" b="1" dirty="0">
                <a:solidFill>
                  <a:srgbClr val="0070C0"/>
                </a:solidFill>
              </a:rPr>
              <a:t>Langues</a:t>
            </a:r>
          </a:p>
          <a:p>
            <a:endParaRPr lang="fr-FR" sz="1200" dirty="0"/>
          </a:p>
          <a:p>
            <a:pPr marL="171450" indent="-171450">
              <a:buFont typeface="Arial" panose="020B0604020202020204" pitchFamily="34" charset="0"/>
              <a:buChar char="•"/>
            </a:pPr>
            <a:r>
              <a:rPr lang="fr-FR" sz="1200" dirty="0"/>
              <a:t>Anglais - Niveau B2 (Cadre européen commun de référence pour les langues)</a:t>
            </a:r>
          </a:p>
          <a:p>
            <a:endParaRPr lang="fr-FR" sz="1200" dirty="0"/>
          </a:p>
          <a:p>
            <a:r>
              <a:rPr lang="fr-FR" sz="1600" b="1" dirty="0">
                <a:solidFill>
                  <a:srgbClr val="0070C0"/>
                </a:solidFill>
              </a:rPr>
              <a:t>Centres d'intérêt</a:t>
            </a:r>
          </a:p>
          <a:p>
            <a:endParaRPr lang="fr-FR" sz="1200" dirty="0"/>
          </a:p>
          <a:p>
            <a:pPr marL="171450" indent="-171450">
              <a:buFont typeface="Arial" panose="020B0604020202020204" pitchFamily="34" charset="0"/>
              <a:buChar char="•"/>
            </a:pPr>
            <a:r>
              <a:rPr lang="fr-FR" sz="1200" dirty="0"/>
              <a:t>Dégustation de produits du terroir</a:t>
            </a:r>
          </a:p>
          <a:p>
            <a:pPr marL="171450" indent="-171450">
              <a:buFont typeface="Arial" panose="020B0604020202020204" pitchFamily="34" charset="0"/>
              <a:buChar char="•"/>
            </a:pPr>
            <a:r>
              <a:rPr lang="fr-FR" sz="1200" dirty="0"/>
              <a:t>Voyages culinaires</a:t>
            </a:r>
          </a:p>
          <a:p>
            <a:pPr marL="171450" indent="-171450">
              <a:buFont typeface="Arial" panose="020B0604020202020204" pitchFamily="34" charset="0"/>
              <a:buChar char="•"/>
            </a:pPr>
            <a:r>
              <a:rPr lang="fr-FR" sz="1200" dirty="0"/>
              <a:t>Tennis de table</a:t>
            </a:r>
          </a:p>
          <a:p>
            <a:pPr marL="171450" indent="-171450">
              <a:buFont typeface="Arial" panose="020B0604020202020204" pitchFamily="34" charset="0"/>
              <a:buChar char="•"/>
            </a:pPr>
            <a:r>
              <a:rPr lang="fr-FR" sz="1200" dirty="0"/>
              <a:t>Histoire de la gastronomie française</a:t>
            </a:r>
          </a:p>
          <a:p>
            <a:endParaRPr lang="fr-FR" sz="1200" dirty="0"/>
          </a:p>
        </p:txBody>
      </p:sp>
    </p:spTree>
    <p:extLst>
      <p:ext uri="{BB962C8B-B14F-4D97-AF65-F5344CB8AC3E}">
        <p14:creationId xmlns:p14="http://schemas.microsoft.com/office/powerpoint/2010/main" val="369882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514032" y="744974"/>
            <a:ext cx="6531612" cy="9177313"/>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399"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399" dirty="0">
                <a:solidFill>
                  <a:schemeClr val="tx1">
                    <a:lumMod val="50000"/>
                    <a:lumOff val="50000"/>
                  </a:schemeClr>
                </a:solidFill>
              </a:rPr>
            </a:br>
            <a:r>
              <a:rPr lang="fr-FR" sz="2399" dirty="0" err="1">
                <a:solidFill>
                  <a:schemeClr val="tx1">
                    <a:lumMod val="50000"/>
                    <a:lumOff val="50000"/>
                  </a:schemeClr>
                </a:solidFill>
              </a:rPr>
              <a:t>Disclaimer</a:t>
            </a:r>
            <a:r>
              <a:rPr lang="fr-FR" sz="2399" dirty="0">
                <a:solidFill>
                  <a:schemeClr val="tx1">
                    <a:lumMod val="50000"/>
                    <a:lumOff val="50000"/>
                  </a:schemeClr>
                </a:solidFill>
              </a:rPr>
              <a:t> : Les modèles disponibles sur notre site fournis "en l'état" et sans garantie.</a:t>
            </a:r>
          </a:p>
          <a:p>
            <a:pPr marL="0" indent="0">
              <a:buNone/>
            </a:pPr>
            <a:endParaRPr lang="fr-FR" sz="2399" dirty="0">
              <a:solidFill>
                <a:schemeClr val="tx1">
                  <a:lumMod val="50000"/>
                  <a:lumOff val="50000"/>
                </a:schemeClr>
              </a:solidFill>
            </a:endParaRPr>
          </a:p>
          <a:p>
            <a:pPr marL="0" indent="0" algn="ctr">
              <a:buNone/>
            </a:pPr>
            <a:r>
              <a:rPr lang="fr-FR" sz="2399" dirty="0" err="1"/>
              <a:t>Créeruncv.com</a:t>
            </a:r>
            <a:r>
              <a:rPr lang="fr-FR" sz="2399" dirty="0"/>
              <a:t> est un site gratuit. </a:t>
            </a:r>
          </a:p>
        </p:txBody>
      </p:sp>
    </p:spTree>
    <p:extLst>
      <p:ext uri="{BB962C8B-B14F-4D97-AF65-F5344CB8AC3E}">
        <p14:creationId xmlns:p14="http://schemas.microsoft.com/office/powerpoint/2010/main" val="26481805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TotalTime>
  <Words>635</Words>
  <Application>Microsoft Macintosh PowerPoint</Application>
  <PresentationFormat>Personnalisé</PresentationFormat>
  <Paragraphs>91</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3</cp:revision>
  <dcterms:created xsi:type="dcterms:W3CDTF">2023-09-25T12:56:09Z</dcterms:created>
  <dcterms:modified xsi:type="dcterms:W3CDTF">2023-09-25T13:11:54Z</dcterms:modified>
</cp:coreProperties>
</file>