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83"/>
    <p:restoredTop sz="96327"/>
  </p:normalViewPr>
  <p:slideViewPr>
    <p:cSldViewPr snapToGrid="0" snapToObjects="1" showGuides="1">
      <p:cViewPr varScale="1">
        <p:scale>
          <a:sx n="221" d="100"/>
          <a:sy n="221" d="100"/>
        </p:scale>
        <p:origin x="1576" y="1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05/07/2023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05/07/2023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05/07/2023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05/07/2023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05/07/2023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7158038"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2411346" y="1303202"/>
            <a:ext cx="4446654" cy="2207465"/>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622106" y="675418"/>
            <a:ext cx="4201184"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Chef de chantier expérimenté</a:t>
            </a: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622106" y="1810780"/>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Chef de chantier aguerri avec 15 ans d'expérience dans la gestion et la supervision de projets de construction variés. Solide expertise en coordination d'équipes, respect des délais et des budgets. Soucieux de la sécurité, efficace et résolu à résoudre les problèmes. À la recherche d'une nouvelle opportunité pour apporter mes compétences éprouvées et aider à la réussite des projets.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643842" y="131590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5504" y="376034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61984" y="4245416"/>
            <a:ext cx="4056237" cy="3103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Chef de Chantier</a:t>
            </a:r>
            <a:r>
              <a:rPr lang="fr-FR" sz="1100" dirty="0"/>
              <a:t>, BTP Solutions, Marseille — 2012-Present</a:t>
            </a:r>
          </a:p>
          <a:p>
            <a:endParaRPr lang="fr-FR" sz="1100" dirty="0"/>
          </a:p>
          <a:p>
            <a:pPr marL="171450" indent="-171450">
              <a:buFont typeface="Arial" panose="020B0604020202020204" pitchFamily="34" charset="0"/>
              <a:buChar char="•"/>
            </a:pPr>
            <a:r>
              <a:rPr lang="fr-FR" sz="1100" dirty="0"/>
              <a:t>Supervision de la planification, de la coordination et de l'exécution de plusieurs projets de construction majeurs.</a:t>
            </a:r>
          </a:p>
          <a:p>
            <a:pPr marL="171450" indent="-171450">
              <a:buFont typeface="Arial" panose="020B0604020202020204" pitchFamily="34" charset="0"/>
              <a:buChar char="•"/>
            </a:pPr>
            <a:r>
              <a:rPr lang="fr-FR" sz="1100" dirty="0"/>
              <a:t>Gestion d'équipes de plus de 20 personnes, y compris la résolution des conflits, la formation et le développement du personnel.</a:t>
            </a:r>
          </a:p>
          <a:p>
            <a:pPr marL="171450" indent="-171450">
              <a:buFont typeface="Arial" panose="020B0604020202020204" pitchFamily="34" charset="0"/>
              <a:buChar char="•"/>
            </a:pPr>
            <a:r>
              <a:rPr lang="fr-FR" sz="1100" dirty="0"/>
              <a:t>Contrôle strict des coûts et du respect des délais pour tous les projets.</a:t>
            </a:r>
          </a:p>
          <a:p>
            <a:endParaRPr lang="fr-FR" sz="1100" b="1" dirty="0"/>
          </a:p>
          <a:p>
            <a:r>
              <a:rPr lang="fr-FR" sz="1100" b="1" dirty="0"/>
              <a:t>Conducteur de Travaux</a:t>
            </a:r>
            <a:r>
              <a:rPr lang="fr-FR" sz="1100" dirty="0"/>
              <a:t>, BTP Pro, Marseille — 2006-2012</a:t>
            </a:r>
          </a:p>
          <a:p>
            <a:pPr marL="171450" indent="-171450">
              <a:buFont typeface="Arial" panose="020B0604020202020204" pitchFamily="34" charset="0"/>
              <a:buChar char="•"/>
            </a:pPr>
            <a:r>
              <a:rPr lang="fr-FR" sz="1100" dirty="0"/>
              <a:t>Responsable de la coordination et de la supervision de tous les aspects techniques des chantiers.</a:t>
            </a:r>
          </a:p>
          <a:p>
            <a:pPr marL="171450" indent="-171450">
              <a:buFont typeface="Arial" panose="020B0604020202020204" pitchFamily="34" charset="0"/>
              <a:buChar char="•"/>
            </a:pPr>
            <a:r>
              <a:rPr lang="fr-FR" sz="1100" dirty="0"/>
              <a:t>Collaboration étroite avec les ingénieurs et les architectes pour assurer le respect des spécifications du projet.</a:t>
            </a:r>
          </a:p>
          <a:p>
            <a:pPr marL="171450" indent="-171450">
              <a:buFont typeface="Arial" panose="020B0604020202020204" pitchFamily="34" charset="0"/>
              <a:buChar char="•"/>
            </a:pPr>
            <a:r>
              <a:rPr lang="fr-FR" sz="1100" dirty="0"/>
              <a:t>Contribution à l'amélioration des processus de construction, entraînant une efficacité accrue.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91126" y="164729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00044" y="412593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52652" y="376997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07618" y="4259416"/>
            <a:ext cx="2169915" cy="1622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de projet</a:t>
            </a:r>
          </a:p>
          <a:p>
            <a:pPr marL="171450" indent="-171450">
              <a:buFont typeface="Arial" panose="020B0604020202020204" pitchFamily="34" charset="0"/>
              <a:buChar char="•"/>
            </a:pPr>
            <a:r>
              <a:rPr lang="fr-FR" sz="1100" dirty="0"/>
              <a:t>Gestion d'équipe</a:t>
            </a:r>
          </a:p>
          <a:p>
            <a:pPr marL="171450" indent="-171450">
              <a:buFont typeface="Arial" panose="020B0604020202020204" pitchFamily="34" charset="0"/>
              <a:buChar char="•"/>
            </a:pPr>
            <a:r>
              <a:rPr lang="fr-FR" sz="1100" dirty="0"/>
              <a:t>Connaissance des normes de sécurité du BTP</a:t>
            </a:r>
          </a:p>
          <a:p>
            <a:pPr marL="171450" indent="-171450">
              <a:buFont typeface="Arial" panose="020B0604020202020204" pitchFamily="34" charset="0"/>
              <a:buChar char="•"/>
            </a:pPr>
            <a:r>
              <a:rPr lang="fr-FR" sz="1100" dirty="0"/>
              <a:t>Planification de projet et respect des délais</a:t>
            </a:r>
          </a:p>
          <a:p>
            <a:pPr marL="171450" indent="-171450">
              <a:buFont typeface="Arial" panose="020B0604020202020204" pitchFamily="34" charset="0"/>
              <a:buChar char="•"/>
            </a:pPr>
            <a:r>
              <a:rPr lang="fr-FR" sz="1100" dirty="0"/>
              <a:t>Maîtrise des outils informatiques de gestion de chantier</a:t>
            </a:r>
          </a:p>
          <a:p>
            <a:pPr marL="171450" indent="-171450">
              <a:buFont typeface="Arial" panose="020B0604020202020204" pitchFamily="34" charset="0"/>
              <a:buChar char="•"/>
            </a:pPr>
            <a:r>
              <a:rPr lang="fr-FR" sz="1100" dirty="0"/>
              <a:t>Compréhension technique de la construction</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107618" y="6242196"/>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77980" y="6747205"/>
            <a:ext cx="2341562" cy="127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Leadership et gestion d'équipe</a:t>
            </a:r>
          </a:p>
          <a:p>
            <a:pPr marL="171450" indent="-171450">
              <a:buFont typeface="Arial" panose="020B0604020202020204" pitchFamily="34" charset="0"/>
              <a:buChar char="•"/>
            </a:pPr>
            <a:r>
              <a:rPr lang="fr-FR" sz="1100" dirty="0"/>
              <a:t>Excellent communicateur</a:t>
            </a:r>
          </a:p>
          <a:p>
            <a:pPr marL="171450" indent="-171450">
              <a:buFont typeface="Arial" panose="020B0604020202020204" pitchFamily="34" charset="0"/>
              <a:buChar char="•"/>
            </a:pPr>
            <a:r>
              <a:rPr lang="fr-FR" sz="1100" dirty="0"/>
              <a:t>Résolution de problèmes</a:t>
            </a:r>
          </a:p>
          <a:p>
            <a:pPr marL="171450" indent="-171450">
              <a:buFont typeface="Arial" panose="020B0604020202020204" pitchFamily="34" charset="0"/>
              <a:buChar char="•"/>
            </a:pPr>
            <a:r>
              <a:rPr lang="fr-FR" sz="1100" dirty="0"/>
              <a:t>Organisation et planification efficaces</a:t>
            </a:r>
          </a:p>
          <a:p>
            <a:pPr marL="171450" indent="-171450">
              <a:buFont typeface="Arial" panose="020B0604020202020204" pitchFamily="34" charset="0"/>
              <a:buChar char="•"/>
            </a:pPr>
            <a:r>
              <a:rPr lang="fr-FR" sz="1100" dirty="0"/>
              <a:t>Souci du détail</a:t>
            </a:r>
          </a:p>
          <a:p>
            <a:pPr marL="171450" indent="-171450">
              <a:buFont typeface="Arial" panose="020B0604020202020204" pitchFamily="34" charset="0"/>
              <a:buChar char="•"/>
            </a:pPr>
            <a:r>
              <a:rPr lang="fr-FR" sz="1100" dirty="0"/>
              <a:t>Résistance au stress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77114" y="730088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09814" y="7642170"/>
            <a:ext cx="3978702"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7158038"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7158038"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42688" y="4123908"/>
            <a:ext cx="2134845"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63567" y="6606171"/>
            <a:ext cx="2020833"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57799" y="7725871"/>
            <a:ext cx="4030717" cy="415498"/>
          </a:xfrm>
          <a:prstGeom prst="rect">
            <a:avLst/>
          </a:prstGeom>
          <a:noFill/>
        </p:spPr>
        <p:txBody>
          <a:bodyPr wrap="square">
            <a:spAutoFit/>
          </a:bodyPr>
          <a:lstStyle/>
          <a:p>
            <a:pPr marL="171450" indent="-171450">
              <a:buFont typeface="Arial" panose="020B0604020202020204" pitchFamily="34" charset="0"/>
              <a:buChar char="•"/>
            </a:pPr>
            <a:r>
              <a:rPr lang="fr-FR" sz="1050" b="1" dirty="0"/>
              <a:t>Diplôme de Conducteur de travaux BTP</a:t>
            </a:r>
            <a:r>
              <a:rPr lang="fr-FR" sz="1050" dirty="0"/>
              <a:t> - Ecole Chez Soi, Paris, 2006</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3228942" y="2430"/>
            <a:ext cx="3629058" cy="716277"/>
          </a:xfrm>
          <a:prstGeom prst="triangle">
            <a:avLst>
              <a:gd name="adj" fmla="val 75016"/>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622106" y="20852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Pierre</a:t>
            </a:r>
            <a:r>
              <a:rPr lang="fr-FR" sz="2800" b="1" dirty="0"/>
              <a:t> CHANTIER</a:t>
            </a: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141756" y="8010120"/>
            <a:ext cx="204264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174456" y="8351401"/>
            <a:ext cx="198344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81120" y="8475407"/>
            <a:ext cx="2076782" cy="1046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Football (membre actif d'un club local)</a:t>
            </a:r>
          </a:p>
          <a:p>
            <a:pPr marL="171450" indent="-171450">
              <a:buFont typeface="Arial" panose="020B0604020202020204" pitchFamily="34" charset="0"/>
              <a:buChar char="•"/>
            </a:pPr>
            <a:r>
              <a:rPr lang="fr-FR" sz="1100" dirty="0"/>
              <a:t>Modélisme</a:t>
            </a:r>
          </a:p>
          <a:p>
            <a:pPr marL="171450" indent="-171450">
              <a:buFont typeface="Arial" panose="020B0604020202020204" pitchFamily="34" charset="0"/>
              <a:buChar char="•"/>
            </a:pPr>
            <a:r>
              <a:rPr lang="fr-FR" sz="1100" dirty="0"/>
              <a:t>Bénévolat pour des projets de construction communautaire</a:t>
            </a:r>
          </a:p>
        </p:txBody>
      </p:sp>
      <p:sp>
        <p:nvSpPr>
          <p:cNvPr id="10" name="Rectangle 9">
            <a:extLst>
              <a:ext uri="{FF2B5EF4-FFF2-40B4-BE49-F238E27FC236}">
                <a16:creationId xmlns:a16="http://schemas.microsoft.com/office/drawing/2014/main" id="{14D7F5AE-63F1-4B9A-05B9-DAB3288C5B41}"/>
              </a:ext>
            </a:extLst>
          </p:cNvPr>
          <p:cNvSpPr/>
          <p:nvPr/>
        </p:nvSpPr>
        <p:spPr>
          <a:xfrm>
            <a:off x="0" y="0"/>
            <a:ext cx="400050" cy="3510668"/>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00050" y="140158"/>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107618"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789"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108"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42"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25" name="Zone de texte 28">
            <a:extLst>
              <a:ext uri="{FF2B5EF4-FFF2-40B4-BE49-F238E27FC236}">
                <a16:creationId xmlns:a16="http://schemas.microsoft.com/office/drawing/2014/main" id="{6452FC3D-EC4C-1167-8436-9F460E48F0FD}"/>
              </a:ext>
            </a:extLst>
          </p:cNvPr>
          <p:cNvSpPr txBox="1">
            <a:spLocks noChangeArrowheads="1"/>
          </p:cNvSpPr>
          <p:nvPr/>
        </p:nvSpPr>
        <p:spPr bwMode="auto">
          <a:xfrm>
            <a:off x="2540265" y="8234960"/>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7" name="Conector recto 36">
            <a:extLst>
              <a:ext uri="{FF2B5EF4-FFF2-40B4-BE49-F238E27FC236}">
                <a16:creationId xmlns:a16="http://schemas.microsoft.com/office/drawing/2014/main" id="{89E3EB94-183B-334E-1416-1EBC45221843}"/>
              </a:ext>
            </a:extLst>
          </p:cNvPr>
          <p:cNvCxnSpPr>
            <a:cxnSpLocks/>
          </p:cNvCxnSpPr>
          <p:nvPr/>
        </p:nvCxnSpPr>
        <p:spPr>
          <a:xfrm>
            <a:off x="2572965" y="8576241"/>
            <a:ext cx="3978702" cy="0"/>
          </a:xfrm>
          <a:prstGeom prst="line">
            <a:avLst/>
          </a:prstGeom>
          <a:ln/>
        </p:spPr>
        <p:style>
          <a:lnRef idx="2">
            <a:schemeClr val="dk1"/>
          </a:lnRef>
          <a:fillRef idx="0">
            <a:schemeClr val="dk1"/>
          </a:fillRef>
          <a:effectRef idx="1">
            <a:schemeClr val="dk1"/>
          </a:effectRef>
          <a:fontRef idx="minor">
            <a:schemeClr val="tx1"/>
          </a:fontRef>
        </p:style>
      </p:cxnSp>
      <p:sp>
        <p:nvSpPr>
          <p:cNvPr id="28" name="ZoneTexte 27">
            <a:extLst>
              <a:ext uri="{FF2B5EF4-FFF2-40B4-BE49-F238E27FC236}">
                <a16:creationId xmlns:a16="http://schemas.microsoft.com/office/drawing/2014/main" id="{3AE853F6-723F-47F9-148F-B0495E7B4668}"/>
              </a:ext>
            </a:extLst>
          </p:cNvPr>
          <p:cNvSpPr txBox="1"/>
          <p:nvPr/>
        </p:nvSpPr>
        <p:spPr>
          <a:xfrm>
            <a:off x="2520950" y="8659942"/>
            <a:ext cx="4030717" cy="577081"/>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Anglais : C2 (Maîtrise complète)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Espagnol : B1 (Niveau intermédiaire</a:t>
            </a:r>
          </a:p>
        </p:txBody>
      </p:sp>
      <p:pic>
        <p:nvPicPr>
          <p:cNvPr id="7" name="Image 6" descr="Une image contenant personne, Visage humain, homme, habits&#10;&#10;Description générée automatiquement">
            <a:extLst>
              <a:ext uri="{FF2B5EF4-FFF2-40B4-BE49-F238E27FC236}">
                <a16:creationId xmlns:a16="http://schemas.microsoft.com/office/drawing/2014/main" id="{A1988894-2855-A3FF-40AF-39863763F463}"/>
              </a:ext>
            </a:extLst>
          </p:cNvPr>
          <p:cNvPicPr>
            <a:picLocks noChangeAspect="1"/>
          </p:cNvPicPr>
          <p:nvPr/>
        </p:nvPicPr>
        <p:blipFill rotWithShape="1">
          <a:blip r:embed="rId7"/>
          <a:srcRect l="8108" r="29521"/>
          <a:stretch/>
        </p:blipFill>
        <p:spPr>
          <a:xfrm>
            <a:off x="400051" y="1308359"/>
            <a:ext cx="2049130" cy="2192844"/>
          </a:xfrm>
          <a:prstGeom prst="rect">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875</TotalTime>
  <Words>326</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54</cp:revision>
  <cp:lastPrinted>2022-05-25T13:38:42Z</cp:lastPrinted>
  <dcterms:created xsi:type="dcterms:W3CDTF">2022-05-25T13:38:28Z</dcterms:created>
  <dcterms:modified xsi:type="dcterms:W3CDTF">2023-07-04T22:18:30Z</dcterms:modified>
</cp:coreProperties>
</file>