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9"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88"/>
    <p:restoredTop sz="96327"/>
  </p:normalViewPr>
  <p:slideViewPr>
    <p:cSldViewPr snapToGrid="0" snapToObjects="1" showGuides="1">
      <p:cViewPr varScale="1">
        <p:scale>
          <a:sx n="223" d="100"/>
          <a:sy n="223" d="100"/>
        </p:scale>
        <p:origin x="6920" y="20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30/05/2023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30/05/2023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30/05/2023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30/05/2023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30/05/2023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30/05/2023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30/05/2023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9">
            <a:extLst>
              <a:ext uri="{FF2B5EF4-FFF2-40B4-BE49-F238E27FC236}">
                <a16:creationId xmlns:a16="http://schemas.microsoft.com/office/drawing/2014/main" id="{25BF3392-A131-50CC-1507-59E3CC2152A4}"/>
              </a:ext>
            </a:extLst>
          </p:cNvPr>
          <p:cNvSpPr>
            <a:spLocks noChangeArrowheads="1"/>
          </p:cNvSpPr>
          <p:nvPr/>
        </p:nvSpPr>
        <p:spPr bwMode="auto">
          <a:xfrm rot="10800000">
            <a:off x="-3176" y="0"/>
            <a:ext cx="2431225" cy="9906000"/>
          </a:xfrm>
          <a:prstGeom prst="rect">
            <a:avLst/>
          </a:prstGeom>
          <a:solidFill>
            <a:schemeClr val="accent2">
              <a:alpha val="23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endParaRPr>
          </a:p>
        </p:txBody>
      </p:sp>
      <p:sp>
        <p:nvSpPr>
          <p:cNvPr id="5" name="Zone de texte 1">
            <a:extLst>
              <a:ext uri="{FF2B5EF4-FFF2-40B4-BE49-F238E27FC236}">
                <a16:creationId xmlns:a16="http://schemas.microsoft.com/office/drawing/2014/main" id="{E5F8DE6B-7986-7D8A-9913-73A8A7F67A33}"/>
              </a:ext>
            </a:extLst>
          </p:cNvPr>
          <p:cNvSpPr txBox="1">
            <a:spLocks noChangeArrowheads="1"/>
          </p:cNvSpPr>
          <p:nvPr/>
        </p:nvSpPr>
        <p:spPr bwMode="auto">
          <a:xfrm>
            <a:off x="2508076" y="0"/>
            <a:ext cx="33278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2400" b="1" dirty="0">
                <a:solidFill>
                  <a:srgbClr val="000000"/>
                </a:solidFill>
                <a:latin typeface="Calibri" panose="020F0502020204030204" pitchFamily="34" charset="0"/>
              </a:rPr>
              <a:t>Lucien CUISTO</a:t>
            </a:r>
          </a:p>
        </p:txBody>
      </p:sp>
      <p:sp>
        <p:nvSpPr>
          <p:cNvPr id="7" name="Zone de texte 3">
            <a:extLst>
              <a:ext uri="{FF2B5EF4-FFF2-40B4-BE49-F238E27FC236}">
                <a16:creationId xmlns:a16="http://schemas.microsoft.com/office/drawing/2014/main" id="{A0B0E60B-1F47-06AD-0C62-51047EB294DB}"/>
              </a:ext>
            </a:extLst>
          </p:cNvPr>
          <p:cNvSpPr txBox="1">
            <a:spLocks noChangeArrowheads="1"/>
          </p:cNvSpPr>
          <p:nvPr/>
        </p:nvSpPr>
        <p:spPr bwMode="auto">
          <a:xfrm>
            <a:off x="2516941" y="688964"/>
            <a:ext cx="4115325" cy="474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400" b="1" dirty="0"/>
              <a:t>Chef de cuisine passionné avec 12 ans d'expérience dans la restauration haut de gamme</a:t>
            </a:r>
            <a:endParaRPr lang="fr-FR" sz="1400" dirty="0"/>
          </a:p>
        </p:txBody>
      </p:sp>
      <p:sp>
        <p:nvSpPr>
          <p:cNvPr id="8" name="Google Shape;61;p14">
            <a:extLst>
              <a:ext uri="{FF2B5EF4-FFF2-40B4-BE49-F238E27FC236}">
                <a16:creationId xmlns:a16="http://schemas.microsoft.com/office/drawing/2014/main" id="{8FE50E40-D2C0-7736-3371-99996FB4742D}"/>
              </a:ext>
            </a:extLst>
          </p:cNvPr>
          <p:cNvSpPr/>
          <p:nvPr/>
        </p:nvSpPr>
        <p:spPr>
          <a:xfrm>
            <a:off x="2579885" y="489994"/>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9" name="Zone de texte 4">
            <a:extLst>
              <a:ext uri="{FF2B5EF4-FFF2-40B4-BE49-F238E27FC236}">
                <a16:creationId xmlns:a16="http://schemas.microsoft.com/office/drawing/2014/main" id="{409AE738-B4BF-3CC5-A96D-84C8AB58C14C}"/>
              </a:ext>
            </a:extLst>
          </p:cNvPr>
          <p:cNvSpPr txBox="1">
            <a:spLocks noChangeArrowheads="1"/>
          </p:cNvSpPr>
          <p:nvPr/>
        </p:nvSpPr>
        <p:spPr bwMode="auto">
          <a:xfrm>
            <a:off x="2517091" y="1890083"/>
            <a:ext cx="4131841" cy="860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00" dirty="0"/>
              <a:t>Professionnel de la cuisine créatif et expérimenté avec une forte passion pour la création de plats mémorables. Expérience avérée dans la gestion de la cuisine, le développement de menus et la direction d'équipes. Souci du détail, excellentes compétences en gestion et dévouement à la satisfaction du client.</a:t>
            </a:r>
            <a:endParaRPr lang="fr-FR" sz="1000" dirty="0">
              <a:effectLst/>
              <a:ea typeface="Calibri" panose="020F0502020204030204" pitchFamily="34" charset="0"/>
              <a:cs typeface="Times New Roman" panose="02020603050405020304" pitchFamily="18" charset="0"/>
            </a:endParaRPr>
          </a:p>
        </p:txBody>
      </p:sp>
      <p:sp>
        <p:nvSpPr>
          <p:cNvPr id="10" name="Zone de texte 5">
            <a:extLst>
              <a:ext uri="{FF2B5EF4-FFF2-40B4-BE49-F238E27FC236}">
                <a16:creationId xmlns:a16="http://schemas.microsoft.com/office/drawing/2014/main" id="{ABFFB6A3-C2C7-25E1-0351-3F0B3EFF4657}"/>
              </a:ext>
            </a:extLst>
          </p:cNvPr>
          <p:cNvSpPr txBox="1">
            <a:spLocks noChangeArrowheads="1"/>
          </p:cNvSpPr>
          <p:nvPr/>
        </p:nvSpPr>
        <p:spPr bwMode="auto">
          <a:xfrm>
            <a:off x="2498855" y="1447176"/>
            <a:ext cx="3175001"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endParaRPr>
          </a:p>
        </p:txBody>
      </p:sp>
      <p:sp>
        <p:nvSpPr>
          <p:cNvPr id="11" name="Zone de texte 6">
            <a:extLst>
              <a:ext uri="{FF2B5EF4-FFF2-40B4-BE49-F238E27FC236}">
                <a16:creationId xmlns:a16="http://schemas.microsoft.com/office/drawing/2014/main" id="{A35884B0-4846-2DB7-57CB-AB53E2AF0103}"/>
              </a:ext>
            </a:extLst>
          </p:cNvPr>
          <p:cNvSpPr txBox="1">
            <a:spLocks noChangeArrowheads="1"/>
          </p:cNvSpPr>
          <p:nvPr/>
        </p:nvSpPr>
        <p:spPr bwMode="auto">
          <a:xfrm>
            <a:off x="2516941" y="2987868"/>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endParaRPr>
          </a:p>
        </p:txBody>
      </p:sp>
      <p:sp>
        <p:nvSpPr>
          <p:cNvPr id="12" name="Zone de texte 7">
            <a:extLst>
              <a:ext uri="{FF2B5EF4-FFF2-40B4-BE49-F238E27FC236}">
                <a16:creationId xmlns:a16="http://schemas.microsoft.com/office/drawing/2014/main" id="{ED3ACC09-5DFC-E13C-6C11-EE49DFE730A3}"/>
              </a:ext>
            </a:extLst>
          </p:cNvPr>
          <p:cNvSpPr txBox="1">
            <a:spLocks noChangeArrowheads="1"/>
          </p:cNvSpPr>
          <p:nvPr/>
        </p:nvSpPr>
        <p:spPr bwMode="auto">
          <a:xfrm>
            <a:off x="2516941" y="3445069"/>
            <a:ext cx="4142290" cy="1981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50" b="1" dirty="0"/>
              <a:t>Chef de cuisine</a:t>
            </a:r>
            <a:r>
              <a:rPr lang="fr-FR" sz="1050" dirty="0"/>
              <a:t>, Restaurant Les Papillons, Paris (2015 - Présent)</a:t>
            </a:r>
          </a:p>
          <a:p>
            <a:endParaRPr lang="fr-FR" sz="1050" dirty="0"/>
          </a:p>
          <a:p>
            <a:pPr marL="171450" indent="-171450">
              <a:buFont typeface="Arial" panose="020B0604020202020204" pitchFamily="34" charset="0"/>
              <a:buChar char="•"/>
            </a:pPr>
            <a:r>
              <a:rPr lang="fr-FR" sz="1050" dirty="0"/>
              <a:t>Supervision d'une équipe de 15 cuisiniers dans la préparation de plats gastronomiques français.</a:t>
            </a:r>
          </a:p>
          <a:p>
            <a:pPr marL="171450" indent="-171450">
              <a:buFont typeface="Arial" panose="020B0604020202020204" pitchFamily="34" charset="0"/>
              <a:buChar char="•"/>
            </a:pPr>
            <a:r>
              <a:rPr lang="fr-FR" sz="1050" dirty="0"/>
              <a:t>Création de menus saisonniers, en mettant l'accent sur l'utilisation de produits locaux frais.</a:t>
            </a:r>
          </a:p>
          <a:p>
            <a:pPr marL="171450" indent="-171450">
              <a:buFont typeface="Arial" panose="020B0604020202020204" pitchFamily="34" charset="0"/>
              <a:buChar char="•"/>
            </a:pPr>
            <a:r>
              <a:rPr lang="fr-FR" sz="1050" dirty="0"/>
              <a:t>Gestion des relations avec les fournisseurs pour assurer la qualité des ingrédients utilisés.</a:t>
            </a:r>
          </a:p>
          <a:p>
            <a:pPr marL="171450" indent="-171450">
              <a:buFont typeface="Arial" panose="020B0604020202020204" pitchFamily="34" charset="0"/>
              <a:buChar char="•"/>
            </a:pPr>
            <a:r>
              <a:rPr lang="fr-FR" sz="1050" dirty="0"/>
              <a:t>Mise en œuvre de normes de santé et de sécurité, aboutissant à une évaluation de 5 étoiles en matière d'hygiène alimentaire pendant 8 années consécutives.</a:t>
            </a:r>
          </a:p>
          <a:p>
            <a:pPr marL="171450" indent="-171450">
              <a:buFont typeface="Arial" panose="020B0604020202020204" pitchFamily="34" charset="0"/>
              <a:buChar char="•"/>
            </a:pPr>
            <a:r>
              <a:rPr lang="fr-FR" sz="1050" dirty="0"/>
              <a:t>Formation des nouveaux membres de l'équipe pour garantir le respect des normes élevées de l'établissement.</a:t>
            </a:r>
          </a:p>
          <a:p>
            <a:pPr marL="171450" indent="-171450">
              <a:buFont typeface="Arial" panose="020B0604020202020204" pitchFamily="34" charset="0"/>
              <a:buChar char="•"/>
            </a:pPr>
            <a:r>
              <a:rPr lang="fr-FR" sz="1050" dirty="0"/>
              <a:t>Réduction des coûts de la cuisine de 20% grâce à une meilleure gestion des stocks et des déchets.</a:t>
            </a:r>
          </a:p>
          <a:p>
            <a:pPr marL="171450" indent="-171450">
              <a:buFont typeface="Arial" panose="020B0604020202020204" pitchFamily="34" charset="0"/>
              <a:buChar char="•"/>
            </a:pPr>
            <a:r>
              <a:rPr lang="fr-FR" sz="1050" dirty="0"/>
              <a:t>Mise en place de démonstrations culinaires pour renforcer l'engagement des clients et augmenter les ventes de plats à la carte.</a:t>
            </a:r>
          </a:p>
          <a:p>
            <a:pPr marL="171450" indent="-171450">
              <a:buFont typeface="Arial" panose="020B0604020202020204" pitchFamily="34" charset="0"/>
              <a:buChar char="•"/>
            </a:pPr>
            <a:r>
              <a:rPr lang="fr-FR" sz="1050" dirty="0"/>
              <a:t>Récompensé par le titre de "Meilleur Chef de Cuisine" de Paris en 2021.</a:t>
            </a:r>
          </a:p>
          <a:p>
            <a:endParaRPr lang="fr-FR" sz="1050" b="1" dirty="0"/>
          </a:p>
          <a:p>
            <a:r>
              <a:rPr lang="fr-FR" sz="1050" b="1" dirty="0"/>
              <a:t>Sous-chef</a:t>
            </a:r>
            <a:r>
              <a:rPr lang="fr-FR" sz="1050" dirty="0"/>
              <a:t>, Restaurant La Fleur, Lyon (2008 - 2015)</a:t>
            </a:r>
          </a:p>
          <a:p>
            <a:endParaRPr lang="fr-FR" sz="1050" dirty="0"/>
          </a:p>
          <a:p>
            <a:pPr marL="171450" indent="-171450">
              <a:buFont typeface="Arial" panose="020B0604020202020204" pitchFamily="34" charset="0"/>
              <a:buChar char="•"/>
            </a:pPr>
            <a:r>
              <a:rPr lang="fr-FR" sz="1050" dirty="0"/>
              <a:t>Participation à la préparation des plats</a:t>
            </a:r>
          </a:p>
          <a:p>
            <a:pPr marL="171450" indent="-171450">
              <a:buFont typeface="Arial" panose="020B0604020202020204" pitchFamily="34" charset="0"/>
              <a:buChar char="•"/>
            </a:pPr>
            <a:r>
              <a:rPr lang="fr-FR" sz="1050" dirty="0"/>
              <a:t>Assistance à la gestion de la cuisine</a:t>
            </a:r>
          </a:p>
          <a:p>
            <a:pPr marL="171450" indent="-171450">
              <a:buFont typeface="Arial" panose="020B0604020202020204" pitchFamily="34" charset="0"/>
              <a:buChar char="•"/>
            </a:pPr>
            <a:r>
              <a:rPr lang="fr-FR" sz="1050" dirty="0"/>
              <a:t>Formation de nouveaux cuisiniers</a:t>
            </a:r>
          </a:p>
        </p:txBody>
      </p:sp>
      <p:cxnSp>
        <p:nvCxnSpPr>
          <p:cNvPr id="13" name="Conector recto 36">
            <a:extLst>
              <a:ext uri="{FF2B5EF4-FFF2-40B4-BE49-F238E27FC236}">
                <a16:creationId xmlns:a16="http://schemas.microsoft.com/office/drawing/2014/main" id="{ABA3EF5C-17E6-3FEF-B78D-4542401BDF8C}"/>
              </a:ext>
            </a:extLst>
          </p:cNvPr>
          <p:cNvCxnSpPr>
            <a:cxnSpLocks/>
          </p:cNvCxnSpPr>
          <p:nvPr/>
        </p:nvCxnSpPr>
        <p:spPr>
          <a:xfrm>
            <a:off x="2595014" y="1824797"/>
            <a:ext cx="4026662" cy="0"/>
          </a:xfrm>
          <a:prstGeom prst="line">
            <a:avLst/>
          </a:prstGeom>
          <a:ln/>
        </p:spPr>
        <p:style>
          <a:lnRef idx="2">
            <a:schemeClr val="dk1"/>
          </a:lnRef>
          <a:fillRef idx="0">
            <a:schemeClr val="dk1"/>
          </a:fillRef>
          <a:effectRef idx="1">
            <a:schemeClr val="dk1"/>
          </a:effectRef>
          <a:fontRef idx="minor">
            <a:schemeClr val="tx1"/>
          </a:fontRef>
        </p:style>
      </p:cxnSp>
      <p:cxnSp>
        <p:nvCxnSpPr>
          <p:cNvPr id="14" name="Conector recto 36">
            <a:extLst>
              <a:ext uri="{FF2B5EF4-FFF2-40B4-BE49-F238E27FC236}">
                <a16:creationId xmlns:a16="http://schemas.microsoft.com/office/drawing/2014/main" id="{C1219AB7-3ADE-4885-5355-6C9709225EB4}"/>
              </a:ext>
            </a:extLst>
          </p:cNvPr>
          <p:cNvCxnSpPr>
            <a:cxnSpLocks/>
          </p:cNvCxnSpPr>
          <p:nvPr/>
        </p:nvCxnSpPr>
        <p:spPr>
          <a:xfrm>
            <a:off x="2572859" y="3328513"/>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15" name="Cuadro de texto 24">
            <a:extLst>
              <a:ext uri="{FF2B5EF4-FFF2-40B4-BE49-F238E27FC236}">
                <a16:creationId xmlns:a16="http://schemas.microsoft.com/office/drawing/2014/main" id="{BCBDA240-DC9A-6219-7609-22B2A8F92CAE}"/>
              </a:ext>
            </a:extLst>
          </p:cNvPr>
          <p:cNvSpPr txBox="1">
            <a:spLocks noChangeArrowheads="1"/>
          </p:cNvSpPr>
          <p:nvPr/>
        </p:nvSpPr>
        <p:spPr bwMode="auto">
          <a:xfrm>
            <a:off x="475489" y="2977232"/>
            <a:ext cx="2010561" cy="119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endParaRPr>
          </a:p>
        </p:txBody>
      </p:sp>
      <p:pic>
        <p:nvPicPr>
          <p:cNvPr id="16" name="Gráfico 15" descr="Marcador">
            <a:extLst>
              <a:ext uri="{FF2B5EF4-FFF2-40B4-BE49-F238E27FC236}">
                <a16:creationId xmlns:a16="http://schemas.microsoft.com/office/drawing/2014/main" id="{F7D1ADF7-6D59-948A-9307-B1D893181CE0}"/>
              </a:ext>
            </a:extLst>
          </p:cNvPr>
          <p:cNvPicPr/>
          <p:nvPr/>
        </p:nvPicPr>
        <p:blipFill>
          <a:blip r:embed="rId2">
            <a:extLst>
              <a:ext uri="{96DAC541-7B7A-43D3-8B79-37D633B846F1}">
                <asvg:svgBlip xmlns:asvg="http://schemas.microsoft.com/office/drawing/2016/SVG/main" r:embed="rId3"/>
              </a:ext>
            </a:extLst>
          </a:blip>
          <a:stretch>
            <a:fillRect/>
          </a:stretch>
        </p:blipFill>
        <p:spPr>
          <a:xfrm>
            <a:off x="208974" y="3577115"/>
            <a:ext cx="219710" cy="219710"/>
          </a:xfrm>
          <a:prstGeom prst="rect">
            <a:avLst/>
          </a:prstGeom>
        </p:spPr>
      </p:pic>
      <p:pic>
        <p:nvPicPr>
          <p:cNvPr id="1032" name="Image 13">
            <a:extLst>
              <a:ext uri="{FF2B5EF4-FFF2-40B4-BE49-F238E27FC236}">
                <a16:creationId xmlns:a16="http://schemas.microsoft.com/office/drawing/2014/main" id="{0D33B328-4C89-4101-3B8D-9BFB676534B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388" y="3053287"/>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31" name="Image 14">
            <a:extLst>
              <a:ext uri="{FF2B5EF4-FFF2-40B4-BE49-F238E27FC236}">
                <a16:creationId xmlns:a16="http://schemas.microsoft.com/office/drawing/2014/main" id="{D100A965-CF64-50F4-41BD-A7EAA06D69F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1106" y="3337450"/>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Image 17">
            <a:extLst>
              <a:ext uri="{FF2B5EF4-FFF2-40B4-BE49-F238E27FC236}">
                <a16:creationId xmlns:a16="http://schemas.microsoft.com/office/drawing/2014/main" id="{E1CD72BF-FF52-4ABA-BD16-19CEC83CBC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3318" y="3865040"/>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17" name="Zone de texte 18">
            <a:extLst>
              <a:ext uri="{FF2B5EF4-FFF2-40B4-BE49-F238E27FC236}">
                <a16:creationId xmlns:a16="http://schemas.microsoft.com/office/drawing/2014/main" id="{D195CB69-BF30-955F-77B4-6D27ADFF9262}"/>
              </a:ext>
            </a:extLst>
          </p:cNvPr>
          <p:cNvSpPr txBox="1">
            <a:spLocks noChangeArrowheads="1"/>
          </p:cNvSpPr>
          <p:nvPr/>
        </p:nvSpPr>
        <p:spPr bwMode="auto">
          <a:xfrm>
            <a:off x="163829" y="2644539"/>
            <a:ext cx="2144334"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endParaRPr>
          </a:p>
        </p:txBody>
      </p:sp>
      <p:sp>
        <p:nvSpPr>
          <p:cNvPr id="18" name="Zone de texte 20">
            <a:extLst>
              <a:ext uri="{FF2B5EF4-FFF2-40B4-BE49-F238E27FC236}">
                <a16:creationId xmlns:a16="http://schemas.microsoft.com/office/drawing/2014/main" id="{BE8E1647-3F3E-7D44-2728-908BCA8F5EF0}"/>
              </a:ext>
            </a:extLst>
          </p:cNvPr>
          <p:cNvSpPr txBox="1">
            <a:spLocks noChangeArrowheads="1"/>
          </p:cNvSpPr>
          <p:nvPr/>
        </p:nvSpPr>
        <p:spPr bwMode="auto">
          <a:xfrm>
            <a:off x="182546" y="4299196"/>
            <a:ext cx="2144334"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endParaRPr>
          </a:p>
        </p:txBody>
      </p:sp>
      <p:sp>
        <p:nvSpPr>
          <p:cNvPr id="19" name="Zone de texte 22">
            <a:extLst>
              <a:ext uri="{FF2B5EF4-FFF2-40B4-BE49-F238E27FC236}">
                <a16:creationId xmlns:a16="http://schemas.microsoft.com/office/drawing/2014/main" id="{105FEE60-283F-BFE0-E4AA-B96B0A6110EA}"/>
              </a:ext>
            </a:extLst>
          </p:cNvPr>
          <p:cNvSpPr txBox="1">
            <a:spLocks noChangeArrowheads="1"/>
          </p:cNvSpPr>
          <p:nvPr/>
        </p:nvSpPr>
        <p:spPr bwMode="auto">
          <a:xfrm>
            <a:off x="163829" y="4759343"/>
            <a:ext cx="2112046" cy="13497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50" dirty="0"/>
              <a:t>Leadership</a:t>
            </a:r>
          </a:p>
          <a:p>
            <a:pPr marL="171450" indent="-171450">
              <a:buFont typeface="Arial" panose="020B0604020202020204" pitchFamily="34" charset="0"/>
              <a:buChar char="•"/>
            </a:pPr>
            <a:r>
              <a:rPr lang="fr-FR" sz="1050" dirty="0"/>
              <a:t>Passion pour la cuisine</a:t>
            </a:r>
          </a:p>
          <a:p>
            <a:pPr marL="171450" indent="-171450">
              <a:buFont typeface="Arial" panose="020B0604020202020204" pitchFamily="34" charset="0"/>
              <a:buChar char="•"/>
            </a:pPr>
            <a:r>
              <a:rPr lang="fr-FR" sz="1050" dirty="0"/>
              <a:t>Créativité et sens de l'innovation</a:t>
            </a:r>
          </a:p>
          <a:p>
            <a:pPr marL="171450" indent="-171450">
              <a:buFont typeface="Arial" panose="020B0604020202020204" pitchFamily="34" charset="0"/>
              <a:buChar char="•"/>
            </a:pPr>
            <a:r>
              <a:rPr lang="fr-FR" sz="1050" dirty="0"/>
              <a:t>Résistance au stress</a:t>
            </a:r>
          </a:p>
          <a:p>
            <a:pPr marL="171450" indent="-171450">
              <a:buFont typeface="Arial" panose="020B0604020202020204" pitchFamily="34" charset="0"/>
              <a:buChar char="•"/>
            </a:pPr>
            <a:r>
              <a:rPr lang="fr-FR" sz="1050" dirty="0"/>
              <a:t>Capacité à travailler sous pression</a:t>
            </a:r>
          </a:p>
        </p:txBody>
      </p:sp>
      <p:sp>
        <p:nvSpPr>
          <p:cNvPr id="20" name="Zone de texte 23">
            <a:extLst>
              <a:ext uri="{FF2B5EF4-FFF2-40B4-BE49-F238E27FC236}">
                <a16:creationId xmlns:a16="http://schemas.microsoft.com/office/drawing/2014/main" id="{7A83F3E6-7000-53D6-C737-DC7FA36B9ED9}"/>
              </a:ext>
            </a:extLst>
          </p:cNvPr>
          <p:cNvSpPr txBox="1">
            <a:spLocks noChangeArrowheads="1"/>
          </p:cNvSpPr>
          <p:nvPr/>
        </p:nvSpPr>
        <p:spPr bwMode="auto">
          <a:xfrm>
            <a:off x="2579885" y="7612833"/>
            <a:ext cx="2056808"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Compétences métier</a:t>
            </a:r>
            <a:endParaRPr kumimoji="0" lang="fr-FR" altLang="fr-FR" sz="1800" b="0" i="0" u="none" strike="noStrike" cap="none" normalizeH="0" baseline="0" dirty="0">
              <a:ln>
                <a:noFill/>
              </a:ln>
              <a:solidFill>
                <a:schemeClr val="tx1"/>
              </a:solidFill>
              <a:effectLst/>
            </a:endParaRPr>
          </a:p>
        </p:txBody>
      </p:sp>
      <p:sp>
        <p:nvSpPr>
          <p:cNvPr id="24" name="Zone de texte 28">
            <a:extLst>
              <a:ext uri="{FF2B5EF4-FFF2-40B4-BE49-F238E27FC236}">
                <a16:creationId xmlns:a16="http://schemas.microsoft.com/office/drawing/2014/main" id="{5A6E7EFC-94C0-7511-64FA-0333E18902B9}"/>
              </a:ext>
            </a:extLst>
          </p:cNvPr>
          <p:cNvSpPr txBox="1">
            <a:spLocks noChangeArrowheads="1"/>
          </p:cNvSpPr>
          <p:nvPr/>
        </p:nvSpPr>
        <p:spPr bwMode="auto">
          <a:xfrm>
            <a:off x="2533512" y="9000632"/>
            <a:ext cx="31750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Formation &amp; Certifications</a:t>
            </a:r>
            <a:endParaRPr kumimoji="0" lang="fr-FR" altLang="fr-FR" sz="1800" b="0" i="0" u="none" strike="noStrike" cap="none" normalizeH="0" baseline="0" dirty="0">
              <a:ln>
                <a:noFill/>
              </a:ln>
              <a:solidFill>
                <a:schemeClr val="tx1"/>
              </a:solidFill>
              <a:effectLst/>
            </a:endParaRPr>
          </a:p>
        </p:txBody>
      </p:sp>
      <p:cxnSp>
        <p:nvCxnSpPr>
          <p:cNvPr id="28" name="Conector recto 36">
            <a:extLst>
              <a:ext uri="{FF2B5EF4-FFF2-40B4-BE49-F238E27FC236}">
                <a16:creationId xmlns:a16="http://schemas.microsoft.com/office/drawing/2014/main" id="{FA4D679F-F883-9AEE-CCF1-73EE3075B7DE}"/>
              </a:ext>
            </a:extLst>
          </p:cNvPr>
          <p:cNvCxnSpPr>
            <a:cxnSpLocks/>
          </p:cNvCxnSpPr>
          <p:nvPr/>
        </p:nvCxnSpPr>
        <p:spPr>
          <a:xfrm>
            <a:off x="2574018" y="9335594"/>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25" name="Zone de texte 31">
            <a:extLst>
              <a:ext uri="{FF2B5EF4-FFF2-40B4-BE49-F238E27FC236}">
                <a16:creationId xmlns:a16="http://schemas.microsoft.com/office/drawing/2014/main" id="{8D409EA3-6289-E719-B251-F58CE2A38A08}"/>
              </a:ext>
            </a:extLst>
          </p:cNvPr>
          <p:cNvSpPr txBox="1">
            <a:spLocks noChangeArrowheads="1"/>
          </p:cNvSpPr>
          <p:nvPr/>
        </p:nvSpPr>
        <p:spPr bwMode="auto">
          <a:xfrm>
            <a:off x="2533512" y="9457312"/>
            <a:ext cx="4069488" cy="5728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00" b="1" dirty="0"/>
              <a:t>Diplôme de cuisine</a:t>
            </a:r>
            <a:r>
              <a:rPr lang="fr-FR" sz="1000" dirty="0"/>
              <a:t>, Institut Paul Bocuse, Lyon (2008)</a:t>
            </a:r>
          </a:p>
          <a:p>
            <a:pPr marL="171450" indent="-171450">
              <a:buFont typeface="Arial" panose="020B0604020202020204" pitchFamily="34" charset="0"/>
              <a:buChar char="•"/>
            </a:pPr>
            <a:r>
              <a:rPr lang="fr-FR" sz="1000" b="1" dirty="0"/>
              <a:t>Baccalauréat professionnel Restauration</a:t>
            </a:r>
            <a:r>
              <a:rPr lang="fr-FR" sz="1000" dirty="0"/>
              <a:t>, Lycée Hôtelier, Paris (2006)</a:t>
            </a:r>
          </a:p>
        </p:txBody>
      </p:sp>
      <p:sp>
        <p:nvSpPr>
          <p:cNvPr id="27" name="Rectangle 44">
            <a:extLst>
              <a:ext uri="{FF2B5EF4-FFF2-40B4-BE49-F238E27FC236}">
                <a16:creationId xmlns:a16="http://schemas.microsoft.com/office/drawing/2014/main" id="{A8FD9164-1C1E-BABF-9C32-AF221B1D1342}"/>
              </a:ext>
            </a:extLst>
          </p:cNvPr>
          <p:cNvSpPr>
            <a:spLocks noChangeArrowheads="1"/>
          </p:cNvSpPr>
          <p:nvPr/>
        </p:nvSpPr>
        <p:spPr bwMode="auto">
          <a:xfrm>
            <a:off x="2361783" y="236581"/>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31" name="Zone de texte 26">
            <a:extLst>
              <a:ext uri="{FF2B5EF4-FFF2-40B4-BE49-F238E27FC236}">
                <a16:creationId xmlns:a16="http://schemas.microsoft.com/office/drawing/2014/main" id="{5884FA14-163B-652C-A3F5-DEC31F4898F6}"/>
              </a:ext>
            </a:extLst>
          </p:cNvPr>
          <p:cNvSpPr txBox="1">
            <a:spLocks noChangeArrowheads="1"/>
          </p:cNvSpPr>
          <p:nvPr/>
        </p:nvSpPr>
        <p:spPr bwMode="auto">
          <a:xfrm>
            <a:off x="118968" y="6132874"/>
            <a:ext cx="2220422"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endParaRPr>
          </a:p>
        </p:txBody>
      </p:sp>
      <p:sp>
        <p:nvSpPr>
          <p:cNvPr id="32" name="Zone de texte 27">
            <a:extLst>
              <a:ext uri="{FF2B5EF4-FFF2-40B4-BE49-F238E27FC236}">
                <a16:creationId xmlns:a16="http://schemas.microsoft.com/office/drawing/2014/main" id="{BA8B0CC4-D659-2305-8FC0-1E7AE2D766E1}"/>
              </a:ext>
            </a:extLst>
          </p:cNvPr>
          <p:cNvSpPr txBox="1">
            <a:spLocks noChangeArrowheads="1"/>
          </p:cNvSpPr>
          <p:nvPr/>
        </p:nvSpPr>
        <p:spPr bwMode="auto">
          <a:xfrm>
            <a:off x="131373" y="6542311"/>
            <a:ext cx="2158138" cy="1098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buFont typeface="Arial" panose="020B0604020202020204" pitchFamily="34" charset="0"/>
              <a:buChar char="•"/>
            </a:pPr>
            <a:r>
              <a:rPr lang="fr-FR" sz="1050" dirty="0">
                <a:latin typeface="+mn-lt"/>
              </a:rPr>
              <a:t>Français : langue maternelle</a:t>
            </a:r>
          </a:p>
          <a:p>
            <a:pPr marL="171450" indent="-171450">
              <a:buFont typeface="Arial" panose="020B0604020202020204" pitchFamily="34" charset="0"/>
              <a:buChar char="•"/>
            </a:pPr>
            <a:r>
              <a:rPr lang="fr-FR" sz="1050" dirty="0">
                <a:latin typeface="+mn-lt"/>
              </a:rPr>
              <a:t>Anglais : C1 (Cadre Européen Commun de Référence)</a:t>
            </a:r>
          </a:p>
          <a:p>
            <a:pPr marL="171450" indent="-171450">
              <a:buFont typeface="Arial" panose="020B0604020202020204" pitchFamily="34" charset="0"/>
              <a:buChar char="•"/>
            </a:pPr>
            <a:r>
              <a:rPr lang="fr-FR" sz="1050" dirty="0">
                <a:latin typeface="+mn-lt"/>
              </a:rPr>
              <a:t>Italien : B2 (Cadre Européen Commun de Référence)</a:t>
            </a:r>
          </a:p>
        </p:txBody>
      </p:sp>
      <p:sp>
        <p:nvSpPr>
          <p:cNvPr id="3" name="Zone de texte 4">
            <a:extLst>
              <a:ext uri="{FF2B5EF4-FFF2-40B4-BE49-F238E27FC236}">
                <a16:creationId xmlns:a16="http://schemas.microsoft.com/office/drawing/2014/main" id="{A98EC837-7F0E-6BA0-E797-5D079FB91DB5}"/>
              </a:ext>
            </a:extLst>
          </p:cNvPr>
          <p:cNvSpPr txBox="1"/>
          <p:nvPr/>
        </p:nvSpPr>
        <p:spPr>
          <a:xfrm>
            <a:off x="2589106" y="8088621"/>
            <a:ext cx="4051046" cy="790293"/>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171450" indent="-171450">
              <a:buFont typeface="Arial" panose="020B0604020202020204" pitchFamily="34" charset="0"/>
              <a:buChar char="•"/>
            </a:pPr>
            <a:r>
              <a:rPr lang="fr-FR" sz="1050" dirty="0"/>
              <a:t>Gestion d'équipe</a:t>
            </a:r>
          </a:p>
          <a:p>
            <a:pPr marL="171450" indent="-171450">
              <a:buFont typeface="Arial" panose="020B0604020202020204" pitchFamily="34" charset="0"/>
              <a:buChar char="•"/>
            </a:pPr>
            <a:r>
              <a:rPr lang="fr-FR" sz="1050" dirty="0"/>
              <a:t>Création de menus innovants</a:t>
            </a:r>
          </a:p>
          <a:p>
            <a:pPr marL="171450" indent="-171450">
              <a:buFont typeface="Arial" panose="020B0604020202020204" pitchFamily="34" charset="0"/>
              <a:buChar char="•"/>
            </a:pPr>
            <a:r>
              <a:rPr lang="fr-FR" sz="1050" dirty="0"/>
              <a:t>Maîtrise des techniques culinaires</a:t>
            </a:r>
          </a:p>
          <a:p>
            <a:pPr marL="171450" indent="-171450">
              <a:buFont typeface="Arial" panose="020B0604020202020204" pitchFamily="34" charset="0"/>
              <a:buChar char="•"/>
            </a:pPr>
            <a:r>
              <a:rPr lang="fr-FR" sz="1050" dirty="0"/>
              <a:t>Connaissance des normes de sécurité alimentaire</a:t>
            </a:r>
          </a:p>
          <a:p>
            <a:pPr marL="171450" indent="-171450">
              <a:buFont typeface="Arial" panose="020B0604020202020204" pitchFamily="34" charset="0"/>
              <a:buChar char="•"/>
            </a:pPr>
            <a:r>
              <a:rPr lang="fr-FR" sz="1050" dirty="0"/>
              <a:t>Gestion des coûts et du budget</a:t>
            </a:r>
          </a:p>
        </p:txBody>
      </p:sp>
      <p:cxnSp>
        <p:nvCxnSpPr>
          <p:cNvPr id="6" name="Conector recto 36">
            <a:extLst>
              <a:ext uri="{FF2B5EF4-FFF2-40B4-BE49-F238E27FC236}">
                <a16:creationId xmlns:a16="http://schemas.microsoft.com/office/drawing/2014/main" id="{F88D33D4-F28D-E49C-B667-0BF59872BD00}"/>
              </a:ext>
            </a:extLst>
          </p:cNvPr>
          <p:cNvCxnSpPr>
            <a:cxnSpLocks/>
          </p:cNvCxnSpPr>
          <p:nvPr/>
        </p:nvCxnSpPr>
        <p:spPr>
          <a:xfrm>
            <a:off x="2638483" y="7994737"/>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21" name="Zone de texte 26">
            <a:extLst>
              <a:ext uri="{FF2B5EF4-FFF2-40B4-BE49-F238E27FC236}">
                <a16:creationId xmlns:a16="http://schemas.microsoft.com/office/drawing/2014/main" id="{807E9A38-EEC5-E3E1-98FE-4C7CA91F1ADC}"/>
              </a:ext>
            </a:extLst>
          </p:cNvPr>
          <p:cNvSpPr txBox="1">
            <a:spLocks noChangeArrowheads="1"/>
          </p:cNvSpPr>
          <p:nvPr/>
        </p:nvSpPr>
        <p:spPr bwMode="auto">
          <a:xfrm>
            <a:off x="161661" y="7569767"/>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solidFill>
                <a:schemeClr val="tx1"/>
              </a:solidFill>
              <a:effectLst/>
            </a:endParaRPr>
          </a:p>
        </p:txBody>
      </p:sp>
      <p:sp>
        <p:nvSpPr>
          <p:cNvPr id="22" name="Zone de texte 27">
            <a:extLst>
              <a:ext uri="{FF2B5EF4-FFF2-40B4-BE49-F238E27FC236}">
                <a16:creationId xmlns:a16="http://schemas.microsoft.com/office/drawing/2014/main" id="{E7A815B3-9637-6694-77CB-873BD9B93778}"/>
              </a:ext>
            </a:extLst>
          </p:cNvPr>
          <p:cNvSpPr txBox="1">
            <a:spLocks noChangeArrowheads="1"/>
          </p:cNvSpPr>
          <p:nvPr/>
        </p:nvSpPr>
        <p:spPr bwMode="auto">
          <a:xfrm>
            <a:off x="131373" y="7947739"/>
            <a:ext cx="2158138" cy="1098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buFont typeface="Arial" panose="020B0604020202020204" pitchFamily="34" charset="0"/>
              <a:buChar char="•"/>
            </a:pPr>
            <a:r>
              <a:rPr lang="fr-FR" sz="1050" dirty="0">
                <a:latin typeface="+mn-lt"/>
              </a:rPr>
              <a:t>Dégustation de vins</a:t>
            </a:r>
          </a:p>
          <a:p>
            <a:pPr marL="171450" indent="-171450">
              <a:buFont typeface="Arial" panose="020B0604020202020204" pitchFamily="34" charset="0"/>
              <a:buChar char="•"/>
            </a:pPr>
            <a:r>
              <a:rPr lang="fr-FR" sz="1050" dirty="0">
                <a:latin typeface="+mn-lt"/>
              </a:rPr>
              <a:t>Cuisine expérimentale</a:t>
            </a:r>
          </a:p>
          <a:p>
            <a:pPr marL="171450" indent="-171450">
              <a:buFont typeface="Arial" panose="020B0604020202020204" pitchFamily="34" charset="0"/>
              <a:buChar char="•"/>
            </a:pPr>
            <a:r>
              <a:rPr lang="fr-FR" sz="1050" dirty="0">
                <a:latin typeface="+mn-lt"/>
              </a:rPr>
              <a:t>Voyages culinaires</a:t>
            </a:r>
          </a:p>
        </p:txBody>
      </p:sp>
      <p:pic>
        <p:nvPicPr>
          <p:cNvPr id="23" name="Image 22" descr="Une image contenant Visage humain, personne, mur, homme&#10;&#10;Description générée automatiquement">
            <a:extLst>
              <a:ext uri="{FF2B5EF4-FFF2-40B4-BE49-F238E27FC236}">
                <a16:creationId xmlns:a16="http://schemas.microsoft.com/office/drawing/2014/main" id="{3444BF62-2227-E234-B6E0-0908B978E965}"/>
              </a:ext>
            </a:extLst>
          </p:cNvPr>
          <p:cNvPicPr>
            <a:picLocks noChangeAspect="1"/>
          </p:cNvPicPr>
          <p:nvPr/>
        </p:nvPicPr>
        <p:blipFill rotWithShape="1">
          <a:blip r:embed="rId7"/>
          <a:srcRect l="23043" r="10730"/>
          <a:stretch/>
        </p:blipFill>
        <p:spPr>
          <a:xfrm>
            <a:off x="232758" y="245250"/>
            <a:ext cx="2010561" cy="2026313"/>
          </a:xfrm>
          <a:prstGeom prst="ellipse">
            <a:avLst/>
          </a:prstGeom>
        </p:spPr>
      </p:pic>
    </p:spTree>
    <p:extLst>
      <p:ext uri="{BB962C8B-B14F-4D97-AF65-F5344CB8AC3E}">
        <p14:creationId xmlns:p14="http://schemas.microsoft.com/office/powerpoint/2010/main" val="351423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07259" y="689300"/>
            <a:ext cx="6043484" cy="8491464"/>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22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220" dirty="0">
                <a:solidFill>
                  <a:schemeClr val="tx1">
                    <a:lumMod val="50000"/>
                    <a:lumOff val="50000"/>
                  </a:schemeClr>
                </a:solidFill>
              </a:rPr>
            </a:br>
            <a:r>
              <a:rPr lang="fr-FR" sz="2220" dirty="0" err="1">
                <a:solidFill>
                  <a:schemeClr val="tx1">
                    <a:lumMod val="50000"/>
                    <a:lumOff val="50000"/>
                  </a:schemeClr>
                </a:solidFill>
              </a:rPr>
              <a:t>Disclaimer</a:t>
            </a:r>
            <a:r>
              <a:rPr lang="fr-FR" sz="2220" dirty="0">
                <a:solidFill>
                  <a:schemeClr val="tx1">
                    <a:lumMod val="50000"/>
                    <a:lumOff val="50000"/>
                  </a:schemeClr>
                </a:solidFill>
              </a:rPr>
              <a:t> : Les modèles disponibles sur notre site fournis "en l'état" et sans garantie.</a:t>
            </a:r>
          </a:p>
          <a:p>
            <a:pPr marL="0" indent="0">
              <a:buNone/>
            </a:pPr>
            <a:endParaRPr lang="fr-FR" sz="2220" dirty="0">
              <a:solidFill>
                <a:schemeClr val="tx1">
                  <a:lumMod val="50000"/>
                  <a:lumOff val="50000"/>
                </a:schemeClr>
              </a:solidFill>
            </a:endParaRPr>
          </a:p>
          <a:p>
            <a:pPr marL="0" indent="0" algn="ctr">
              <a:buNone/>
            </a:pPr>
            <a:r>
              <a:rPr lang="fr-FR" sz="2220" dirty="0" err="1"/>
              <a:t>Créeruncv.com</a:t>
            </a:r>
            <a:r>
              <a:rPr lang="fr-FR" sz="2220" dirty="0"/>
              <a:t> est un site gratuit. </a:t>
            </a:r>
          </a:p>
        </p:txBody>
      </p:sp>
    </p:spTree>
    <p:extLst>
      <p:ext uri="{BB962C8B-B14F-4D97-AF65-F5344CB8AC3E}">
        <p14:creationId xmlns:p14="http://schemas.microsoft.com/office/powerpoint/2010/main" val="264818054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637</TotalTime>
  <Words>670</Words>
  <Application>Microsoft Macintosh PowerPoint</Application>
  <PresentationFormat>Format A4 (210 x 297 mm)</PresentationFormat>
  <Paragraphs>89</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127</cp:revision>
  <cp:lastPrinted>2022-05-25T13:38:42Z</cp:lastPrinted>
  <dcterms:created xsi:type="dcterms:W3CDTF">2022-05-25T13:38:28Z</dcterms:created>
  <dcterms:modified xsi:type="dcterms:W3CDTF">2023-05-30T15:44:43Z</dcterms:modified>
</cp:coreProperties>
</file>