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9A3"/>
    <a:srgbClr val="BBCDE3"/>
    <a:srgbClr val="CE9BAA"/>
    <a:srgbClr val="3F84BE"/>
    <a:srgbClr val="1D275F"/>
    <a:srgbClr val="792045"/>
    <a:srgbClr val="792047"/>
    <a:srgbClr val="1C8180"/>
    <a:srgbClr val="DFB792"/>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11" autoAdjust="0"/>
    <p:restoredTop sz="95597" autoAdjust="0"/>
  </p:normalViewPr>
  <p:slideViewPr>
    <p:cSldViewPr snapToGrid="0" snapToObjects="1">
      <p:cViewPr>
        <p:scale>
          <a:sx n="185" d="100"/>
          <a:sy n="185" d="100"/>
        </p:scale>
        <p:origin x="3272" y="536"/>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252836"/>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chemeClr val="bg1"/>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245722" y="6927038"/>
            <a:ext cx="1715597" cy="253916"/>
          </a:xfrm>
          <a:prstGeom prst="rect">
            <a:avLst/>
          </a:prstGeom>
          <a:noFill/>
        </p:spPr>
        <p:txBody>
          <a:bodyPr wrap="square" rtlCol="0">
            <a:spAutoFit/>
          </a:bodyPr>
          <a:lstStyle/>
          <a:p>
            <a:pPr algn="ctr"/>
            <a:r>
              <a:rPr lang="en-US" sz="1000" b="1" dirty="0">
                <a:solidFill>
                  <a:schemeClr val="bg1"/>
                </a:solidFill>
                <a:ea typeface="Open Sans" panose="020B0606030504020204" pitchFamily="34" charset="0"/>
                <a:cs typeface="Open Sans" panose="020B0606030504020204" pitchFamily="34" charset="0"/>
              </a:rPr>
              <a:t>PERSONNALITE</a:t>
            </a:r>
          </a:p>
        </p:txBody>
      </p:sp>
      <p:sp>
        <p:nvSpPr>
          <p:cNvPr id="34" name="TextBox 33"/>
          <p:cNvSpPr txBox="1"/>
          <p:nvPr/>
        </p:nvSpPr>
        <p:spPr>
          <a:xfrm>
            <a:off x="2498111" y="1261241"/>
            <a:ext cx="4118206" cy="1015663"/>
          </a:xfrm>
          <a:prstGeom prst="rect">
            <a:avLst/>
          </a:prstGeom>
          <a:noFill/>
        </p:spPr>
        <p:txBody>
          <a:bodyPr wrap="square" rtlCol="0">
            <a:spAutoFit/>
          </a:bodyPr>
          <a:lstStyle/>
          <a:p>
            <a:r>
              <a:rPr lang="fr-FR" sz="1000" dirty="0"/>
              <a:t>Carrossier-peintre expérimenté avec 10 ans d'expérience dans la réparation, la préparation et la peinture de carrosseries automobiles. Rigoureux et minutieux, possédant de solides compétences techniques et une excellente connaissance des matériaux et des équipements utilisés dans le métier. Apte à travailler en équipe et à communiquer efficacement avec les clients et les collègues.</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731267" y="2408531"/>
            <a:ext cx="2384579" cy="261610"/>
          </a:xfrm>
          <a:prstGeom prst="rect">
            <a:avLst/>
          </a:prstGeom>
          <a:noFill/>
        </p:spPr>
        <p:txBody>
          <a:bodyPr wrap="square" rtlCol="0">
            <a:spAutoFit/>
          </a:bodyPr>
          <a:lstStyle/>
          <a:p>
            <a:r>
              <a:rPr lang="en-US" sz="1100" b="1" dirty="0">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82962" y="8156779"/>
            <a:ext cx="1478632" cy="261610"/>
          </a:xfrm>
          <a:prstGeom prst="rect">
            <a:avLst/>
          </a:prstGeom>
          <a:noFill/>
        </p:spPr>
        <p:txBody>
          <a:bodyPr wrap="square" rtlCol="0">
            <a:spAutoFit/>
          </a:bodyPr>
          <a:lstStyle/>
          <a:p>
            <a:r>
              <a:rPr lang="en-US" sz="1100" b="1" dirty="0">
                <a:ea typeface="Open Sans" panose="020B0606030504020204" pitchFamily="34" charset="0"/>
                <a:cs typeface="Open Sans" panose="020B0606030504020204" pitchFamily="34" charset="0"/>
              </a:rPr>
              <a:t>FORMATION</a:t>
            </a:r>
          </a:p>
        </p:txBody>
      </p:sp>
      <p:sp>
        <p:nvSpPr>
          <p:cNvPr id="42" name="TextBox 41"/>
          <p:cNvSpPr txBox="1"/>
          <p:nvPr/>
        </p:nvSpPr>
        <p:spPr>
          <a:xfrm>
            <a:off x="2296196" y="8574281"/>
            <a:ext cx="1028779" cy="400110"/>
          </a:xfrm>
          <a:prstGeom prst="rect">
            <a:avLst/>
          </a:prstGeom>
          <a:noFill/>
        </p:spPr>
        <p:txBody>
          <a:bodyPr wrap="square" rtlCol="0">
            <a:spAutoFit/>
          </a:bodyPr>
          <a:lstStyle/>
          <a:p>
            <a:pPr algn="r"/>
            <a:r>
              <a:rPr lang="fr-FR" sz="1000" b="1" dirty="0"/>
              <a:t>CAP </a:t>
            </a:r>
            <a:br>
              <a:rPr lang="fr-FR" sz="1000" b="1" dirty="0"/>
            </a:br>
            <a:r>
              <a:rPr lang="fr-FR" sz="1000" b="1" dirty="0"/>
              <a:t>Carrosserie</a:t>
            </a:r>
            <a:endParaRPr lang="en-US" sz="1000" b="1" dirty="0">
              <a:ea typeface="Open Sans" panose="020B0606030504020204" pitchFamily="34" charset="0"/>
              <a:cs typeface="Open Sans" panose="020B0606030504020204" pitchFamily="34" charset="0"/>
            </a:endParaRPr>
          </a:p>
        </p:txBody>
      </p:sp>
      <p:sp>
        <p:nvSpPr>
          <p:cNvPr id="84" name="TextBox 83"/>
          <p:cNvSpPr txBox="1"/>
          <p:nvPr/>
        </p:nvSpPr>
        <p:spPr>
          <a:xfrm>
            <a:off x="3521851" y="8529734"/>
            <a:ext cx="3045194"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t>Carrosserie option peinture en carrosserie (ou autre diplôme pertinent selon le candidat) Nom de l'établissement, Ville, Date</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r>
              <a:rPr lang="fr-FR" sz="1000" dirty="0"/>
              <a:t>Brevet des collèges (ou autre diplôme secondaire pertinent) Nom de l'établissement, Ville, Date</a:t>
            </a:r>
          </a:p>
        </p:txBody>
      </p:sp>
      <p:sp>
        <p:nvSpPr>
          <p:cNvPr id="17" name="TextBox 16"/>
          <p:cNvSpPr txBox="1"/>
          <p:nvPr/>
        </p:nvSpPr>
        <p:spPr>
          <a:xfrm>
            <a:off x="2514418" y="180982"/>
            <a:ext cx="4004083" cy="523220"/>
          </a:xfrm>
          <a:prstGeom prst="rect">
            <a:avLst/>
          </a:prstGeom>
          <a:noFill/>
        </p:spPr>
        <p:txBody>
          <a:bodyPr wrap="square" rtlCol="0">
            <a:spAutoFit/>
          </a:bodyPr>
          <a:lstStyle/>
          <a:p>
            <a:r>
              <a:rPr lang="en-US" sz="2800" b="1" dirty="0">
                <a:ea typeface="Open Sans" panose="020B0606030504020204" pitchFamily="34" charset="0"/>
                <a:cs typeface="Open Sans" panose="020B0606030504020204" pitchFamily="34" charset="0"/>
              </a:rPr>
              <a:t>Paul CARROSSERIE</a:t>
            </a:r>
          </a:p>
        </p:txBody>
      </p:sp>
      <p:sp>
        <p:nvSpPr>
          <p:cNvPr id="18" name="TextBox 17"/>
          <p:cNvSpPr txBox="1"/>
          <p:nvPr/>
        </p:nvSpPr>
        <p:spPr>
          <a:xfrm>
            <a:off x="2490509" y="665460"/>
            <a:ext cx="4367491" cy="584775"/>
          </a:xfrm>
          <a:prstGeom prst="rect">
            <a:avLst/>
          </a:prstGeom>
          <a:noFill/>
        </p:spPr>
        <p:txBody>
          <a:bodyPr wrap="square" rtlCol="0">
            <a:spAutoFit/>
          </a:bodyPr>
          <a:lstStyle/>
          <a:p>
            <a:r>
              <a:rPr lang="fr-FR" sz="1600" b="1" dirty="0"/>
              <a:t>Carrossier-peintre expérimenté avec 10 ans d'expérience</a:t>
            </a:r>
          </a:p>
        </p:txBody>
      </p:sp>
      <p:sp>
        <p:nvSpPr>
          <p:cNvPr id="53" name="TextBox 52"/>
          <p:cNvSpPr txBox="1"/>
          <p:nvPr/>
        </p:nvSpPr>
        <p:spPr>
          <a:xfrm>
            <a:off x="2296196" y="3249849"/>
            <a:ext cx="1106398" cy="861774"/>
          </a:xfrm>
          <a:prstGeom prst="rect">
            <a:avLst/>
          </a:prstGeom>
          <a:noFill/>
        </p:spPr>
        <p:txBody>
          <a:bodyPr wrap="square" rtlCol="0">
            <a:spAutoFit/>
          </a:bodyPr>
          <a:lstStyle/>
          <a:p>
            <a:pPr algn="r"/>
            <a:r>
              <a:rPr lang="fr-FR" sz="1000" b="1" dirty="0"/>
              <a:t>CARROSSIER-PEINTRE, Groupe PSA-</a:t>
            </a:r>
            <a:r>
              <a:rPr lang="fr-FR" sz="1000" b="1" dirty="0" err="1"/>
              <a:t>Stellantis</a:t>
            </a:r>
            <a:endParaRPr lang="en-US" sz="1000" b="1" dirty="0">
              <a:ea typeface="Open Sans" panose="020B0606030504020204" pitchFamily="34" charset="0"/>
              <a:cs typeface="Open Sans" panose="020B0606030504020204" pitchFamily="34" charset="0"/>
            </a:endParaRP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2020-2024</a:t>
            </a:r>
          </a:p>
        </p:txBody>
      </p:sp>
      <p:cxnSp>
        <p:nvCxnSpPr>
          <p:cNvPr id="5" name="Прямая соединительная линия 4"/>
          <p:cNvCxnSpPr>
            <a:cxnSpLocks/>
          </p:cNvCxnSpPr>
          <p:nvPr/>
        </p:nvCxnSpPr>
        <p:spPr>
          <a:xfrm>
            <a:off x="3445911" y="8464941"/>
            <a:ext cx="0" cy="46490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50937" y="2798373"/>
            <a:ext cx="3112205" cy="2246769"/>
          </a:xfrm>
          <a:prstGeom prst="rect">
            <a:avLst/>
          </a:prstGeom>
          <a:noFill/>
        </p:spPr>
        <p:txBody>
          <a:bodyPr wrap="square" rtlCol="0">
            <a:spAutoFit/>
          </a:bodyPr>
          <a:lstStyle/>
          <a:p>
            <a:pPr marL="171450" indent="-171450">
              <a:buFont typeface="Arial" panose="020B0604020202020204" pitchFamily="34" charset="0"/>
              <a:buChar char="•"/>
            </a:pPr>
            <a:r>
              <a:rPr lang="fr-FR" sz="1000" dirty="0"/>
              <a:t>Réparation de carrosseries endommagées par des collisions, des intempéries ou d'autres causes</a:t>
            </a:r>
          </a:p>
          <a:p>
            <a:pPr marL="171450" indent="-171450">
              <a:buFont typeface="Arial" panose="020B0604020202020204" pitchFamily="34" charset="0"/>
              <a:buChar char="•"/>
            </a:pPr>
            <a:r>
              <a:rPr lang="fr-FR" sz="1000" dirty="0"/>
              <a:t>Débosselage, masticage, ponçage et apprêtage des surfaces à peindre</a:t>
            </a:r>
          </a:p>
          <a:p>
            <a:pPr marL="171450" indent="-171450">
              <a:buFont typeface="Arial" panose="020B0604020202020204" pitchFamily="34" charset="0"/>
              <a:buChar char="•"/>
            </a:pPr>
            <a:r>
              <a:rPr lang="fr-FR" sz="1000" dirty="0"/>
              <a:t>Application de peinture sur les véhicules en utilisant des équipements appropriés (pistolets à peinture, cabines de peinture, etc.)</a:t>
            </a:r>
          </a:p>
          <a:p>
            <a:pPr marL="171450" indent="-171450">
              <a:buFont typeface="Arial" panose="020B0604020202020204" pitchFamily="34" charset="0"/>
              <a:buChar char="•"/>
            </a:pPr>
            <a:r>
              <a:rPr lang="fr-FR" sz="1000" dirty="0"/>
              <a:t>Réalisation de travaux de finition, de lustrage et de polissage pour obtenir un résultat impeccable</a:t>
            </a:r>
          </a:p>
          <a:p>
            <a:pPr marL="171450" indent="-171450">
              <a:buFont typeface="Arial" panose="020B0604020202020204" pitchFamily="34" charset="0"/>
              <a:buChar char="•"/>
            </a:pPr>
            <a:r>
              <a:rPr lang="fr-FR" sz="1000" dirty="0"/>
              <a:t>Gestion des stocks de matériaux et de produits (peintures, mastics, apprêts, solvants, etc.)</a:t>
            </a:r>
          </a:p>
          <a:p>
            <a:pPr marL="171450" indent="-171450">
              <a:buFont typeface="Arial" panose="020B0604020202020204" pitchFamily="34" charset="0"/>
              <a:buChar char="•"/>
            </a:pPr>
            <a:r>
              <a:rPr lang="fr-FR" sz="1000" dirty="0"/>
              <a:t>Respect des normes de sécurité et d'environnement lors de l'utilisation des produits chimiques et des équipements</a:t>
            </a:r>
          </a:p>
        </p:txBody>
      </p:sp>
      <p:cxnSp>
        <p:nvCxnSpPr>
          <p:cNvPr id="70" name="Прямая соединительная линия 69"/>
          <p:cNvCxnSpPr>
            <a:cxnSpLocks/>
          </p:cNvCxnSpPr>
          <p:nvPr/>
        </p:nvCxnSpPr>
        <p:spPr>
          <a:xfrm>
            <a:off x="3461174" y="2762780"/>
            <a:ext cx="0" cy="228236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241684" y="252460"/>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50937" y="5519560"/>
            <a:ext cx="3112205" cy="2400657"/>
          </a:xfrm>
          <a:prstGeom prst="rect">
            <a:avLst/>
          </a:prstGeom>
          <a:noFill/>
        </p:spPr>
        <p:txBody>
          <a:bodyPr wrap="square" rtlCol="0">
            <a:spAutoFit/>
          </a:bodyPr>
          <a:lstStyle/>
          <a:p>
            <a:pPr marL="171450" indent="-171450">
              <a:buFont typeface="Arial" panose="020B0604020202020204" pitchFamily="34" charset="0"/>
              <a:buChar char="•"/>
            </a:pPr>
            <a:r>
              <a:rPr lang="fr-FR" sz="1000" dirty="0"/>
              <a:t>Diagnostic des dommages sur les véhicules et estimation des travaux de réparation et de peinture nécessaires</a:t>
            </a:r>
          </a:p>
          <a:p>
            <a:pPr marL="171450" indent="-171450">
              <a:buFont typeface="Arial" panose="020B0604020202020204" pitchFamily="34" charset="0"/>
              <a:buChar char="•"/>
            </a:pPr>
            <a:r>
              <a:rPr lang="fr-FR" sz="1000" dirty="0"/>
              <a:t>Collaboration avec les mécaniciens et les électriciens pour démonter et remonter les pièces du véhicule lors des réparations</a:t>
            </a:r>
          </a:p>
          <a:p>
            <a:pPr marL="171450" indent="-171450">
              <a:buFont typeface="Arial" panose="020B0604020202020204" pitchFamily="34" charset="0"/>
              <a:buChar char="•"/>
            </a:pPr>
            <a:r>
              <a:rPr lang="fr-FR" sz="1000" dirty="0"/>
              <a:t>Maintien des équipements et des installations de l'atelier en bon état de fonctionnement et de propreté</a:t>
            </a:r>
          </a:p>
          <a:p>
            <a:pPr marL="171450" indent="-171450">
              <a:buFont typeface="Arial" panose="020B0604020202020204" pitchFamily="34" charset="0"/>
              <a:buChar char="•"/>
            </a:pPr>
            <a:r>
              <a:rPr lang="fr-FR" sz="1000" dirty="0"/>
              <a:t>Accueil et conseil des clients sur les options de réparation et de peinture disponibles, ainsi que sur les délais et les coûts</a:t>
            </a:r>
          </a:p>
          <a:p>
            <a:pPr marL="171450" indent="-171450">
              <a:buFont typeface="Arial" panose="020B0604020202020204" pitchFamily="34" charset="0"/>
              <a:buChar char="•"/>
            </a:pPr>
            <a:r>
              <a:rPr lang="fr-FR" sz="1000" dirty="0"/>
              <a:t>Participation à des formations continues pour se tenir informé des nouvelles techniques et des évolutions du métier</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a:cxnSpLocks/>
          </p:cNvCxnSpPr>
          <p:nvPr/>
        </p:nvCxnSpPr>
        <p:spPr>
          <a:xfrm>
            <a:off x="3460226" y="5391066"/>
            <a:ext cx="0" cy="252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13738" y="5679818"/>
            <a:ext cx="1106398" cy="861774"/>
          </a:xfrm>
          <a:prstGeom prst="rect">
            <a:avLst/>
          </a:prstGeom>
          <a:noFill/>
        </p:spPr>
        <p:txBody>
          <a:bodyPr wrap="square" rtlCol="0">
            <a:spAutoFit/>
          </a:bodyPr>
          <a:lstStyle/>
          <a:p>
            <a:pPr algn="r"/>
            <a:r>
              <a:rPr lang="fr-FR" sz="1000" b="1" dirty="0"/>
              <a:t>CARROSSIER-PEINTRE, Groupe Renault</a:t>
            </a:r>
            <a:endParaRPr lang="en-US" sz="1000" b="1" dirty="0">
              <a:ea typeface="Open Sans" panose="020B0606030504020204" pitchFamily="34" charset="0"/>
              <a:cs typeface="Open Sans" panose="020B0606030504020204" pitchFamily="34" charset="0"/>
            </a:endParaRP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2020-2024</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35500" y="3538691"/>
            <a:ext cx="1931336" cy="253916"/>
          </a:xfrm>
          <a:prstGeom prst="rect">
            <a:avLst/>
          </a:prstGeom>
          <a:noFill/>
        </p:spPr>
        <p:txBody>
          <a:bodyPr wrap="square" rtlCol="0">
            <a:spAutoFit/>
          </a:bodyPr>
          <a:lstStyle/>
          <a:p>
            <a:pPr algn="ctr"/>
            <a:r>
              <a:rPr lang="en-US" sz="1050" b="1" dirty="0">
                <a:solidFill>
                  <a:schemeClr val="bg1"/>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19522" y="3886180"/>
            <a:ext cx="2023393" cy="2862322"/>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Expertise en réparation, préparation et peinture de carrosseries automobiles</a:t>
            </a:r>
          </a:p>
          <a:p>
            <a:pPr marL="171450" indent="-171450">
              <a:buFont typeface="Arial" panose="020B0604020202020204" pitchFamily="34" charset="0"/>
              <a:buChar char="•"/>
            </a:pPr>
            <a:r>
              <a:rPr lang="fr-FR" sz="1000" dirty="0">
                <a:solidFill>
                  <a:schemeClr val="bg1"/>
                </a:solidFill>
              </a:rPr>
              <a:t>Maîtrise des techniques de débosselage, masticage, ponçage, apprêtage et application de peinture</a:t>
            </a:r>
          </a:p>
          <a:p>
            <a:pPr marL="171450" indent="-171450">
              <a:buFont typeface="Arial" panose="020B0604020202020204" pitchFamily="34" charset="0"/>
              <a:buChar char="•"/>
            </a:pPr>
            <a:r>
              <a:rPr lang="fr-FR" sz="1000" dirty="0">
                <a:solidFill>
                  <a:schemeClr val="bg1"/>
                </a:solidFill>
              </a:rPr>
              <a:t>Connaissance approfondie des matériaux, des produits et des équipements utilisés dans le métier</a:t>
            </a:r>
          </a:p>
          <a:p>
            <a:pPr marL="171450" indent="-171450">
              <a:buFont typeface="Arial" panose="020B0604020202020204" pitchFamily="34" charset="0"/>
              <a:buChar char="•"/>
            </a:pPr>
            <a:r>
              <a:rPr lang="fr-FR" sz="1000" dirty="0">
                <a:solidFill>
                  <a:schemeClr val="bg1"/>
                </a:solidFill>
              </a:rPr>
              <a:t>Respect des normes de sécurité et d'environnement lors de l'utilisation de produits chimiques et d'équipements</a:t>
            </a:r>
          </a:p>
          <a:p>
            <a:pPr marL="171450" indent="-171450">
              <a:buFont typeface="Arial" panose="020B0604020202020204" pitchFamily="34" charset="0"/>
              <a:buChar char="•"/>
            </a:pPr>
            <a:r>
              <a:rPr lang="fr-FR" sz="1000" dirty="0">
                <a:solidFill>
                  <a:schemeClr val="bg1"/>
                </a:solidFill>
              </a:rPr>
              <a:t>Capacité à travailler en équipe et à communiquer efficacement avec les clients et les collègues</a:t>
            </a:r>
          </a:p>
        </p:txBody>
      </p:sp>
      <p:sp>
        <p:nvSpPr>
          <p:cNvPr id="25" name="TextBox 57">
            <a:extLst>
              <a:ext uri="{FF2B5EF4-FFF2-40B4-BE49-F238E27FC236}">
                <a16:creationId xmlns:a16="http://schemas.microsoft.com/office/drawing/2014/main" id="{30C69310-566C-58D5-AF81-B864754D5619}"/>
              </a:ext>
            </a:extLst>
          </p:cNvPr>
          <p:cNvSpPr txBox="1"/>
          <p:nvPr/>
        </p:nvSpPr>
        <p:spPr>
          <a:xfrm>
            <a:off x="142764" y="7280144"/>
            <a:ext cx="1949866"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Rigueur</a:t>
            </a:r>
          </a:p>
          <a:p>
            <a:pPr marL="171450" indent="-171450">
              <a:buFont typeface="Arial" panose="020B0604020202020204" pitchFamily="34" charset="0"/>
              <a:buChar char="•"/>
            </a:pPr>
            <a:r>
              <a:rPr lang="fr-FR" sz="1000" dirty="0">
                <a:solidFill>
                  <a:schemeClr val="bg1"/>
                </a:solidFill>
              </a:rPr>
              <a:t>Sens du détail et du travail bien fait</a:t>
            </a:r>
          </a:p>
          <a:p>
            <a:pPr marL="171450" indent="-171450">
              <a:buFont typeface="Arial" panose="020B0604020202020204" pitchFamily="34" charset="0"/>
              <a:buChar char="•"/>
            </a:pPr>
            <a:r>
              <a:rPr lang="fr-FR" sz="1000" dirty="0">
                <a:solidFill>
                  <a:schemeClr val="bg1"/>
                </a:solidFill>
              </a:rPr>
              <a:t>Leadership</a:t>
            </a:r>
          </a:p>
          <a:p>
            <a:pPr marL="171450" indent="-171450">
              <a:buFont typeface="Arial" panose="020B0604020202020204" pitchFamily="34" charset="0"/>
              <a:buChar char="•"/>
            </a:pPr>
            <a:endParaRPr lang="fr-FR" sz="1000" dirty="0">
              <a:solidFill>
                <a:schemeClr val="bg1"/>
              </a:solidFill>
            </a:endParaRPr>
          </a:p>
        </p:txBody>
      </p:sp>
      <p:sp>
        <p:nvSpPr>
          <p:cNvPr id="40" name="TextBox 30">
            <a:extLst>
              <a:ext uri="{FF2B5EF4-FFF2-40B4-BE49-F238E27FC236}">
                <a16:creationId xmlns:a16="http://schemas.microsoft.com/office/drawing/2014/main" id="{0A3ECDA2-E8CC-9B6A-8E61-77ABF3EBE5CF}"/>
              </a:ext>
            </a:extLst>
          </p:cNvPr>
          <p:cNvSpPr txBox="1"/>
          <p:nvPr/>
        </p:nvSpPr>
        <p:spPr>
          <a:xfrm>
            <a:off x="114953" y="8121431"/>
            <a:ext cx="1715597" cy="253916"/>
          </a:xfrm>
          <a:prstGeom prst="rect">
            <a:avLst/>
          </a:prstGeom>
          <a:noFill/>
        </p:spPr>
        <p:txBody>
          <a:bodyPr wrap="square" rtlCol="0">
            <a:spAutoFit/>
          </a:bodyPr>
          <a:lstStyle/>
          <a:p>
            <a:pPr algn="ctr"/>
            <a:r>
              <a:rPr lang="en-US" sz="1000" b="1" dirty="0">
                <a:solidFill>
                  <a:schemeClr val="bg1"/>
                </a:solidFill>
                <a:ea typeface="Open Sans" panose="020B0606030504020204" pitchFamily="34" charset="0"/>
                <a:cs typeface="Open Sans" panose="020B0606030504020204" pitchFamily="34" charset="0"/>
              </a:rPr>
              <a:t>HOBBIES</a:t>
            </a:r>
          </a:p>
        </p:txBody>
      </p:sp>
      <p:sp>
        <p:nvSpPr>
          <p:cNvPr id="43" name="TextBox 57">
            <a:extLst>
              <a:ext uri="{FF2B5EF4-FFF2-40B4-BE49-F238E27FC236}">
                <a16:creationId xmlns:a16="http://schemas.microsoft.com/office/drawing/2014/main" id="{B98AE741-32FB-B2F8-D420-D4B29BCC9393}"/>
              </a:ext>
            </a:extLst>
          </p:cNvPr>
          <p:cNvSpPr txBox="1"/>
          <p:nvPr/>
        </p:nvSpPr>
        <p:spPr>
          <a:xfrm>
            <a:off x="94647" y="8387303"/>
            <a:ext cx="1949866"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Cuisine et découverte de nouvelles recettes</a:t>
            </a:r>
          </a:p>
          <a:p>
            <a:pPr marL="171450" indent="-171450">
              <a:buFont typeface="Arial" panose="020B0604020202020204" pitchFamily="34" charset="0"/>
              <a:buChar char="•"/>
            </a:pPr>
            <a:r>
              <a:rPr lang="fr-FR" sz="1000" dirty="0">
                <a:solidFill>
                  <a:schemeClr val="bg1"/>
                </a:solidFill>
              </a:rPr>
              <a:t>Jardinage et culture de légumes bio</a:t>
            </a:r>
          </a:p>
          <a:p>
            <a:pPr marL="171450" indent="-171450">
              <a:buFont typeface="Arial" panose="020B0604020202020204" pitchFamily="34" charset="0"/>
              <a:buChar char="•"/>
            </a:pPr>
            <a:r>
              <a:rPr lang="fr-FR" sz="1000" dirty="0">
                <a:solidFill>
                  <a:schemeClr val="bg1"/>
                </a:solidFill>
              </a:rPr>
              <a:t>Randonnées en plein air</a:t>
            </a:r>
          </a:p>
        </p:txBody>
      </p:sp>
      <p:cxnSp>
        <p:nvCxnSpPr>
          <p:cNvPr id="20" name="Connecteur droit 19">
            <a:extLst>
              <a:ext uri="{FF2B5EF4-FFF2-40B4-BE49-F238E27FC236}">
                <a16:creationId xmlns:a16="http://schemas.microsoft.com/office/drawing/2014/main" id="{C646CC9A-8C05-0F37-83A5-FE2751B2BF74}"/>
              </a:ext>
            </a:extLst>
          </p:cNvPr>
          <p:cNvCxnSpPr/>
          <p:nvPr/>
        </p:nvCxnSpPr>
        <p:spPr>
          <a:xfrm>
            <a:off x="2296196" y="0"/>
            <a:ext cx="0" cy="9906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4">
            <a:extLst>
              <a:ext uri="{FF2B5EF4-FFF2-40B4-BE49-F238E27FC236}">
                <a16:creationId xmlns:a16="http://schemas.microsoft.com/office/drawing/2014/main" id="{8CA80CE2-677B-3B86-02A1-475C464A3996}"/>
              </a:ext>
            </a:extLst>
          </p:cNvPr>
          <p:cNvCxnSpPr>
            <a:cxnSpLocks/>
          </p:cNvCxnSpPr>
          <p:nvPr/>
        </p:nvCxnSpPr>
        <p:spPr>
          <a:xfrm>
            <a:off x="3426276" y="9179264"/>
            <a:ext cx="0" cy="36613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a16="http://schemas.microsoft.com/office/drawing/2014/main" id="{A62AB7D6-C51A-C892-06E1-80145A32C7EB}"/>
              </a:ext>
            </a:extLst>
          </p:cNvPr>
          <p:cNvSpPr txBox="1"/>
          <p:nvPr/>
        </p:nvSpPr>
        <p:spPr>
          <a:xfrm>
            <a:off x="2292653" y="9239219"/>
            <a:ext cx="1028779" cy="246221"/>
          </a:xfrm>
          <a:prstGeom prst="rect">
            <a:avLst/>
          </a:prstGeom>
          <a:noFill/>
        </p:spPr>
        <p:txBody>
          <a:bodyPr wrap="square" rtlCol="0">
            <a:spAutoFit/>
          </a:bodyPr>
          <a:lstStyle/>
          <a:p>
            <a:pPr algn="r"/>
            <a:r>
              <a:rPr lang="fr-FR" sz="1000" b="1" dirty="0"/>
              <a:t>Brevet</a:t>
            </a:r>
            <a:endParaRPr lang="en-US" sz="1000" b="1" dirty="0">
              <a:ea typeface="Open Sans" panose="020B0606030504020204" pitchFamily="34" charset="0"/>
              <a:cs typeface="Open Sans" panose="020B0606030504020204" pitchFamily="34" charset="0"/>
            </a:endParaRPr>
          </a:p>
        </p:txBody>
      </p:sp>
      <p:pic>
        <p:nvPicPr>
          <p:cNvPr id="24" name="Image 23" descr="Une image contenant Visage humain, habits, personne, Front&#10;&#10;Description générée automatiquement">
            <a:extLst>
              <a:ext uri="{FF2B5EF4-FFF2-40B4-BE49-F238E27FC236}">
                <a16:creationId xmlns:a16="http://schemas.microsoft.com/office/drawing/2014/main" id="{7E767DE4-9A94-3177-349A-BA7F513FB404}"/>
              </a:ext>
            </a:extLst>
          </p:cNvPr>
          <p:cNvPicPr>
            <a:picLocks noChangeAspect="1"/>
          </p:cNvPicPr>
          <p:nvPr/>
        </p:nvPicPr>
        <p:blipFill rotWithShape="1">
          <a:blip r:embed="rId2"/>
          <a:srcRect t="6369"/>
          <a:stretch/>
        </p:blipFill>
        <p:spPr>
          <a:xfrm>
            <a:off x="199627" y="192543"/>
            <a:ext cx="1803081" cy="1799231"/>
          </a:xfrm>
          <a:prstGeom prst="ellipse">
            <a:avLst/>
          </a:prstGeom>
        </p:spPr>
      </p:pic>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4071</TotalTime>
  <Words>718</Words>
  <Application>Microsoft Macintosh PowerPoint</Application>
  <PresentationFormat>Format A4 (210 x 297 mm)</PresentationFormat>
  <Paragraphs>85</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 Light</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474</cp:revision>
  <dcterms:created xsi:type="dcterms:W3CDTF">2019-07-01T12:35:06Z</dcterms:created>
  <dcterms:modified xsi:type="dcterms:W3CDTF">2023-05-22T12:38:14Z</dcterms:modified>
</cp:coreProperties>
</file>