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4"/>
  </p:notesMasterIdLst>
  <p:sldIdLst>
    <p:sldId id="262" r:id="rId2"/>
    <p:sldId id="259" r:id="rId3"/>
  </p:sldIdLst>
  <p:sldSz cx="7559675"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C48E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216"/>
    <p:restoredTop sz="96327"/>
  </p:normalViewPr>
  <p:slideViewPr>
    <p:cSldViewPr snapToGrid="0">
      <p:cViewPr varScale="1">
        <p:scale>
          <a:sx n="138" d="100"/>
          <a:sy n="138" d="100"/>
        </p:scale>
        <p:origin x="6920" y="2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1CABC8D-750E-B144-8622-672AD6AFAD9D}" type="datetimeFigureOut">
              <a:rPr lang="fr-FR" smtClean="0"/>
              <a:t>06/10/2023</a:t>
            </a:fld>
            <a:endParaRPr lang="fr-FR"/>
          </a:p>
        </p:txBody>
      </p:sp>
      <p:sp>
        <p:nvSpPr>
          <p:cNvPr id="4" name="Espace réservé de l'image des diapositives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505F322-D387-284A-A96A-3421C9A8CED5}" type="slidenum">
              <a:rPr lang="fr-FR" smtClean="0"/>
              <a:t>‹N°›</a:t>
            </a:fld>
            <a:endParaRPr lang="fr-FR"/>
          </a:p>
        </p:txBody>
      </p:sp>
    </p:spTree>
    <p:extLst>
      <p:ext uri="{BB962C8B-B14F-4D97-AF65-F5344CB8AC3E}">
        <p14:creationId xmlns:p14="http://schemas.microsoft.com/office/powerpoint/2010/main" val="7966774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SG" dirty="0"/>
              <a:t>Fonts:</a:t>
            </a:r>
          </a:p>
          <a:p>
            <a:r>
              <a:rPr lang="en-SG" dirty="0"/>
              <a:t>Header</a:t>
            </a:r>
            <a:r>
              <a:rPr lang="en-SG" baseline="0" dirty="0"/>
              <a:t> – Basic Title Font</a:t>
            </a:r>
          </a:p>
          <a:p>
            <a:r>
              <a:rPr lang="en-SG" baseline="0" dirty="0"/>
              <a:t>Sub headings – </a:t>
            </a:r>
            <a:r>
              <a:rPr lang="en-SG" baseline="0" dirty="0" err="1"/>
              <a:t>Lato</a:t>
            </a:r>
            <a:r>
              <a:rPr lang="en-SG" baseline="0" dirty="0"/>
              <a:t> Heavy</a:t>
            </a:r>
          </a:p>
          <a:p>
            <a:r>
              <a:rPr lang="en-SG" baseline="0" dirty="0"/>
              <a:t>Text – </a:t>
            </a:r>
            <a:r>
              <a:rPr lang="en-SG" baseline="0" dirty="0" err="1"/>
              <a:t>Lato</a:t>
            </a:r>
            <a:endParaRPr lang="en-SG" dirty="0"/>
          </a:p>
          <a:p>
            <a:endParaRPr lang="en-SG" dirty="0"/>
          </a:p>
          <a:p>
            <a:endParaRPr lang="en-SG" dirty="0"/>
          </a:p>
          <a:p>
            <a:endParaRPr lang="en-SG" dirty="0"/>
          </a:p>
          <a:p>
            <a:endParaRPr lang="en-SG" dirty="0"/>
          </a:p>
        </p:txBody>
      </p:sp>
      <p:sp>
        <p:nvSpPr>
          <p:cNvPr id="4" name="Slide Number Placeholder 3"/>
          <p:cNvSpPr>
            <a:spLocks noGrp="1"/>
          </p:cNvSpPr>
          <p:nvPr>
            <p:ph type="sldNum" sz="quarter" idx="10"/>
          </p:nvPr>
        </p:nvSpPr>
        <p:spPr/>
        <p:txBody>
          <a:bodyPr/>
          <a:lstStyle/>
          <a:p>
            <a:fld id="{41DDC9BA-6F2F-4BE8-9CC5-483EB1586FDE}" type="slidenum">
              <a:rPr lang="en-SG" smtClean="0"/>
              <a:t>1</a:t>
            </a:fld>
            <a:endParaRPr lang="en-SG"/>
          </a:p>
        </p:txBody>
      </p:sp>
    </p:spTree>
    <p:extLst>
      <p:ext uri="{BB962C8B-B14F-4D97-AF65-F5344CB8AC3E}">
        <p14:creationId xmlns:p14="http://schemas.microsoft.com/office/powerpoint/2010/main" val="7066859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fr-FR"/>
              <a:t>Modifiez le style du titre</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B7481FD9-78A5-C049-854F-523021390912}" type="datetimeFigureOut">
              <a:rPr lang="fr-FR" smtClean="0"/>
              <a:t>06/10/2023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ADEB2CC-87A2-7342-B47B-F3253BAB91A4}" type="slidenum">
              <a:rPr lang="fr-FR" smtClean="0"/>
              <a:t>‹N°›</a:t>
            </a:fld>
            <a:endParaRPr lang="fr-FR"/>
          </a:p>
        </p:txBody>
      </p:sp>
    </p:spTree>
    <p:extLst>
      <p:ext uri="{BB962C8B-B14F-4D97-AF65-F5344CB8AC3E}">
        <p14:creationId xmlns:p14="http://schemas.microsoft.com/office/powerpoint/2010/main" val="37528642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7481FD9-78A5-C049-854F-523021390912}" type="datetimeFigureOut">
              <a:rPr lang="fr-FR" smtClean="0"/>
              <a:t>06/10/2023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ADEB2CC-87A2-7342-B47B-F3253BAB91A4}" type="slidenum">
              <a:rPr lang="fr-FR" smtClean="0"/>
              <a:t>‹N°›</a:t>
            </a:fld>
            <a:endParaRPr lang="fr-FR"/>
          </a:p>
        </p:txBody>
      </p:sp>
    </p:spTree>
    <p:extLst>
      <p:ext uri="{BB962C8B-B14F-4D97-AF65-F5344CB8AC3E}">
        <p14:creationId xmlns:p14="http://schemas.microsoft.com/office/powerpoint/2010/main" val="13657720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7481FD9-78A5-C049-854F-523021390912}" type="datetimeFigureOut">
              <a:rPr lang="fr-FR" smtClean="0"/>
              <a:t>06/10/2023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ADEB2CC-87A2-7342-B47B-F3253BAB91A4}" type="slidenum">
              <a:rPr lang="fr-FR" smtClean="0"/>
              <a:t>‹N°›</a:t>
            </a:fld>
            <a:endParaRPr lang="fr-FR"/>
          </a:p>
        </p:txBody>
      </p:sp>
    </p:spTree>
    <p:extLst>
      <p:ext uri="{BB962C8B-B14F-4D97-AF65-F5344CB8AC3E}">
        <p14:creationId xmlns:p14="http://schemas.microsoft.com/office/powerpoint/2010/main" val="8087913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7481FD9-78A5-C049-854F-523021390912}" type="datetimeFigureOut">
              <a:rPr lang="fr-FR" smtClean="0"/>
              <a:t>06/10/2023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ADEB2CC-87A2-7342-B47B-F3253BAB91A4}" type="slidenum">
              <a:rPr lang="fr-FR" smtClean="0"/>
              <a:t>‹N°›</a:t>
            </a:fld>
            <a:endParaRPr lang="fr-FR"/>
          </a:p>
        </p:txBody>
      </p:sp>
    </p:spTree>
    <p:extLst>
      <p:ext uri="{BB962C8B-B14F-4D97-AF65-F5344CB8AC3E}">
        <p14:creationId xmlns:p14="http://schemas.microsoft.com/office/powerpoint/2010/main" val="32630628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fr-FR"/>
              <a:t>Modifiez le style du titre</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7481FD9-78A5-C049-854F-523021390912}" type="datetimeFigureOut">
              <a:rPr lang="fr-FR" smtClean="0"/>
              <a:t>06/10/2023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ADEB2CC-87A2-7342-B47B-F3253BAB91A4}" type="slidenum">
              <a:rPr lang="fr-FR" smtClean="0"/>
              <a:t>‹N°›</a:t>
            </a:fld>
            <a:endParaRPr lang="fr-FR"/>
          </a:p>
        </p:txBody>
      </p:sp>
    </p:spTree>
    <p:extLst>
      <p:ext uri="{BB962C8B-B14F-4D97-AF65-F5344CB8AC3E}">
        <p14:creationId xmlns:p14="http://schemas.microsoft.com/office/powerpoint/2010/main" val="23119583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B7481FD9-78A5-C049-854F-523021390912}" type="datetimeFigureOut">
              <a:rPr lang="fr-FR" smtClean="0"/>
              <a:t>06/10/2023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ADEB2CC-87A2-7342-B47B-F3253BAB91A4}" type="slidenum">
              <a:rPr lang="fr-FR" smtClean="0"/>
              <a:t>‹N°›</a:t>
            </a:fld>
            <a:endParaRPr lang="fr-FR"/>
          </a:p>
        </p:txBody>
      </p:sp>
    </p:spTree>
    <p:extLst>
      <p:ext uri="{BB962C8B-B14F-4D97-AF65-F5344CB8AC3E}">
        <p14:creationId xmlns:p14="http://schemas.microsoft.com/office/powerpoint/2010/main" val="5494577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fr-FR"/>
              <a:t>Modifiez le style du titre</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Cliquez pour modifier les styles du texte du masque</a:t>
            </a:r>
          </a:p>
        </p:txBody>
      </p:sp>
      <p:sp>
        <p:nvSpPr>
          <p:cNvPr id="4" name="Content Placeholder 3"/>
          <p:cNvSpPr>
            <a:spLocks noGrp="1"/>
          </p:cNvSpPr>
          <p:nvPr>
            <p:ph sz="half" idx="2"/>
          </p:nvPr>
        </p:nvSpPr>
        <p:spPr>
          <a:xfrm>
            <a:off x="520713" y="3905482"/>
            <a:ext cx="3198096" cy="57443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Cliquez pour modifier les styles du texte du masque</a:t>
            </a:r>
          </a:p>
        </p:txBody>
      </p:sp>
      <p:sp>
        <p:nvSpPr>
          <p:cNvPr id="6" name="Content Placeholder 5"/>
          <p:cNvSpPr>
            <a:spLocks noGrp="1"/>
          </p:cNvSpPr>
          <p:nvPr>
            <p:ph sz="quarter" idx="4"/>
          </p:nvPr>
        </p:nvSpPr>
        <p:spPr>
          <a:xfrm>
            <a:off x="3827086" y="3905482"/>
            <a:ext cx="3213847" cy="57443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B7481FD9-78A5-C049-854F-523021390912}" type="datetimeFigureOut">
              <a:rPr lang="fr-FR" smtClean="0"/>
              <a:t>06/10/2023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8ADEB2CC-87A2-7342-B47B-F3253BAB91A4}" type="slidenum">
              <a:rPr lang="fr-FR" smtClean="0"/>
              <a:t>‹N°›</a:t>
            </a:fld>
            <a:endParaRPr lang="fr-FR"/>
          </a:p>
        </p:txBody>
      </p:sp>
    </p:spTree>
    <p:extLst>
      <p:ext uri="{BB962C8B-B14F-4D97-AF65-F5344CB8AC3E}">
        <p14:creationId xmlns:p14="http://schemas.microsoft.com/office/powerpoint/2010/main" val="24730884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B7481FD9-78A5-C049-854F-523021390912}" type="datetimeFigureOut">
              <a:rPr lang="fr-FR" smtClean="0"/>
              <a:t>06/10/2023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8ADEB2CC-87A2-7342-B47B-F3253BAB91A4}" type="slidenum">
              <a:rPr lang="fr-FR" smtClean="0"/>
              <a:t>‹N°›</a:t>
            </a:fld>
            <a:endParaRPr lang="fr-FR"/>
          </a:p>
        </p:txBody>
      </p:sp>
    </p:spTree>
    <p:extLst>
      <p:ext uri="{BB962C8B-B14F-4D97-AF65-F5344CB8AC3E}">
        <p14:creationId xmlns:p14="http://schemas.microsoft.com/office/powerpoint/2010/main" val="35760033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481FD9-78A5-C049-854F-523021390912}" type="datetimeFigureOut">
              <a:rPr lang="fr-FR" smtClean="0"/>
              <a:t>06/10/2023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8ADEB2CC-87A2-7342-B47B-F3253BAB91A4}" type="slidenum">
              <a:rPr lang="fr-FR" smtClean="0"/>
              <a:t>‹N°›</a:t>
            </a:fld>
            <a:endParaRPr lang="fr-FR"/>
          </a:p>
        </p:txBody>
      </p:sp>
    </p:spTree>
    <p:extLst>
      <p:ext uri="{BB962C8B-B14F-4D97-AF65-F5344CB8AC3E}">
        <p14:creationId xmlns:p14="http://schemas.microsoft.com/office/powerpoint/2010/main" val="29447895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Modifiez le style du titre</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B7481FD9-78A5-C049-854F-523021390912}" type="datetimeFigureOut">
              <a:rPr lang="fr-FR" smtClean="0"/>
              <a:t>06/10/2023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ADEB2CC-87A2-7342-B47B-F3253BAB91A4}" type="slidenum">
              <a:rPr lang="fr-FR" smtClean="0"/>
              <a:t>‹N°›</a:t>
            </a:fld>
            <a:endParaRPr lang="fr-FR"/>
          </a:p>
        </p:txBody>
      </p:sp>
    </p:spTree>
    <p:extLst>
      <p:ext uri="{BB962C8B-B14F-4D97-AF65-F5344CB8AC3E}">
        <p14:creationId xmlns:p14="http://schemas.microsoft.com/office/powerpoint/2010/main" val="24135475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Modifiez le style du titre</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fr-FR"/>
              <a:t>Cliquez sur l'icône pour ajouter une image</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B7481FD9-78A5-C049-854F-523021390912}" type="datetimeFigureOut">
              <a:rPr lang="fr-FR" smtClean="0"/>
              <a:t>06/10/2023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ADEB2CC-87A2-7342-B47B-F3253BAB91A4}" type="slidenum">
              <a:rPr lang="fr-FR" smtClean="0"/>
              <a:t>‹N°›</a:t>
            </a:fld>
            <a:endParaRPr lang="fr-FR"/>
          </a:p>
        </p:txBody>
      </p:sp>
    </p:spTree>
    <p:extLst>
      <p:ext uri="{BB962C8B-B14F-4D97-AF65-F5344CB8AC3E}">
        <p14:creationId xmlns:p14="http://schemas.microsoft.com/office/powerpoint/2010/main" val="29079410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B7481FD9-78A5-C049-854F-523021390912}" type="datetimeFigureOut">
              <a:rPr lang="fr-FR" smtClean="0"/>
              <a:t>06/10/2023</a:t>
            </a:fld>
            <a:endParaRPr lang="fr-FR"/>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8ADEB2CC-87A2-7342-B47B-F3253BAB91A4}" type="slidenum">
              <a:rPr lang="fr-FR" smtClean="0"/>
              <a:t>‹N°›</a:t>
            </a:fld>
            <a:endParaRPr lang="fr-FR"/>
          </a:p>
        </p:txBody>
      </p:sp>
    </p:spTree>
    <p:extLst>
      <p:ext uri="{BB962C8B-B14F-4D97-AF65-F5344CB8AC3E}">
        <p14:creationId xmlns:p14="http://schemas.microsoft.com/office/powerpoint/2010/main" val="334966985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4.jp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3.png"/><Relationship Id="rId5" Type="http://schemas.openxmlformats.org/officeDocument/2006/relationships/image" Target="../media/image2.png"/><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8" Type="http://schemas.openxmlformats.org/officeDocument/2006/relationships/hyperlink" Target="https://www.creeruncv.com/lettre-de-motivation/?utm_source=Document&amp;utm_medium=Link&amp;utm_campaign=Doc_CV_PTT" TargetMode="External"/><Relationship Id="rId3" Type="http://schemas.openxmlformats.org/officeDocument/2006/relationships/hyperlink" Target="https://www.creeruncv.com/conseils/lexperience-profesionnelle-sur-le-cv/?utm_source=Document&amp;utm_medium=Link&amp;utm_campaign=Doc_CV_PTT" TargetMode="External"/><Relationship Id="rId7" Type="http://schemas.openxmlformats.org/officeDocument/2006/relationships/hyperlink" Target="https://www.creeruncv.com/conseils/recrutement/?utm_source=Document&amp;utm_medium=Link&amp;utm_campaign=Doc_CV_PTT" TargetMode="External"/><Relationship Id="rId2" Type="http://schemas.openxmlformats.org/officeDocument/2006/relationships/hyperlink" Target="https://www.creeruncv.com/conseils/le-titre-du-cv/?utm_source=Document&amp;utm_medium=Link&amp;utm_campaign=Doc_CV_PTT" TargetMode="External"/><Relationship Id="rId1" Type="http://schemas.openxmlformats.org/officeDocument/2006/relationships/slideLayout" Target="../slideLayouts/slideLayout2.xml"/><Relationship Id="rId6" Type="http://schemas.openxmlformats.org/officeDocument/2006/relationships/hyperlink" Target="https://www.creeruncv.com/conseils/icones-pour-cv/?utm_source=Document&amp;utm_medium=Link&amp;utm_campaign=Doc_CV_PTT" TargetMode="External"/><Relationship Id="rId11" Type="http://schemas.openxmlformats.org/officeDocument/2006/relationships/hyperlink" Target="https://www.creeruncv.com/conseils/lettre-de-motivation/?utm_source=Document&amp;utm_medium=Link&amp;utm_campaign=Doc_CV_PTT" TargetMode="External"/><Relationship Id="rId5" Type="http://schemas.openxmlformats.org/officeDocument/2006/relationships/hyperlink" Target="https://www.creeruncv.com/conseils/faire-un-cv-conseils-pratiques/?utm_source=Document&amp;utm_medium=Link&amp;utm_campaign=Doc_CV_PTT" TargetMode="External"/><Relationship Id="rId10" Type="http://schemas.openxmlformats.org/officeDocument/2006/relationships/hyperlink" Target="https://www.creeruncv.com/modele-de-lettre/?utm_source=Document&amp;utm_medium=Link&amp;utm_campaign=Doc_CV_PTT" TargetMode="External"/><Relationship Id="rId4" Type="http://schemas.openxmlformats.org/officeDocument/2006/relationships/hyperlink" Target="https://www.creeruncv.com/conseils/laccroche-du-cv/?utm_source=Document&amp;utm_medium=Link&amp;utm_campaign=Doc_CV_PTT" TargetMode="External"/><Relationship Id="rId9" Type="http://schemas.openxmlformats.org/officeDocument/2006/relationships/hyperlink" Target="https://www.creeruncv.com/modele-de-lettr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79277" y="109009"/>
            <a:ext cx="5824193" cy="823174"/>
          </a:xfrm>
          <a:prstGeom prst="rect">
            <a:avLst/>
          </a:prstGeom>
          <a:noFill/>
        </p:spPr>
        <p:txBody>
          <a:bodyPr wrap="square" rtlCol="0">
            <a:spAutoFit/>
          </a:bodyPr>
          <a:lstStyle/>
          <a:p>
            <a:r>
              <a:rPr lang="en-SG" sz="4749" dirty="0">
                <a:solidFill>
                  <a:srgbClr val="4B47EE"/>
                </a:solidFill>
              </a:rPr>
              <a:t>David SCHWARTZ</a:t>
            </a:r>
          </a:p>
        </p:txBody>
      </p:sp>
      <p:sp>
        <p:nvSpPr>
          <p:cNvPr id="4" name="TextBox 3"/>
          <p:cNvSpPr txBox="1"/>
          <p:nvPr/>
        </p:nvSpPr>
        <p:spPr>
          <a:xfrm>
            <a:off x="179277" y="1004611"/>
            <a:ext cx="3642265" cy="584775"/>
          </a:xfrm>
          <a:prstGeom prst="rect">
            <a:avLst/>
          </a:prstGeom>
          <a:noFill/>
        </p:spPr>
        <p:txBody>
          <a:bodyPr wrap="square" rtlCol="0">
            <a:spAutoFit/>
          </a:bodyPr>
          <a:lstStyle/>
          <a:p>
            <a:r>
              <a:rPr lang="fr-FR" sz="1600" dirty="0"/>
              <a:t>Business </a:t>
            </a:r>
            <a:r>
              <a:rPr lang="fr-FR" sz="1600" dirty="0" err="1"/>
              <a:t>Analyst</a:t>
            </a:r>
            <a:r>
              <a:rPr lang="fr-FR" sz="1600" dirty="0"/>
              <a:t> spécialisé en Finance | 18 ans d'expérience</a:t>
            </a:r>
          </a:p>
        </p:txBody>
      </p:sp>
      <p:sp>
        <p:nvSpPr>
          <p:cNvPr id="7" name="TextBox 6"/>
          <p:cNvSpPr txBox="1"/>
          <p:nvPr/>
        </p:nvSpPr>
        <p:spPr>
          <a:xfrm>
            <a:off x="180930" y="3127308"/>
            <a:ext cx="1770763" cy="333742"/>
          </a:xfrm>
          <a:prstGeom prst="rect">
            <a:avLst/>
          </a:prstGeom>
          <a:noFill/>
        </p:spPr>
        <p:txBody>
          <a:bodyPr wrap="square" rtlCol="0">
            <a:spAutoFit/>
          </a:bodyPr>
          <a:lstStyle/>
          <a:p>
            <a:r>
              <a:rPr lang="en-SG" sz="1511" dirty="0">
                <a:solidFill>
                  <a:srgbClr val="4B47EE"/>
                </a:solidFill>
                <a:ea typeface="Lato Heavy" panose="020F0502020204030203" pitchFamily="34" charset="0"/>
                <a:cs typeface="Lato Heavy" panose="020F0502020204030203" pitchFamily="34" charset="0"/>
              </a:rPr>
              <a:t>CONTACT</a:t>
            </a:r>
          </a:p>
        </p:txBody>
      </p:sp>
      <p:sp>
        <p:nvSpPr>
          <p:cNvPr id="2" name="Ellipse 1">
            <a:extLst>
              <a:ext uri="{FF2B5EF4-FFF2-40B4-BE49-F238E27FC236}">
                <a16:creationId xmlns:a16="http://schemas.microsoft.com/office/drawing/2014/main" id="{71068696-D349-AA0D-B591-1EE6A3EEBD96}"/>
              </a:ext>
            </a:extLst>
          </p:cNvPr>
          <p:cNvSpPr/>
          <p:nvPr/>
        </p:nvSpPr>
        <p:spPr>
          <a:xfrm>
            <a:off x="5228393" y="-493854"/>
            <a:ext cx="3581704" cy="3581704"/>
          </a:xfrm>
          <a:prstGeom prst="ellipse">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Ellipse 7">
            <a:extLst>
              <a:ext uri="{FF2B5EF4-FFF2-40B4-BE49-F238E27FC236}">
                <a16:creationId xmlns:a16="http://schemas.microsoft.com/office/drawing/2014/main" id="{B34980E3-36A5-6E62-8847-465C50D3A780}"/>
              </a:ext>
            </a:extLst>
          </p:cNvPr>
          <p:cNvSpPr/>
          <p:nvPr/>
        </p:nvSpPr>
        <p:spPr>
          <a:xfrm>
            <a:off x="4572881" y="452376"/>
            <a:ext cx="1972787" cy="1972787"/>
          </a:xfrm>
          <a:prstGeom prst="ellipse">
            <a:avLst/>
          </a:prstGeom>
          <a:solidFill>
            <a:srgbClr val="4C48E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3" name="ZoneTexte 22">
            <a:extLst>
              <a:ext uri="{FF2B5EF4-FFF2-40B4-BE49-F238E27FC236}">
                <a16:creationId xmlns:a16="http://schemas.microsoft.com/office/drawing/2014/main" id="{E96DC76D-348E-EB16-B7ED-F9BB11370425}"/>
              </a:ext>
            </a:extLst>
          </p:cNvPr>
          <p:cNvSpPr txBox="1"/>
          <p:nvPr/>
        </p:nvSpPr>
        <p:spPr>
          <a:xfrm>
            <a:off x="179277" y="1762915"/>
            <a:ext cx="4490184" cy="1107996"/>
          </a:xfrm>
          <a:prstGeom prst="rect">
            <a:avLst/>
          </a:prstGeom>
          <a:noFill/>
        </p:spPr>
        <p:txBody>
          <a:bodyPr wrap="square">
            <a:spAutoFit/>
          </a:bodyPr>
          <a:lstStyle/>
          <a:p>
            <a:r>
              <a:rPr lang="fr-FR" sz="1100" dirty="0"/>
              <a:t>Business </a:t>
            </a:r>
            <a:r>
              <a:rPr lang="fr-FR" sz="1100" dirty="0" err="1"/>
              <a:t>Analyst</a:t>
            </a:r>
            <a:r>
              <a:rPr lang="fr-FR" sz="1100" dirty="0"/>
              <a:t> aguerri avec une expertise spécifique dans le secteur financier. Avec 18 ans d'expérience, je maîtrise l'analyse des besoins métier, la modélisation des processus, et la mise en œuvre de solutions optimisées. Doté d'un esprit analytique affûté et d'excellentes compétences interpersonnelles, je me dédie à la transformation des besoins métier en solutions technologiques innovantes.</a:t>
            </a:r>
          </a:p>
        </p:txBody>
      </p:sp>
      <p:sp>
        <p:nvSpPr>
          <p:cNvPr id="24" name="TextBox 12">
            <a:extLst>
              <a:ext uri="{FF2B5EF4-FFF2-40B4-BE49-F238E27FC236}">
                <a16:creationId xmlns:a16="http://schemas.microsoft.com/office/drawing/2014/main" id="{B7D73271-491D-2BE3-879D-D674D146AD36}"/>
              </a:ext>
            </a:extLst>
          </p:cNvPr>
          <p:cNvSpPr txBox="1"/>
          <p:nvPr/>
        </p:nvSpPr>
        <p:spPr>
          <a:xfrm>
            <a:off x="675420" y="3518466"/>
            <a:ext cx="2120044" cy="1160253"/>
          </a:xfrm>
          <a:prstGeom prst="rect">
            <a:avLst/>
          </a:prstGeom>
          <a:noFill/>
        </p:spPr>
        <p:txBody>
          <a:bodyPr wrap="square" rtlCol="0">
            <a:spAutoFit/>
          </a:bodyPr>
          <a:lstStyle/>
          <a:p>
            <a:pPr>
              <a:lnSpc>
                <a:spcPct val="150000"/>
              </a:lnSpc>
            </a:pPr>
            <a:r>
              <a:rPr lang="en-SG" sz="1187" dirty="0">
                <a:ea typeface="Lato" panose="020F0502020204030203" pitchFamily="34" charset="0"/>
                <a:cs typeface="Lato" panose="020F0502020204030203" pitchFamily="34" charset="0"/>
              </a:rPr>
              <a:t>(0033) 1 02 03 04 05</a:t>
            </a:r>
          </a:p>
          <a:p>
            <a:pPr>
              <a:lnSpc>
                <a:spcPct val="150000"/>
              </a:lnSpc>
            </a:pPr>
            <a:r>
              <a:rPr lang="en-SG" sz="1187" dirty="0" err="1">
                <a:ea typeface="Lato" panose="020F0502020204030203" pitchFamily="34" charset="0"/>
                <a:cs typeface="Lato" panose="020F0502020204030203" pitchFamily="34" charset="0"/>
              </a:rPr>
              <a:t>mail@mail.com</a:t>
            </a:r>
            <a:endParaRPr lang="en-SG" sz="1187" dirty="0">
              <a:ea typeface="Lato" panose="020F0502020204030203" pitchFamily="34" charset="0"/>
              <a:cs typeface="Lato" panose="020F0502020204030203" pitchFamily="34" charset="0"/>
            </a:endParaRPr>
          </a:p>
          <a:p>
            <a:pPr>
              <a:lnSpc>
                <a:spcPct val="150000"/>
              </a:lnSpc>
            </a:pPr>
            <a:r>
              <a:rPr lang="en-SG" sz="1187" dirty="0">
                <a:ea typeface="Lato" panose="020F0502020204030203" pitchFamily="34" charset="0"/>
                <a:cs typeface="Lato" panose="020F0502020204030203" pitchFamily="34" charset="0"/>
              </a:rPr>
              <a:t>12 rue de la </a:t>
            </a:r>
            <a:r>
              <a:rPr lang="en-SG" sz="1187" dirty="0" err="1">
                <a:ea typeface="Lato" panose="020F0502020204030203" pitchFamily="34" charset="0"/>
                <a:cs typeface="Lato" panose="020F0502020204030203" pitchFamily="34" charset="0"/>
              </a:rPr>
              <a:t>Réussite</a:t>
            </a:r>
            <a:br>
              <a:rPr lang="en-SG" sz="1187" dirty="0">
                <a:ea typeface="Lato" panose="020F0502020204030203" pitchFamily="34" charset="0"/>
                <a:cs typeface="Lato" panose="020F0502020204030203" pitchFamily="34" charset="0"/>
              </a:rPr>
            </a:br>
            <a:r>
              <a:rPr lang="en-SG" sz="1187" dirty="0">
                <a:ea typeface="Lato" panose="020F0502020204030203" pitchFamily="34" charset="0"/>
                <a:cs typeface="Lato" panose="020F0502020204030203" pitchFamily="34" charset="0"/>
              </a:rPr>
              <a:t>75012 Paris</a:t>
            </a:r>
          </a:p>
        </p:txBody>
      </p:sp>
      <p:pic>
        <p:nvPicPr>
          <p:cNvPr id="25" name="Picture 4" descr="Image result for phone icon png">
            <a:extLst>
              <a:ext uri="{FF2B5EF4-FFF2-40B4-BE49-F238E27FC236}">
                <a16:creationId xmlns:a16="http://schemas.microsoft.com/office/drawing/2014/main" id="{54776DFF-6E9F-6CC3-C67C-EBFB294DA1E1}"/>
              </a:ext>
            </a:extLst>
          </p:cNvPr>
          <p:cNvPicPr>
            <a:picLocks noChangeAspect="1" noChangeArrowheads="1"/>
          </p:cNvPicPr>
          <p:nvPr/>
        </p:nvPicPr>
        <p:blipFill>
          <a:blip r:embed="rId3" cstate="print">
            <a:duotone>
              <a:prstClr val="black"/>
              <a:srgbClr val="C9364F">
                <a:tint val="45000"/>
                <a:satMod val="400000"/>
              </a:srgbClr>
            </a:duotone>
            <a:extLst>
              <a:ext uri="{BEBA8EAE-BF5A-486C-A8C5-ECC9F3942E4B}">
                <a14:imgProps xmlns:a14="http://schemas.microsoft.com/office/drawing/2010/main">
                  <a14:imgLayer r:embed="rId4">
                    <a14:imgEffect>
                      <a14:backgroundRemoval t="0" b="99365" l="10000" r="90000"/>
                    </a14:imgEffect>
                  </a14:imgLayer>
                </a14:imgProps>
              </a:ext>
              <a:ext uri="{28A0092B-C50C-407E-A947-70E740481C1C}">
                <a14:useLocalDpi xmlns:a14="http://schemas.microsoft.com/office/drawing/2010/main" val="0"/>
              </a:ext>
            </a:extLst>
          </a:blip>
          <a:srcRect/>
          <a:stretch>
            <a:fillRect/>
          </a:stretch>
        </p:blipFill>
        <p:spPr bwMode="auto">
          <a:xfrm>
            <a:off x="179278" y="3634579"/>
            <a:ext cx="362139" cy="190122"/>
          </a:xfrm>
          <a:prstGeom prst="rect">
            <a:avLst/>
          </a:prstGeom>
          <a:noFill/>
          <a:extLst>
            <a:ext uri="{909E8E84-426E-40DD-AFC4-6F175D3DCCD1}">
              <a14:hiddenFill xmlns:a14="http://schemas.microsoft.com/office/drawing/2010/main">
                <a:solidFill>
                  <a:srgbClr val="FFFFFF"/>
                </a:solidFill>
              </a14:hiddenFill>
            </a:ext>
          </a:extLst>
        </p:spPr>
      </p:pic>
      <p:pic>
        <p:nvPicPr>
          <p:cNvPr id="26" name="Picture 6" descr="Image result for email icon png">
            <a:extLst>
              <a:ext uri="{FF2B5EF4-FFF2-40B4-BE49-F238E27FC236}">
                <a16:creationId xmlns:a16="http://schemas.microsoft.com/office/drawing/2014/main" id="{66328C17-74D8-636C-F18D-C21CC5A0EF48}"/>
              </a:ext>
            </a:extLst>
          </p:cNvPr>
          <p:cNvPicPr>
            <a:picLocks noChangeAspect="1" noChangeArrowheads="1"/>
          </p:cNvPicPr>
          <p:nvPr/>
        </p:nvPicPr>
        <p:blipFill>
          <a:blip r:embed="rId5" cstate="print">
            <a:duotone>
              <a:prstClr val="black"/>
              <a:schemeClr val="accent1">
                <a:tint val="45000"/>
                <a:satMod val="400000"/>
              </a:schemeClr>
            </a:duotone>
            <a:extLst>
              <a:ext uri="{28A0092B-C50C-407E-A947-70E740481C1C}">
                <a14:useLocalDpi xmlns:a14="http://schemas.microsoft.com/office/drawing/2010/main" val="0"/>
              </a:ext>
            </a:extLst>
          </a:blip>
          <a:srcRect/>
          <a:stretch>
            <a:fillRect/>
          </a:stretch>
        </p:blipFill>
        <p:spPr bwMode="auto">
          <a:xfrm>
            <a:off x="274763" y="3927648"/>
            <a:ext cx="171169" cy="122244"/>
          </a:xfrm>
          <a:prstGeom prst="rect">
            <a:avLst/>
          </a:prstGeom>
          <a:noFill/>
          <a:extLst>
            <a:ext uri="{909E8E84-426E-40DD-AFC4-6F175D3DCCD1}">
              <a14:hiddenFill xmlns:a14="http://schemas.microsoft.com/office/drawing/2010/main">
                <a:solidFill>
                  <a:srgbClr val="FFFFFF"/>
                </a:solidFill>
              </a14:hiddenFill>
            </a:ext>
          </a:extLst>
        </p:spPr>
      </p:pic>
      <p:pic>
        <p:nvPicPr>
          <p:cNvPr id="27" name="Picture 12" descr="Image result for address icon png">
            <a:extLst>
              <a:ext uri="{FF2B5EF4-FFF2-40B4-BE49-F238E27FC236}">
                <a16:creationId xmlns:a16="http://schemas.microsoft.com/office/drawing/2014/main" id="{3540D5B6-F53D-3D71-E6FC-1710407B7B6E}"/>
              </a:ext>
            </a:extLst>
          </p:cNvPr>
          <p:cNvPicPr>
            <a:picLocks noChangeAspect="1" noChangeArrowheads="1"/>
          </p:cNvPicPr>
          <p:nvPr/>
        </p:nvPicPr>
        <p:blipFill>
          <a:blip r:embed="rId6" cstate="print">
            <a:duotone>
              <a:prstClr val="black"/>
              <a:schemeClr val="accent1">
                <a:tint val="45000"/>
                <a:satMod val="400000"/>
              </a:schemeClr>
            </a:duotone>
            <a:extLst>
              <a:ext uri="{28A0092B-C50C-407E-A947-70E740481C1C}">
                <a14:useLocalDpi xmlns:a14="http://schemas.microsoft.com/office/drawing/2010/main" val="0"/>
              </a:ext>
            </a:extLst>
          </a:blip>
          <a:srcRect/>
          <a:stretch>
            <a:fillRect/>
          </a:stretch>
        </p:blipFill>
        <p:spPr bwMode="auto">
          <a:xfrm>
            <a:off x="281334" y="4202595"/>
            <a:ext cx="158026" cy="201649"/>
          </a:xfrm>
          <a:prstGeom prst="rect">
            <a:avLst/>
          </a:prstGeom>
          <a:noFill/>
          <a:extLst>
            <a:ext uri="{909E8E84-426E-40DD-AFC4-6F175D3DCCD1}">
              <a14:hiddenFill xmlns:a14="http://schemas.microsoft.com/office/drawing/2010/main">
                <a:solidFill>
                  <a:srgbClr val="FFFFFF"/>
                </a:solidFill>
              </a14:hiddenFill>
            </a:ext>
          </a:extLst>
        </p:spPr>
      </p:pic>
      <p:sp>
        <p:nvSpPr>
          <p:cNvPr id="29" name="ZoneTexte 28">
            <a:extLst>
              <a:ext uri="{FF2B5EF4-FFF2-40B4-BE49-F238E27FC236}">
                <a16:creationId xmlns:a16="http://schemas.microsoft.com/office/drawing/2014/main" id="{6148EA78-C3D7-63EF-A2BF-A5858950F2E7}"/>
              </a:ext>
            </a:extLst>
          </p:cNvPr>
          <p:cNvSpPr txBox="1"/>
          <p:nvPr/>
        </p:nvSpPr>
        <p:spPr>
          <a:xfrm>
            <a:off x="3151414" y="3518466"/>
            <a:ext cx="4096715" cy="4324261"/>
          </a:xfrm>
          <a:prstGeom prst="rect">
            <a:avLst/>
          </a:prstGeom>
          <a:noFill/>
        </p:spPr>
        <p:txBody>
          <a:bodyPr wrap="square">
            <a:spAutoFit/>
          </a:bodyPr>
          <a:lstStyle/>
          <a:p>
            <a:r>
              <a:rPr lang="fr-FR" sz="1100" b="1" dirty="0"/>
              <a:t>Business </a:t>
            </a:r>
            <a:r>
              <a:rPr lang="fr-FR" sz="1100" b="1" dirty="0" err="1"/>
              <a:t>Analyst</a:t>
            </a:r>
            <a:r>
              <a:rPr lang="fr-FR" sz="1100" b="1" dirty="0"/>
              <a:t> Senior</a:t>
            </a:r>
            <a:r>
              <a:rPr lang="fr-FR" sz="1100" dirty="0"/>
              <a:t>, BNP Paribas, Paris — 2009-2023</a:t>
            </a:r>
          </a:p>
          <a:p>
            <a:endParaRPr lang="fr-FR" sz="1100" dirty="0"/>
          </a:p>
          <a:p>
            <a:pPr marL="285750" indent="-285750">
              <a:buFont typeface="Arial" panose="020B0604020202020204" pitchFamily="34" charset="0"/>
              <a:buChar char="•"/>
            </a:pPr>
            <a:r>
              <a:rPr lang="fr-FR" sz="1100" dirty="0"/>
              <a:t>Analyse et modélisation des besoins pour les services financiers du groupe.</a:t>
            </a:r>
          </a:p>
          <a:p>
            <a:pPr marL="285750" indent="-285750">
              <a:buFont typeface="Arial" panose="020B0604020202020204" pitchFamily="34" charset="0"/>
              <a:buChar char="•"/>
            </a:pPr>
            <a:r>
              <a:rPr lang="fr-FR" sz="1100" dirty="0"/>
              <a:t>Collaboration étroite avec les équipes IT pour la mise en place de solutions technologiques.</a:t>
            </a:r>
          </a:p>
          <a:p>
            <a:pPr marL="285750" indent="-285750">
              <a:buFont typeface="Arial" panose="020B0604020202020204" pitchFamily="34" charset="0"/>
              <a:buChar char="•"/>
            </a:pPr>
            <a:r>
              <a:rPr lang="fr-FR" sz="1100" dirty="0"/>
              <a:t>Pilotage de projets d'optimisation des processus, ayant conduit à une réduction des coûts de 15% sur 3 ans.</a:t>
            </a:r>
          </a:p>
          <a:p>
            <a:pPr marL="285750" indent="-285750">
              <a:buFont typeface="Arial" panose="020B0604020202020204" pitchFamily="34" charset="0"/>
              <a:buChar char="•"/>
            </a:pPr>
            <a:r>
              <a:rPr lang="fr-FR" sz="1100" dirty="0"/>
              <a:t>Formation et encadrement des nouveaux analystes métier, renforçant ainsi la qualité de l'équipe.</a:t>
            </a:r>
          </a:p>
          <a:p>
            <a:pPr marL="285750" indent="-285750">
              <a:buFont typeface="Arial" panose="020B0604020202020204" pitchFamily="34" charset="0"/>
              <a:buChar char="•"/>
            </a:pPr>
            <a:r>
              <a:rPr lang="fr-FR" sz="1100" dirty="0"/>
              <a:t>Mise en place d'un tableau de bord de suivi des indicateurs clés pour le département finance.</a:t>
            </a:r>
          </a:p>
          <a:p>
            <a:endParaRPr lang="fr-FR" sz="1100" b="1" dirty="0"/>
          </a:p>
          <a:p>
            <a:r>
              <a:rPr lang="fr-FR" sz="1100" b="1" dirty="0"/>
              <a:t>Business </a:t>
            </a:r>
            <a:r>
              <a:rPr lang="fr-FR" sz="1100" b="1" dirty="0" err="1"/>
              <a:t>Analyst</a:t>
            </a:r>
            <a:r>
              <a:rPr lang="fr-FR" sz="1100" dirty="0"/>
              <a:t>, Société Générale, Paris — 2003-2009</a:t>
            </a:r>
          </a:p>
          <a:p>
            <a:endParaRPr lang="fr-FR" sz="1100" dirty="0"/>
          </a:p>
          <a:p>
            <a:pPr marL="285750" indent="-285750">
              <a:buFont typeface="Arial" panose="020B0604020202020204" pitchFamily="34" charset="0"/>
              <a:buChar char="•"/>
            </a:pPr>
            <a:r>
              <a:rPr lang="fr-FR" sz="1100" dirty="0"/>
              <a:t>Gestion des projets d'amélioration des systèmes financiers, en collaboration avec les stakeholders clés.</a:t>
            </a:r>
          </a:p>
          <a:p>
            <a:pPr marL="285750" indent="-285750">
              <a:buFont typeface="Arial" panose="020B0604020202020204" pitchFamily="34" charset="0"/>
              <a:buChar char="•"/>
            </a:pPr>
            <a:r>
              <a:rPr lang="fr-FR" sz="1100" dirty="0"/>
              <a:t>Élaboration de spécifications fonctionnelles détaillées pour les équipes de développement.</a:t>
            </a:r>
          </a:p>
          <a:p>
            <a:pPr marL="285750" indent="-285750">
              <a:buFont typeface="Arial" panose="020B0604020202020204" pitchFamily="34" charset="0"/>
              <a:buChar char="•"/>
            </a:pPr>
            <a:r>
              <a:rPr lang="fr-FR" sz="1100" dirty="0"/>
              <a:t>Conduite d'ateliers métier pour la définition et la priorisation des besoins.</a:t>
            </a:r>
          </a:p>
          <a:p>
            <a:pPr marL="285750" indent="-285750">
              <a:buFont typeface="Arial" panose="020B0604020202020204" pitchFamily="34" charset="0"/>
              <a:buChar char="•"/>
            </a:pPr>
            <a:r>
              <a:rPr lang="fr-FR" sz="1100" dirty="0"/>
              <a:t>Réalisation d'analyses concurrentielles pour anticiper les évolutions du marché.</a:t>
            </a:r>
          </a:p>
          <a:p>
            <a:pPr marL="285750" indent="-285750">
              <a:buFont typeface="Arial" panose="020B0604020202020204" pitchFamily="34" charset="0"/>
              <a:buChar char="•"/>
            </a:pPr>
            <a:r>
              <a:rPr lang="fr-FR" sz="1100" dirty="0"/>
              <a:t>Contribution à la transition vers un nouveau système ERP, optimisant les opérations quotidiennes de 20%.</a:t>
            </a:r>
          </a:p>
        </p:txBody>
      </p:sp>
      <p:sp>
        <p:nvSpPr>
          <p:cNvPr id="31" name="TextBox 6">
            <a:extLst>
              <a:ext uri="{FF2B5EF4-FFF2-40B4-BE49-F238E27FC236}">
                <a16:creationId xmlns:a16="http://schemas.microsoft.com/office/drawing/2014/main" id="{6E860886-9EF0-8E06-445B-BF7C01D54D95}"/>
              </a:ext>
            </a:extLst>
          </p:cNvPr>
          <p:cNvSpPr txBox="1"/>
          <p:nvPr/>
        </p:nvSpPr>
        <p:spPr>
          <a:xfrm>
            <a:off x="3193687" y="3094715"/>
            <a:ext cx="2764838" cy="324833"/>
          </a:xfrm>
          <a:prstGeom prst="rect">
            <a:avLst/>
          </a:prstGeom>
          <a:noFill/>
        </p:spPr>
        <p:txBody>
          <a:bodyPr wrap="square" rtlCol="0">
            <a:spAutoFit/>
          </a:bodyPr>
          <a:lstStyle/>
          <a:p>
            <a:r>
              <a:rPr lang="en-SG" sz="1511" dirty="0">
                <a:solidFill>
                  <a:srgbClr val="4B47EE"/>
                </a:solidFill>
                <a:ea typeface="Lato Heavy" panose="020F0502020204030203" pitchFamily="34" charset="0"/>
                <a:cs typeface="Lato Heavy" panose="020F0502020204030203" pitchFamily="34" charset="0"/>
              </a:rPr>
              <a:t>EXPERIENCE PROFEESSIONNELLE</a:t>
            </a:r>
          </a:p>
        </p:txBody>
      </p:sp>
      <p:sp>
        <p:nvSpPr>
          <p:cNvPr id="33" name="ZoneTexte 32">
            <a:extLst>
              <a:ext uri="{FF2B5EF4-FFF2-40B4-BE49-F238E27FC236}">
                <a16:creationId xmlns:a16="http://schemas.microsoft.com/office/drawing/2014/main" id="{BD817AE1-968B-5AAE-5A42-B148D48F910D}"/>
              </a:ext>
            </a:extLst>
          </p:cNvPr>
          <p:cNvSpPr txBox="1"/>
          <p:nvPr/>
        </p:nvSpPr>
        <p:spPr>
          <a:xfrm>
            <a:off x="149798" y="5245465"/>
            <a:ext cx="2756687" cy="1785104"/>
          </a:xfrm>
          <a:prstGeom prst="rect">
            <a:avLst/>
          </a:prstGeom>
          <a:noFill/>
        </p:spPr>
        <p:txBody>
          <a:bodyPr wrap="square">
            <a:spAutoFit/>
          </a:bodyPr>
          <a:lstStyle/>
          <a:p>
            <a:pPr marL="171450" indent="-171450">
              <a:buFont typeface="Arial" panose="020B0604020202020204" pitchFamily="34" charset="0"/>
              <a:buChar char="•"/>
            </a:pPr>
            <a:r>
              <a:rPr lang="fr-FR" sz="1100" dirty="0"/>
              <a:t>Analyse des besoins et modélisation des processus.</a:t>
            </a:r>
          </a:p>
          <a:p>
            <a:pPr marL="171450" indent="-171450">
              <a:buFont typeface="Arial" panose="020B0604020202020204" pitchFamily="34" charset="0"/>
              <a:buChar char="•"/>
            </a:pPr>
            <a:r>
              <a:rPr lang="fr-FR" sz="1100" dirty="0"/>
              <a:t>Rédaction de spécifications fonctionnelles et techniques.</a:t>
            </a:r>
          </a:p>
          <a:p>
            <a:pPr marL="171450" indent="-171450">
              <a:buFont typeface="Arial" panose="020B0604020202020204" pitchFamily="34" charset="0"/>
              <a:buChar char="•"/>
            </a:pPr>
            <a:r>
              <a:rPr lang="fr-FR" sz="1100" dirty="0"/>
              <a:t>Maîtrise des outils d'analyse métier (UML, BPMN).</a:t>
            </a:r>
          </a:p>
          <a:p>
            <a:pPr marL="171450" indent="-171450">
              <a:buFont typeface="Arial" panose="020B0604020202020204" pitchFamily="34" charset="0"/>
              <a:buChar char="•"/>
            </a:pPr>
            <a:r>
              <a:rPr lang="fr-FR" sz="1100" dirty="0"/>
              <a:t>Gestion de projet et coordination d'équipes multidisciplinaires.</a:t>
            </a:r>
          </a:p>
          <a:p>
            <a:pPr marL="171450" indent="-171450">
              <a:buFont typeface="Arial" panose="020B0604020202020204" pitchFamily="34" charset="0"/>
              <a:buChar char="•"/>
            </a:pPr>
            <a:r>
              <a:rPr lang="fr-FR" sz="1100" dirty="0"/>
              <a:t>Connaissance approfondie des systèmes financiers et des régulations associées.</a:t>
            </a:r>
          </a:p>
        </p:txBody>
      </p:sp>
      <p:sp>
        <p:nvSpPr>
          <p:cNvPr id="34" name="TextBox 6">
            <a:extLst>
              <a:ext uri="{FF2B5EF4-FFF2-40B4-BE49-F238E27FC236}">
                <a16:creationId xmlns:a16="http://schemas.microsoft.com/office/drawing/2014/main" id="{F5E362C9-0860-410A-8785-5E6467B9F6B2}"/>
              </a:ext>
            </a:extLst>
          </p:cNvPr>
          <p:cNvSpPr txBox="1"/>
          <p:nvPr/>
        </p:nvSpPr>
        <p:spPr>
          <a:xfrm>
            <a:off x="151836" y="4811116"/>
            <a:ext cx="1770763" cy="333742"/>
          </a:xfrm>
          <a:prstGeom prst="rect">
            <a:avLst/>
          </a:prstGeom>
          <a:noFill/>
        </p:spPr>
        <p:txBody>
          <a:bodyPr wrap="square" rtlCol="0">
            <a:spAutoFit/>
          </a:bodyPr>
          <a:lstStyle/>
          <a:p>
            <a:r>
              <a:rPr lang="en-SG" sz="1511" dirty="0">
                <a:solidFill>
                  <a:srgbClr val="4B47EE"/>
                </a:solidFill>
                <a:ea typeface="Lato Heavy" panose="020F0502020204030203" pitchFamily="34" charset="0"/>
                <a:cs typeface="Lato Heavy" panose="020F0502020204030203" pitchFamily="34" charset="0"/>
              </a:rPr>
              <a:t>COMPETENCES</a:t>
            </a:r>
          </a:p>
        </p:txBody>
      </p:sp>
      <p:sp>
        <p:nvSpPr>
          <p:cNvPr id="58" name="ZoneTexte 57">
            <a:extLst>
              <a:ext uri="{FF2B5EF4-FFF2-40B4-BE49-F238E27FC236}">
                <a16:creationId xmlns:a16="http://schemas.microsoft.com/office/drawing/2014/main" id="{A00503CC-529F-8C5C-B962-59F7A51439E2}"/>
              </a:ext>
            </a:extLst>
          </p:cNvPr>
          <p:cNvSpPr txBox="1"/>
          <p:nvPr/>
        </p:nvSpPr>
        <p:spPr>
          <a:xfrm>
            <a:off x="120214" y="7540120"/>
            <a:ext cx="1845657" cy="1589602"/>
          </a:xfrm>
          <a:prstGeom prst="rect">
            <a:avLst/>
          </a:prstGeom>
          <a:noFill/>
        </p:spPr>
        <p:txBody>
          <a:bodyPr wrap="square">
            <a:spAutoFit/>
          </a:bodyPr>
          <a:lstStyle/>
          <a:p>
            <a:pPr marL="171450" indent="-171450">
              <a:lnSpc>
                <a:spcPct val="150000"/>
              </a:lnSpc>
              <a:buFont typeface="Arial" panose="020B0604020202020204" pitchFamily="34" charset="0"/>
              <a:buChar char="•"/>
            </a:pPr>
            <a:r>
              <a:rPr lang="fr-FR" sz="1100" dirty="0"/>
              <a:t>Esprit analytique </a:t>
            </a:r>
          </a:p>
          <a:p>
            <a:pPr marL="171450" indent="-171450">
              <a:lnSpc>
                <a:spcPct val="150000"/>
              </a:lnSpc>
              <a:buFont typeface="Arial" panose="020B0604020202020204" pitchFamily="34" charset="0"/>
              <a:buChar char="•"/>
            </a:pPr>
            <a:r>
              <a:rPr lang="fr-FR" sz="1100" dirty="0"/>
              <a:t>Capacité à communiquer </a:t>
            </a:r>
          </a:p>
          <a:p>
            <a:pPr marL="171450" indent="-171450">
              <a:lnSpc>
                <a:spcPct val="150000"/>
              </a:lnSpc>
              <a:buFont typeface="Arial" panose="020B0604020202020204" pitchFamily="34" charset="0"/>
              <a:buChar char="•"/>
            </a:pPr>
            <a:r>
              <a:rPr lang="fr-FR" sz="1100" dirty="0"/>
              <a:t>Proactivité et autonomie.</a:t>
            </a:r>
          </a:p>
          <a:p>
            <a:pPr marL="171450" indent="-171450">
              <a:lnSpc>
                <a:spcPct val="150000"/>
              </a:lnSpc>
              <a:buFont typeface="Arial" panose="020B0604020202020204" pitchFamily="34" charset="0"/>
              <a:buChar char="•"/>
            </a:pPr>
            <a:r>
              <a:rPr lang="fr-FR" sz="1100" dirty="0"/>
              <a:t>Sens de l'écoute </a:t>
            </a:r>
          </a:p>
          <a:p>
            <a:pPr marL="171450" indent="-171450">
              <a:lnSpc>
                <a:spcPct val="150000"/>
              </a:lnSpc>
              <a:buFont typeface="Arial" panose="020B0604020202020204" pitchFamily="34" charset="0"/>
              <a:buChar char="•"/>
            </a:pPr>
            <a:r>
              <a:rPr lang="fr-FR" sz="1100" dirty="0"/>
              <a:t>Travail en équipe.</a:t>
            </a:r>
          </a:p>
          <a:p>
            <a:pPr marL="171450" indent="-171450">
              <a:lnSpc>
                <a:spcPct val="150000"/>
              </a:lnSpc>
              <a:buFont typeface="Arial" panose="020B0604020202020204" pitchFamily="34" charset="0"/>
              <a:buChar char="•"/>
            </a:pPr>
            <a:r>
              <a:rPr lang="fr-FR" sz="1100" dirty="0"/>
              <a:t>Capacité d'adaptation</a:t>
            </a:r>
          </a:p>
        </p:txBody>
      </p:sp>
      <p:sp>
        <p:nvSpPr>
          <p:cNvPr id="59" name="TextBox 6">
            <a:extLst>
              <a:ext uri="{FF2B5EF4-FFF2-40B4-BE49-F238E27FC236}">
                <a16:creationId xmlns:a16="http://schemas.microsoft.com/office/drawing/2014/main" id="{9E6DE419-0120-AB4D-D999-9AD5C07626B6}"/>
              </a:ext>
            </a:extLst>
          </p:cNvPr>
          <p:cNvSpPr txBox="1"/>
          <p:nvPr/>
        </p:nvSpPr>
        <p:spPr>
          <a:xfrm>
            <a:off x="122252" y="7152095"/>
            <a:ext cx="1770763" cy="333742"/>
          </a:xfrm>
          <a:prstGeom prst="rect">
            <a:avLst/>
          </a:prstGeom>
          <a:noFill/>
        </p:spPr>
        <p:txBody>
          <a:bodyPr wrap="square" rtlCol="0">
            <a:spAutoFit/>
          </a:bodyPr>
          <a:lstStyle/>
          <a:p>
            <a:r>
              <a:rPr lang="en-SG" sz="1511" dirty="0">
                <a:solidFill>
                  <a:srgbClr val="4B47EE"/>
                </a:solidFill>
                <a:ea typeface="Lato Heavy" panose="020F0502020204030203" pitchFamily="34" charset="0"/>
                <a:cs typeface="Lato Heavy" panose="020F0502020204030203" pitchFamily="34" charset="0"/>
              </a:rPr>
              <a:t>QUALITES</a:t>
            </a:r>
          </a:p>
        </p:txBody>
      </p:sp>
      <p:sp>
        <p:nvSpPr>
          <p:cNvPr id="60" name="Oval 40">
            <a:extLst>
              <a:ext uri="{FF2B5EF4-FFF2-40B4-BE49-F238E27FC236}">
                <a16:creationId xmlns:a16="http://schemas.microsoft.com/office/drawing/2014/main" id="{C66523B1-E947-2D7C-9409-8FBDA55BA9A3}"/>
              </a:ext>
            </a:extLst>
          </p:cNvPr>
          <p:cNvSpPr/>
          <p:nvPr/>
        </p:nvSpPr>
        <p:spPr>
          <a:xfrm>
            <a:off x="2091905" y="7655072"/>
            <a:ext cx="155572" cy="155572"/>
          </a:xfrm>
          <a:prstGeom prst="ellipse">
            <a:avLst/>
          </a:prstGeom>
          <a:solidFill>
            <a:srgbClr val="4B47EE"/>
          </a:solidFill>
          <a:ln>
            <a:solidFill>
              <a:srgbClr val="4B47E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943"/>
          </a:p>
        </p:txBody>
      </p:sp>
      <p:sp>
        <p:nvSpPr>
          <p:cNvPr id="61" name="Oval 40">
            <a:extLst>
              <a:ext uri="{FF2B5EF4-FFF2-40B4-BE49-F238E27FC236}">
                <a16:creationId xmlns:a16="http://schemas.microsoft.com/office/drawing/2014/main" id="{218A380D-CFAA-C90E-7863-DD14034981CA}"/>
              </a:ext>
            </a:extLst>
          </p:cNvPr>
          <p:cNvSpPr/>
          <p:nvPr/>
        </p:nvSpPr>
        <p:spPr>
          <a:xfrm>
            <a:off x="2091905" y="7912375"/>
            <a:ext cx="155572" cy="155572"/>
          </a:xfrm>
          <a:prstGeom prst="ellipse">
            <a:avLst/>
          </a:prstGeom>
          <a:solidFill>
            <a:srgbClr val="4B47EE"/>
          </a:solidFill>
          <a:ln>
            <a:solidFill>
              <a:srgbClr val="4B47E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943"/>
          </a:p>
        </p:txBody>
      </p:sp>
      <p:sp>
        <p:nvSpPr>
          <p:cNvPr id="62" name="Oval 40">
            <a:extLst>
              <a:ext uri="{FF2B5EF4-FFF2-40B4-BE49-F238E27FC236}">
                <a16:creationId xmlns:a16="http://schemas.microsoft.com/office/drawing/2014/main" id="{1F6D2B7A-D2C4-169D-828E-30651C8EE858}"/>
              </a:ext>
            </a:extLst>
          </p:cNvPr>
          <p:cNvSpPr/>
          <p:nvPr/>
        </p:nvSpPr>
        <p:spPr>
          <a:xfrm>
            <a:off x="2091905" y="8159937"/>
            <a:ext cx="155572" cy="155572"/>
          </a:xfrm>
          <a:prstGeom prst="ellipse">
            <a:avLst/>
          </a:prstGeom>
          <a:solidFill>
            <a:srgbClr val="4B47EE"/>
          </a:solidFill>
          <a:ln>
            <a:solidFill>
              <a:srgbClr val="4B47E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943"/>
          </a:p>
        </p:txBody>
      </p:sp>
      <p:sp>
        <p:nvSpPr>
          <p:cNvPr id="63" name="Oval 40">
            <a:extLst>
              <a:ext uri="{FF2B5EF4-FFF2-40B4-BE49-F238E27FC236}">
                <a16:creationId xmlns:a16="http://schemas.microsoft.com/office/drawing/2014/main" id="{C2780143-2CB2-A9B3-0B99-D38A458865FE}"/>
              </a:ext>
            </a:extLst>
          </p:cNvPr>
          <p:cNvSpPr/>
          <p:nvPr/>
        </p:nvSpPr>
        <p:spPr>
          <a:xfrm>
            <a:off x="2091905" y="8407499"/>
            <a:ext cx="155572" cy="155572"/>
          </a:xfrm>
          <a:prstGeom prst="ellipse">
            <a:avLst/>
          </a:prstGeom>
          <a:solidFill>
            <a:srgbClr val="4B47EE"/>
          </a:solidFill>
          <a:ln>
            <a:solidFill>
              <a:srgbClr val="4B47E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943"/>
          </a:p>
        </p:txBody>
      </p:sp>
      <p:sp>
        <p:nvSpPr>
          <p:cNvPr id="70" name="Oval 40">
            <a:extLst>
              <a:ext uri="{FF2B5EF4-FFF2-40B4-BE49-F238E27FC236}">
                <a16:creationId xmlns:a16="http://schemas.microsoft.com/office/drawing/2014/main" id="{7A39C4F6-68C6-DA41-F637-63D8A2E770E2}"/>
              </a:ext>
            </a:extLst>
          </p:cNvPr>
          <p:cNvSpPr/>
          <p:nvPr/>
        </p:nvSpPr>
        <p:spPr>
          <a:xfrm>
            <a:off x="2091905" y="8655061"/>
            <a:ext cx="155572" cy="155572"/>
          </a:xfrm>
          <a:prstGeom prst="ellipse">
            <a:avLst/>
          </a:prstGeom>
          <a:solidFill>
            <a:srgbClr val="4B47EE"/>
          </a:solidFill>
          <a:ln>
            <a:solidFill>
              <a:srgbClr val="4B47E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943"/>
          </a:p>
        </p:txBody>
      </p:sp>
      <p:sp>
        <p:nvSpPr>
          <p:cNvPr id="71" name="Oval 40">
            <a:extLst>
              <a:ext uri="{FF2B5EF4-FFF2-40B4-BE49-F238E27FC236}">
                <a16:creationId xmlns:a16="http://schemas.microsoft.com/office/drawing/2014/main" id="{CEC8B9EE-5570-632E-E031-206CD23BD79B}"/>
              </a:ext>
            </a:extLst>
          </p:cNvPr>
          <p:cNvSpPr/>
          <p:nvPr/>
        </p:nvSpPr>
        <p:spPr>
          <a:xfrm>
            <a:off x="2091905" y="8902623"/>
            <a:ext cx="155572" cy="155572"/>
          </a:xfrm>
          <a:prstGeom prst="ellipse">
            <a:avLst/>
          </a:prstGeom>
          <a:solidFill>
            <a:srgbClr val="4B47EE"/>
          </a:solidFill>
          <a:ln>
            <a:solidFill>
              <a:srgbClr val="4B47E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943"/>
          </a:p>
        </p:txBody>
      </p:sp>
      <p:sp>
        <p:nvSpPr>
          <p:cNvPr id="72" name="Oval 40">
            <a:extLst>
              <a:ext uri="{FF2B5EF4-FFF2-40B4-BE49-F238E27FC236}">
                <a16:creationId xmlns:a16="http://schemas.microsoft.com/office/drawing/2014/main" id="{9B4C1C0E-963D-2A03-34B6-00FD8DF49FC5}"/>
              </a:ext>
            </a:extLst>
          </p:cNvPr>
          <p:cNvSpPr/>
          <p:nvPr/>
        </p:nvSpPr>
        <p:spPr>
          <a:xfrm>
            <a:off x="2373511" y="7655072"/>
            <a:ext cx="155572" cy="155572"/>
          </a:xfrm>
          <a:prstGeom prst="ellipse">
            <a:avLst/>
          </a:prstGeom>
          <a:solidFill>
            <a:srgbClr val="4B47EE"/>
          </a:solidFill>
          <a:ln>
            <a:solidFill>
              <a:srgbClr val="4B47E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943"/>
          </a:p>
        </p:txBody>
      </p:sp>
      <p:sp>
        <p:nvSpPr>
          <p:cNvPr id="73" name="Oval 40">
            <a:extLst>
              <a:ext uri="{FF2B5EF4-FFF2-40B4-BE49-F238E27FC236}">
                <a16:creationId xmlns:a16="http://schemas.microsoft.com/office/drawing/2014/main" id="{08E1DA0B-0441-0444-A56D-76DC60230904}"/>
              </a:ext>
            </a:extLst>
          </p:cNvPr>
          <p:cNvSpPr/>
          <p:nvPr/>
        </p:nvSpPr>
        <p:spPr>
          <a:xfrm>
            <a:off x="2373511" y="7912375"/>
            <a:ext cx="155572" cy="155572"/>
          </a:xfrm>
          <a:prstGeom prst="ellipse">
            <a:avLst/>
          </a:prstGeom>
          <a:solidFill>
            <a:srgbClr val="4B47EE"/>
          </a:solidFill>
          <a:ln>
            <a:solidFill>
              <a:srgbClr val="4B47E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943"/>
          </a:p>
        </p:txBody>
      </p:sp>
      <p:sp>
        <p:nvSpPr>
          <p:cNvPr id="74" name="Oval 40">
            <a:extLst>
              <a:ext uri="{FF2B5EF4-FFF2-40B4-BE49-F238E27FC236}">
                <a16:creationId xmlns:a16="http://schemas.microsoft.com/office/drawing/2014/main" id="{3C5EBFF1-75CA-FAE2-AC79-4B70E3B68C5D}"/>
              </a:ext>
            </a:extLst>
          </p:cNvPr>
          <p:cNvSpPr/>
          <p:nvPr/>
        </p:nvSpPr>
        <p:spPr>
          <a:xfrm>
            <a:off x="2373511" y="8159937"/>
            <a:ext cx="155572" cy="155572"/>
          </a:xfrm>
          <a:prstGeom prst="ellipse">
            <a:avLst/>
          </a:prstGeom>
          <a:solidFill>
            <a:srgbClr val="4B47EE"/>
          </a:solidFill>
          <a:ln>
            <a:solidFill>
              <a:srgbClr val="4B47E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943"/>
          </a:p>
        </p:txBody>
      </p:sp>
      <p:sp>
        <p:nvSpPr>
          <p:cNvPr id="75" name="Oval 40">
            <a:extLst>
              <a:ext uri="{FF2B5EF4-FFF2-40B4-BE49-F238E27FC236}">
                <a16:creationId xmlns:a16="http://schemas.microsoft.com/office/drawing/2014/main" id="{B1FB8E63-E0E3-ED22-FFE7-439B3B34F486}"/>
              </a:ext>
            </a:extLst>
          </p:cNvPr>
          <p:cNvSpPr/>
          <p:nvPr/>
        </p:nvSpPr>
        <p:spPr>
          <a:xfrm>
            <a:off x="2373511" y="8407499"/>
            <a:ext cx="155572" cy="155572"/>
          </a:xfrm>
          <a:prstGeom prst="ellipse">
            <a:avLst/>
          </a:prstGeom>
          <a:solidFill>
            <a:srgbClr val="4B47EE"/>
          </a:solidFill>
          <a:ln>
            <a:solidFill>
              <a:srgbClr val="4B47E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943"/>
          </a:p>
        </p:txBody>
      </p:sp>
      <p:sp>
        <p:nvSpPr>
          <p:cNvPr id="76" name="Oval 40">
            <a:extLst>
              <a:ext uri="{FF2B5EF4-FFF2-40B4-BE49-F238E27FC236}">
                <a16:creationId xmlns:a16="http://schemas.microsoft.com/office/drawing/2014/main" id="{F19D5D0C-2565-DC68-F533-C56D2874B235}"/>
              </a:ext>
            </a:extLst>
          </p:cNvPr>
          <p:cNvSpPr/>
          <p:nvPr/>
        </p:nvSpPr>
        <p:spPr>
          <a:xfrm>
            <a:off x="2373511" y="8655061"/>
            <a:ext cx="155572" cy="155572"/>
          </a:xfrm>
          <a:prstGeom prst="ellipse">
            <a:avLst/>
          </a:prstGeom>
          <a:solidFill>
            <a:srgbClr val="4B47EE"/>
          </a:solidFill>
          <a:ln>
            <a:solidFill>
              <a:srgbClr val="4B47E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943"/>
          </a:p>
        </p:txBody>
      </p:sp>
      <p:sp>
        <p:nvSpPr>
          <p:cNvPr id="77" name="Oval 40">
            <a:extLst>
              <a:ext uri="{FF2B5EF4-FFF2-40B4-BE49-F238E27FC236}">
                <a16:creationId xmlns:a16="http://schemas.microsoft.com/office/drawing/2014/main" id="{CBAD6A1A-4E76-54E0-24BC-1F1A5FAA6F51}"/>
              </a:ext>
            </a:extLst>
          </p:cNvPr>
          <p:cNvSpPr/>
          <p:nvPr/>
        </p:nvSpPr>
        <p:spPr>
          <a:xfrm>
            <a:off x="2373511" y="8902623"/>
            <a:ext cx="155572" cy="155572"/>
          </a:xfrm>
          <a:prstGeom prst="ellipse">
            <a:avLst/>
          </a:prstGeom>
          <a:solidFill>
            <a:srgbClr val="4B47EE"/>
          </a:solidFill>
          <a:ln>
            <a:solidFill>
              <a:srgbClr val="4B47E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943"/>
          </a:p>
        </p:txBody>
      </p:sp>
      <p:sp>
        <p:nvSpPr>
          <p:cNvPr id="78" name="Oval 40">
            <a:extLst>
              <a:ext uri="{FF2B5EF4-FFF2-40B4-BE49-F238E27FC236}">
                <a16:creationId xmlns:a16="http://schemas.microsoft.com/office/drawing/2014/main" id="{85B10980-C195-651C-A093-9E3849DFF572}"/>
              </a:ext>
            </a:extLst>
          </p:cNvPr>
          <p:cNvSpPr/>
          <p:nvPr/>
        </p:nvSpPr>
        <p:spPr>
          <a:xfrm>
            <a:off x="2655117" y="7655072"/>
            <a:ext cx="155572" cy="155572"/>
          </a:xfrm>
          <a:prstGeom prst="ellipse">
            <a:avLst/>
          </a:prstGeom>
          <a:solidFill>
            <a:srgbClr val="4B47EE"/>
          </a:solidFill>
          <a:ln>
            <a:solidFill>
              <a:srgbClr val="4B47E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943"/>
          </a:p>
        </p:txBody>
      </p:sp>
      <p:sp>
        <p:nvSpPr>
          <p:cNvPr id="79" name="Oval 40">
            <a:extLst>
              <a:ext uri="{FF2B5EF4-FFF2-40B4-BE49-F238E27FC236}">
                <a16:creationId xmlns:a16="http://schemas.microsoft.com/office/drawing/2014/main" id="{1080343B-70CF-E4B4-5179-87C1DCD67447}"/>
              </a:ext>
            </a:extLst>
          </p:cNvPr>
          <p:cNvSpPr/>
          <p:nvPr/>
        </p:nvSpPr>
        <p:spPr>
          <a:xfrm>
            <a:off x="2655117" y="7912375"/>
            <a:ext cx="155572" cy="155572"/>
          </a:xfrm>
          <a:prstGeom prst="ellipse">
            <a:avLst/>
          </a:prstGeom>
          <a:solidFill>
            <a:schemeClr val="bg2"/>
          </a:solidFill>
          <a:ln>
            <a:solidFill>
              <a:srgbClr val="4B47E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943"/>
          </a:p>
        </p:txBody>
      </p:sp>
      <p:sp>
        <p:nvSpPr>
          <p:cNvPr id="80" name="Oval 40">
            <a:extLst>
              <a:ext uri="{FF2B5EF4-FFF2-40B4-BE49-F238E27FC236}">
                <a16:creationId xmlns:a16="http://schemas.microsoft.com/office/drawing/2014/main" id="{6D5E6291-6CCB-B494-D74C-08E40E736E0E}"/>
              </a:ext>
            </a:extLst>
          </p:cNvPr>
          <p:cNvSpPr/>
          <p:nvPr/>
        </p:nvSpPr>
        <p:spPr>
          <a:xfrm>
            <a:off x="2655117" y="8159937"/>
            <a:ext cx="155572" cy="155572"/>
          </a:xfrm>
          <a:prstGeom prst="ellipse">
            <a:avLst/>
          </a:prstGeom>
          <a:solidFill>
            <a:schemeClr val="bg2"/>
          </a:solidFill>
          <a:ln>
            <a:solidFill>
              <a:srgbClr val="4B47E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943"/>
          </a:p>
        </p:txBody>
      </p:sp>
      <p:sp>
        <p:nvSpPr>
          <p:cNvPr id="81" name="Oval 40">
            <a:extLst>
              <a:ext uri="{FF2B5EF4-FFF2-40B4-BE49-F238E27FC236}">
                <a16:creationId xmlns:a16="http://schemas.microsoft.com/office/drawing/2014/main" id="{165B217A-6356-5506-E95E-C8F8F7DC5532}"/>
              </a:ext>
            </a:extLst>
          </p:cNvPr>
          <p:cNvSpPr/>
          <p:nvPr/>
        </p:nvSpPr>
        <p:spPr>
          <a:xfrm>
            <a:off x="2655117" y="8407499"/>
            <a:ext cx="155572" cy="155572"/>
          </a:xfrm>
          <a:prstGeom prst="ellipse">
            <a:avLst/>
          </a:prstGeom>
          <a:solidFill>
            <a:srgbClr val="4B47EE"/>
          </a:solidFill>
          <a:ln>
            <a:solidFill>
              <a:srgbClr val="4B47E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943"/>
          </a:p>
        </p:txBody>
      </p:sp>
      <p:sp>
        <p:nvSpPr>
          <p:cNvPr id="82" name="Oval 40">
            <a:extLst>
              <a:ext uri="{FF2B5EF4-FFF2-40B4-BE49-F238E27FC236}">
                <a16:creationId xmlns:a16="http://schemas.microsoft.com/office/drawing/2014/main" id="{9D020EDD-2E1D-72ED-1D39-6127CAC0EBED}"/>
              </a:ext>
            </a:extLst>
          </p:cNvPr>
          <p:cNvSpPr/>
          <p:nvPr/>
        </p:nvSpPr>
        <p:spPr>
          <a:xfrm>
            <a:off x="2655117" y="8655061"/>
            <a:ext cx="155572" cy="155572"/>
          </a:xfrm>
          <a:prstGeom prst="ellipse">
            <a:avLst/>
          </a:prstGeom>
          <a:solidFill>
            <a:schemeClr val="bg2"/>
          </a:solidFill>
          <a:ln>
            <a:solidFill>
              <a:srgbClr val="4B47E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943"/>
          </a:p>
        </p:txBody>
      </p:sp>
      <p:sp>
        <p:nvSpPr>
          <p:cNvPr id="83" name="Oval 40">
            <a:extLst>
              <a:ext uri="{FF2B5EF4-FFF2-40B4-BE49-F238E27FC236}">
                <a16:creationId xmlns:a16="http://schemas.microsoft.com/office/drawing/2014/main" id="{5877F092-14CC-EEB5-BC8D-C59FD9207406}"/>
              </a:ext>
            </a:extLst>
          </p:cNvPr>
          <p:cNvSpPr/>
          <p:nvPr/>
        </p:nvSpPr>
        <p:spPr>
          <a:xfrm>
            <a:off x="2655117" y="8902623"/>
            <a:ext cx="155572" cy="155572"/>
          </a:xfrm>
          <a:prstGeom prst="ellipse">
            <a:avLst/>
          </a:prstGeom>
          <a:solidFill>
            <a:srgbClr val="4B47EE"/>
          </a:solidFill>
          <a:ln>
            <a:solidFill>
              <a:srgbClr val="4B47E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sz="1943"/>
          </a:p>
        </p:txBody>
      </p:sp>
      <p:sp>
        <p:nvSpPr>
          <p:cNvPr id="85" name="ZoneTexte 84">
            <a:extLst>
              <a:ext uri="{FF2B5EF4-FFF2-40B4-BE49-F238E27FC236}">
                <a16:creationId xmlns:a16="http://schemas.microsoft.com/office/drawing/2014/main" id="{4D5B8412-9F1A-7D5B-F367-AEAF202971DD}"/>
              </a:ext>
            </a:extLst>
          </p:cNvPr>
          <p:cNvSpPr txBox="1"/>
          <p:nvPr/>
        </p:nvSpPr>
        <p:spPr>
          <a:xfrm>
            <a:off x="89437" y="9639273"/>
            <a:ext cx="2593401" cy="600164"/>
          </a:xfrm>
          <a:prstGeom prst="rect">
            <a:avLst/>
          </a:prstGeom>
          <a:noFill/>
        </p:spPr>
        <p:txBody>
          <a:bodyPr wrap="square">
            <a:spAutoFit/>
          </a:bodyPr>
          <a:lstStyle/>
          <a:p>
            <a:pPr marL="171450" indent="-171450">
              <a:buFont typeface="Arial" panose="020B0604020202020204" pitchFamily="34" charset="0"/>
              <a:buChar char="•"/>
            </a:pPr>
            <a:r>
              <a:rPr lang="fr-FR" sz="1100" dirty="0"/>
              <a:t>Français - Langue maternelle</a:t>
            </a:r>
          </a:p>
          <a:p>
            <a:pPr marL="171450" indent="-171450">
              <a:buFont typeface="Arial" panose="020B0604020202020204" pitchFamily="34" charset="0"/>
              <a:buChar char="•"/>
            </a:pPr>
            <a:r>
              <a:rPr lang="fr-FR" sz="1100" dirty="0"/>
              <a:t>Anglais - Niveau C1</a:t>
            </a:r>
          </a:p>
          <a:p>
            <a:pPr marL="171450" indent="-171450">
              <a:buFont typeface="Arial" panose="020B0604020202020204" pitchFamily="34" charset="0"/>
              <a:buChar char="•"/>
            </a:pPr>
            <a:r>
              <a:rPr lang="fr-FR" sz="1100" dirty="0"/>
              <a:t>Allemand - Niveau B2</a:t>
            </a:r>
          </a:p>
        </p:txBody>
      </p:sp>
      <p:sp>
        <p:nvSpPr>
          <p:cNvPr id="88" name="ZoneTexte 87">
            <a:extLst>
              <a:ext uri="{FF2B5EF4-FFF2-40B4-BE49-F238E27FC236}">
                <a16:creationId xmlns:a16="http://schemas.microsoft.com/office/drawing/2014/main" id="{32F69547-EC95-6F51-2FC8-C1CD9BDA254C}"/>
              </a:ext>
            </a:extLst>
          </p:cNvPr>
          <p:cNvSpPr txBox="1"/>
          <p:nvPr/>
        </p:nvSpPr>
        <p:spPr>
          <a:xfrm>
            <a:off x="3146500" y="8352014"/>
            <a:ext cx="4163785" cy="769441"/>
          </a:xfrm>
          <a:prstGeom prst="rect">
            <a:avLst/>
          </a:prstGeom>
          <a:noFill/>
        </p:spPr>
        <p:txBody>
          <a:bodyPr wrap="square">
            <a:spAutoFit/>
          </a:bodyPr>
          <a:lstStyle/>
          <a:p>
            <a:pPr marL="171450" indent="-171450">
              <a:buFont typeface="Arial" panose="020B0604020202020204" pitchFamily="34" charset="0"/>
              <a:buChar char="•"/>
            </a:pPr>
            <a:r>
              <a:rPr lang="fr-FR" sz="1100" b="1" dirty="0"/>
              <a:t>Master en Informatique et Gestion</a:t>
            </a:r>
            <a:r>
              <a:rPr lang="fr-FR" sz="1100" dirty="0"/>
              <a:t>, Université Paris Dauphine — 200</a:t>
            </a:r>
          </a:p>
          <a:p>
            <a:pPr marL="171450" indent="-171450">
              <a:buFont typeface="Arial" panose="020B0604020202020204" pitchFamily="34" charset="0"/>
              <a:buChar char="•"/>
            </a:pPr>
            <a:r>
              <a:rPr lang="fr-FR" sz="1100" b="1" dirty="0"/>
              <a:t>Certification CBAP</a:t>
            </a:r>
            <a:r>
              <a:rPr lang="fr-FR" sz="1100" dirty="0"/>
              <a:t> (</a:t>
            </a:r>
            <a:r>
              <a:rPr lang="fr-FR" sz="1100" dirty="0" err="1"/>
              <a:t>Certified</a:t>
            </a:r>
            <a:r>
              <a:rPr lang="fr-FR" sz="1100" dirty="0"/>
              <a:t> Business </a:t>
            </a:r>
            <a:r>
              <a:rPr lang="fr-FR" sz="1100" dirty="0" err="1"/>
              <a:t>Analysis</a:t>
            </a:r>
            <a:r>
              <a:rPr lang="fr-FR" sz="1100" dirty="0"/>
              <a:t> Professional) — 2004</a:t>
            </a:r>
          </a:p>
        </p:txBody>
      </p:sp>
      <p:sp>
        <p:nvSpPr>
          <p:cNvPr id="89" name="TextBox 6">
            <a:extLst>
              <a:ext uri="{FF2B5EF4-FFF2-40B4-BE49-F238E27FC236}">
                <a16:creationId xmlns:a16="http://schemas.microsoft.com/office/drawing/2014/main" id="{1D451BDA-F98B-11CF-B029-EA6C31DD3F9D}"/>
              </a:ext>
            </a:extLst>
          </p:cNvPr>
          <p:cNvSpPr txBox="1"/>
          <p:nvPr/>
        </p:nvSpPr>
        <p:spPr>
          <a:xfrm>
            <a:off x="3193687" y="7964336"/>
            <a:ext cx="1770763" cy="333742"/>
          </a:xfrm>
          <a:prstGeom prst="rect">
            <a:avLst/>
          </a:prstGeom>
          <a:noFill/>
        </p:spPr>
        <p:txBody>
          <a:bodyPr wrap="square" rtlCol="0">
            <a:spAutoFit/>
          </a:bodyPr>
          <a:lstStyle/>
          <a:p>
            <a:r>
              <a:rPr lang="en-SG" sz="1511" dirty="0">
                <a:solidFill>
                  <a:srgbClr val="4B47EE"/>
                </a:solidFill>
                <a:ea typeface="Lato Heavy" panose="020F0502020204030203" pitchFamily="34" charset="0"/>
                <a:cs typeface="Lato Heavy" panose="020F0502020204030203" pitchFamily="34" charset="0"/>
              </a:rPr>
              <a:t>FORMATIONS</a:t>
            </a:r>
          </a:p>
        </p:txBody>
      </p:sp>
      <p:sp>
        <p:nvSpPr>
          <p:cNvPr id="90" name="TextBox 6">
            <a:extLst>
              <a:ext uri="{FF2B5EF4-FFF2-40B4-BE49-F238E27FC236}">
                <a16:creationId xmlns:a16="http://schemas.microsoft.com/office/drawing/2014/main" id="{9585438C-4F1A-B984-4E42-2042D705CC62}"/>
              </a:ext>
            </a:extLst>
          </p:cNvPr>
          <p:cNvSpPr txBox="1"/>
          <p:nvPr/>
        </p:nvSpPr>
        <p:spPr>
          <a:xfrm>
            <a:off x="120214" y="9255191"/>
            <a:ext cx="1770763" cy="333742"/>
          </a:xfrm>
          <a:prstGeom prst="rect">
            <a:avLst/>
          </a:prstGeom>
          <a:noFill/>
        </p:spPr>
        <p:txBody>
          <a:bodyPr wrap="square" rtlCol="0">
            <a:spAutoFit/>
          </a:bodyPr>
          <a:lstStyle/>
          <a:p>
            <a:r>
              <a:rPr lang="en-SG" sz="1511" dirty="0">
                <a:solidFill>
                  <a:srgbClr val="4B47EE"/>
                </a:solidFill>
                <a:ea typeface="Lato Heavy" panose="020F0502020204030203" pitchFamily="34" charset="0"/>
                <a:cs typeface="Lato Heavy" panose="020F0502020204030203" pitchFamily="34" charset="0"/>
              </a:rPr>
              <a:t>LANGUES</a:t>
            </a:r>
          </a:p>
        </p:txBody>
      </p:sp>
      <p:pic>
        <p:nvPicPr>
          <p:cNvPr id="94" name="Image 93" descr="Une image contenant personne, Visage humain, bâtiment, sourire&#10;&#10;Description générée automatiquement">
            <a:extLst>
              <a:ext uri="{FF2B5EF4-FFF2-40B4-BE49-F238E27FC236}">
                <a16:creationId xmlns:a16="http://schemas.microsoft.com/office/drawing/2014/main" id="{375FCEF7-12FE-37A1-5E22-2CF9060124B3}"/>
              </a:ext>
            </a:extLst>
          </p:cNvPr>
          <p:cNvPicPr>
            <a:picLocks noChangeAspect="1"/>
          </p:cNvPicPr>
          <p:nvPr/>
        </p:nvPicPr>
        <p:blipFill rotWithShape="1">
          <a:blip r:embed="rId7"/>
          <a:srcRect l="27607" r="5878"/>
          <a:stretch/>
        </p:blipFill>
        <p:spPr>
          <a:xfrm>
            <a:off x="4946424" y="152710"/>
            <a:ext cx="2300986" cy="2308950"/>
          </a:xfrm>
          <a:prstGeom prst="ellipse">
            <a:avLst/>
          </a:prstGeom>
        </p:spPr>
      </p:pic>
      <p:sp>
        <p:nvSpPr>
          <p:cNvPr id="95" name="TextBox 6">
            <a:extLst>
              <a:ext uri="{FF2B5EF4-FFF2-40B4-BE49-F238E27FC236}">
                <a16:creationId xmlns:a16="http://schemas.microsoft.com/office/drawing/2014/main" id="{A6ED4213-BA41-FE4F-8C7C-41F07511A870}"/>
              </a:ext>
            </a:extLst>
          </p:cNvPr>
          <p:cNvSpPr txBox="1"/>
          <p:nvPr/>
        </p:nvSpPr>
        <p:spPr>
          <a:xfrm>
            <a:off x="3175661" y="9232627"/>
            <a:ext cx="1770763" cy="333742"/>
          </a:xfrm>
          <a:prstGeom prst="rect">
            <a:avLst/>
          </a:prstGeom>
          <a:noFill/>
        </p:spPr>
        <p:txBody>
          <a:bodyPr wrap="square" rtlCol="0">
            <a:spAutoFit/>
          </a:bodyPr>
          <a:lstStyle/>
          <a:p>
            <a:r>
              <a:rPr lang="en-SG" sz="1511" dirty="0">
                <a:solidFill>
                  <a:srgbClr val="4B47EE"/>
                </a:solidFill>
                <a:ea typeface="Lato Heavy" panose="020F0502020204030203" pitchFamily="34" charset="0"/>
                <a:cs typeface="Lato Heavy" panose="020F0502020204030203" pitchFamily="34" charset="0"/>
              </a:rPr>
              <a:t>HOBBIES</a:t>
            </a:r>
          </a:p>
        </p:txBody>
      </p:sp>
      <p:sp>
        <p:nvSpPr>
          <p:cNvPr id="97" name="ZoneTexte 96">
            <a:extLst>
              <a:ext uri="{FF2B5EF4-FFF2-40B4-BE49-F238E27FC236}">
                <a16:creationId xmlns:a16="http://schemas.microsoft.com/office/drawing/2014/main" id="{004D8659-DF03-22B2-CA61-588E08ADF9B3}"/>
              </a:ext>
            </a:extLst>
          </p:cNvPr>
          <p:cNvSpPr txBox="1"/>
          <p:nvPr/>
        </p:nvSpPr>
        <p:spPr>
          <a:xfrm>
            <a:off x="3193687" y="9643036"/>
            <a:ext cx="4116598" cy="769441"/>
          </a:xfrm>
          <a:prstGeom prst="rect">
            <a:avLst/>
          </a:prstGeom>
          <a:noFill/>
        </p:spPr>
        <p:txBody>
          <a:bodyPr wrap="square">
            <a:spAutoFit/>
          </a:bodyPr>
          <a:lstStyle/>
          <a:p>
            <a:pPr marL="171450" indent="-171450">
              <a:buFont typeface="Arial" panose="020B0604020202020204" pitchFamily="34" charset="0"/>
              <a:buChar char="•"/>
            </a:pPr>
            <a:r>
              <a:rPr lang="fr-FR" sz="1100" dirty="0"/>
              <a:t>Passionné d'échecs, participant régulièrement à des tournois locaux.</a:t>
            </a:r>
          </a:p>
          <a:p>
            <a:pPr marL="171450" indent="-171450">
              <a:buFont typeface="Arial" panose="020B0604020202020204" pitchFamily="34" charset="0"/>
              <a:buChar char="•"/>
            </a:pPr>
            <a:r>
              <a:rPr lang="fr-FR" sz="1100" dirty="0"/>
              <a:t>Intérêt pour la finance comportementale et la psychologie des marchés.</a:t>
            </a:r>
          </a:p>
        </p:txBody>
      </p:sp>
    </p:spTree>
    <p:extLst>
      <p:ext uri="{BB962C8B-B14F-4D97-AF65-F5344CB8AC3E}">
        <p14:creationId xmlns:p14="http://schemas.microsoft.com/office/powerpoint/2010/main" val="19842377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743409A-4799-FA42-9F31-505AABB8CCA0}"/>
              </a:ext>
            </a:extLst>
          </p:cNvPr>
          <p:cNvSpPr>
            <a:spLocks noGrp="1"/>
          </p:cNvSpPr>
          <p:nvPr>
            <p:ph idx="1"/>
          </p:nvPr>
        </p:nvSpPr>
        <p:spPr>
          <a:xfrm>
            <a:off x="518391" y="743980"/>
            <a:ext cx="6522895" cy="9165066"/>
          </a:xfrm>
        </p:spPr>
        <p:txBody>
          <a:bodyPr>
            <a:normAutofit fontScale="40000" lnSpcReduction="20000"/>
          </a:bodyPr>
          <a:lstStyle/>
          <a:p>
            <a:pPr marL="0" indent="0">
              <a:buNone/>
            </a:pPr>
            <a:r>
              <a:rPr lang="fr-FR" b="1" dirty="0"/>
              <a:t>Cher(e) Candidat(e)</a:t>
            </a:r>
          </a:p>
          <a:p>
            <a:pPr marL="0" indent="0">
              <a:buNone/>
            </a:pPr>
            <a:endParaRPr lang="fr-FR" b="1" dirty="0"/>
          </a:p>
          <a:p>
            <a:pPr marL="0" indent="0">
              <a:buNone/>
            </a:pPr>
            <a:r>
              <a:rPr lang="fr-FR" b="1" dirty="0"/>
              <a:t>Merci d'avoir téléchargé ce modèle sur notre site. Nous espérons qu'il vous aidera à mettre en valeur votre CV.</a:t>
            </a:r>
          </a:p>
          <a:p>
            <a:pPr marL="0" indent="0">
              <a:buNone/>
            </a:pPr>
            <a:endParaRPr lang="fr-FR" b="1" dirty="0"/>
          </a:p>
          <a:p>
            <a:pPr marL="0" indent="0">
              <a:buNone/>
            </a:pPr>
            <a:r>
              <a:rPr lang="fr-FR" dirty="0"/>
              <a:t>---------------------------------------------------------------------------------------</a:t>
            </a:r>
          </a:p>
          <a:p>
            <a:pPr marL="0" indent="0">
              <a:buNone/>
            </a:pPr>
            <a:endParaRPr lang="fr-FR" dirty="0"/>
          </a:p>
          <a:p>
            <a:pPr marL="0" indent="0">
              <a:buNone/>
            </a:pPr>
            <a:r>
              <a:rPr lang="fr-FR" dirty="0"/>
              <a:t>Besoin de conseils pour rédiger votre CV ou vous préparer pour l’entretien d’embauche ? Consultez nos articles :</a:t>
            </a:r>
          </a:p>
          <a:p>
            <a:pPr marL="0" indent="0">
              <a:buNone/>
            </a:pPr>
            <a:endParaRPr lang="fr-FR" dirty="0"/>
          </a:p>
          <a:p>
            <a:pPr marL="0" indent="0">
              <a:buNone/>
            </a:pPr>
            <a:r>
              <a:rPr lang="fr-FR" dirty="0"/>
              <a:t>- </a:t>
            </a:r>
            <a:r>
              <a:rPr lang="fr-FR" dirty="0">
                <a:hlinkClick r:id="rId2"/>
              </a:rPr>
              <a:t>Le titre du CV : guide pratique + 30 exemples</a:t>
            </a:r>
            <a:endParaRPr lang="fr-FR" dirty="0"/>
          </a:p>
          <a:p>
            <a:pPr marL="0" indent="0">
              <a:buNone/>
            </a:pPr>
            <a:r>
              <a:rPr lang="fr-FR" dirty="0"/>
              <a:t>- </a:t>
            </a:r>
            <a:r>
              <a:rPr lang="fr-FR" dirty="0">
                <a:hlinkClick r:id="rId3"/>
              </a:rPr>
              <a:t>Comment mettre en valeur son expérience professionnelle ?</a:t>
            </a:r>
            <a:endParaRPr lang="fr-FR" dirty="0"/>
          </a:p>
          <a:p>
            <a:pPr marL="0" indent="0">
              <a:buNone/>
            </a:pPr>
            <a:r>
              <a:rPr lang="fr-FR" dirty="0"/>
              <a:t>- </a:t>
            </a:r>
            <a:r>
              <a:rPr lang="fr-FR" dirty="0">
                <a:hlinkClick r:id="rId4"/>
              </a:rPr>
              <a:t>Rédiger une accroche de CV percutante + 9 exemples</a:t>
            </a:r>
            <a:endParaRPr lang="fr-FR" dirty="0"/>
          </a:p>
          <a:p>
            <a:pPr marL="0" indent="0">
              <a:buNone/>
            </a:pPr>
            <a:r>
              <a:rPr lang="fr-FR" dirty="0"/>
              <a:t>- </a:t>
            </a:r>
            <a:r>
              <a:rPr lang="fr-FR" dirty="0">
                <a:hlinkClick r:id="rId5"/>
              </a:rPr>
              <a:t>Les 7 points clés d'un CV réussi</a:t>
            </a:r>
            <a:endParaRPr lang="fr-FR" dirty="0"/>
          </a:p>
          <a:p>
            <a:pPr marL="0" indent="0">
              <a:buNone/>
            </a:pPr>
            <a:r>
              <a:rPr lang="fr-FR" dirty="0"/>
              <a:t>- Personnalisez votre CV avec </a:t>
            </a:r>
            <a:r>
              <a:rPr lang="fr-FR" dirty="0">
                <a:hlinkClick r:id="rId6"/>
              </a:rPr>
              <a:t>des icônes gratuites</a:t>
            </a:r>
            <a:endParaRPr lang="fr-FR" dirty="0"/>
          </a:p>
          <a:p>
            <a:pPr marL="0" indent="0">
              <a:buNone/>
            </a:pPr>
            <a:r>
              <a:rPr lang="fr-FR" dirty="0"/>
              <a:t>- Bien </a:t>
            </a:r>
            <a:r>
              <a:rPr lang="fr-FR" dirty="0">
                <a:hlinkClick r:id="rId7"/>
              </a:rPr>
              <a:t>préparer son entretien </a:t>
            </a:r>
            <a:endParaRPr lang="fr-FR" dirty="0"/>
          </a:p>
          <a:p>
            <a:pPr marL="0" indent="0">
              <a:buNone/>
            </a:pPr>
            <a:endParaRPr lang="fr-FR" dirty="0"/>
          </a:p>
          <a:p>
            <a:pPr marL="0" indent="0">
              <a:buNone/>
            </a:pPr>
            <a:r>
              <a:rPr lang="fr-FR" dirty="0"/>
              <a:t>Nous proposons également plusieurs centaines d'exemples de lettres de motivation classées par métier et des modèles pour les mettre en forme.</a:t>
            </a:r>
          </a:p>
          <a:p>
            <a:pPr marL="0" indent="0">
              <a:buNone/>
            </a:pPr>
            <a:endParaRPr lang="fr-FR" dirty="0"/>
          </a:p>
          <a:p>
            <a:pPr marL="0" indent="0">
              <a:buNone/>
            </a:pPr>
            <a:r>
              <a:rPr lang="fr-FR" dirty="0"/>
              <a:t>- </a:t>
            </a:r>
            <a:r>
              <a:rPr lang="fr-FR" dirty="0">
                <a:hlinkClick r:id="rId8"/>
              </a:rPr>
              <a:t>1200 exemples de lettres de motivation </a:t>
            </a:r>
            <a:endParaRPr lang="fr-FR" dirty="0"/>
          </a:p>
          <a:p>
            <a:pPr marL="0" indent="0">
              <a:buNone/>
            </a:pPr>
            <a:r>
              <a:rPr lang="fr-FR" dirty="0"/>
              <a:t>- </a:t>
            </a:r>
            <a:r>
              <a:rPr lang="fr-FR" dirty="0">
                <a:hlinkClick r:id="rId9"/>
              </a:rPr>
              <a:t>Les modèles de </a:t>
            </a:r>
            <a:r>
              <a:rPr lang="fr-FR" dirty="0">
                <a:hlinkClick r:id="rId10"/>
              </a:rPr>
              <a:t>courrier</a:t>
            </a:r>
            <a:endParaRPr lang="fr-FR" dirty="0"/>
          </a:p>
          <a:p>
            <a:pPr marL="0" indent="0">
              <a:buNone/>
            </a:pPr>
            <a:r>
              <a:rPr lang="fr-FR" dirty="0"/>
              <a:t>- Tous nos conseils </a:t>
            </a:r>
            <a:r>
              <a:rPr lang="fr-FR" dirty="0">
                <a:hlinkClick r:id="rId11"/>
              </a:rPr>
              <a:t>pour rédiger une lettre efficace </a:t>
            </a:r>
            <a:endParaRPr lang="fr-FR" dirty="0"/>
          </a:p>
          <a:p>
            <a:pPr marL="0" indent="0">
              <a:buNone/>
            </a:pPr>
            <a:endParaRPr lang="fr-FR" dirty="0"/>
          </a:p>
          <a:p>
            <a:pPr marL="0" indent="0">
              <a:buNone/>
            </a:pPr>
            <a:endParaRPr lang="fr-FR" dirty="0"/>
          </a:p>
          <a:p>
            <a:pPr marL="0" indent="0">
              <a:buNone/>
            </a:pPr>
            <a:r>
              <a:rPr lang="fr-FR" dirty="0"/>
              <a:t>Nous vous souhaitons bonne chance dans vos recherches et vos entretiens </a:t>
            </a:r>
            <a:r>
              <a:rPr lang="fr-FR" dirty="0">
                <a:sym typeface="Wingdings" pitchFamily="2" charset="2"/>
              </a:rPr>
              <a:t> </a:t>
            </a:r>
            <a:endParaRPr lang="fr-FR" dirty="0"/>
          </a:p>
          <a:p>
            <a:pPr marL="0" indent="0">
              <a:buNone/>
            </a:pPr>
            <a:endParaRPr lang="fr-FR" dirty="0"/>
          </a:p>
          <a:p>
            <a:pPr marL="0" indent="0">
              <a:buNone/>
            </a:pPr>
            <a:endParaRPr lang="fr-FR" dirty="0"/>
          </a:p>
          <a:p>
            <a:pPr marL="0" indent="0">
              <a:buNone/>
            </a:pPr>
            <a:r>
              <a:rPr lang="fr-FR" dirty="0"/>
              <a:t>Enfin, rappelez-vous qu'une bonne candidature est une candidature personnalisée ! Prenez donc le temps de la rédiger avec soin car elle décrit votre parcours professionnel et votre personnalité. </a:t>
            </a:r>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lgn="ctr">
              <a:buNone/>
            </a:pPr>
            <a:r>
              <a:rPr lang="fr-FR" dirty="0">
                <a:solidFill>
                  <a:schemeClr val="tx1">
                    <a:lumMod val="50000"/>
                    <a:lumOff val="50000"/>
                  </a:schemeClr>
                </a:solidFill>
              </a:rPr>
              <a:t>----------------</a:t>
            </a:r>
          </a:p>
          <a:p>
            <a:pPr marL="0" indent="0">
              <a:buNone/>
            </a:pPr>
            <a:r>
              <a:rPr lang="fr-FR" sz="2396" dirty="0">
                <a:solidFill>
                  <a:schemeClr val="tx1">
                    <a:lumMod val="50000"/>
                    <a:lumOff val="50000"/>
                  </a:schemeClr>
                </a:solidFill>
              </a:rPr>
              <a:t>Copyright : Les contenus diffusés sur notre site (modèles de CV, modèles de lettre, articles ...) sont la propriété de creeruncv.com. Leur utilisation est limitée à un usage strictement personnel. Il est interdit de les diffuser ou redistribuer sans notre accord. Contenus déposés dans 180 pays devant huissier. Reproduction strictement interdite, même partielle. Limité à un usage strictement personnel. </a:t>
            </a:r>
            <a:br>
              <a:rPr lang="fr-FR" sz="2396" dirty="0">
                <a:solidFill>
                  <a:schemeClr val="tx1">
                    <a:lumMod val="50000"/>
                    <a:lumOff val="50000"/>
                  </a:schemeClr>
                </a:solidFill>
              </a:rPr>
            </a:br>
            <a:r>
              <a:rPr lang="fr-FR" sz="2396" dirty="0" err="1">
                <a:solidFill>
                  <a:schemeClr val="tx1">
                    <a:lumMod val="50000"/>
                    <a:lumOff val="50000"/>
                  </a:schemeClr>
                </a:solidFill>
              </a:rPr>
              <a:t>Disclaimer</a:t>
            </a:r>
            <a:r>
              <a:rPr lang="fr-FR" sz="2396" dirty="0">
                <a:solidFill>
                  <a:schemeClr val="tx1">
                    <a:lumMod val="50000"/>
                    <a:lumOff val="50000"/>
                  </a:schemeClr>
                </a:solidFill>
              </a:rPr>
              <a:t> : Les modèles disponibles sur notre site fournis "en l'état" et sans garantie.</a:t>
            </a:r>
          </a:p>
          <a:p>
            <a:pPr marL="0" indent="0">
              <a:buNone/>
            </a:pPr>
            <a:endParaRPr lang="fr-FR" sz="2396" dirty="0">
              <a:solidFill>
                <a:schemeClr val="tx1">
                  <a:lumMod val="50000"/>
                  <a:lumOff val="50000"/>
                </a:schemeClr>
              </a:solidFill>
            </a:endParaRPr>
          </a:p>
          <a:p>
            <a:pPr marL="0" indent="0" algn="ctr">
              <a:buNone/>
            </a:pPr>
            <a:r>
              <a:rPr lang="fr-FR" sz="2396" dirty="0" err="1"/>
              <a:t>Créeruncv.com</a:t>
            </a:r>
            <a:r>
              <a:rPr lang="fr-FR" sz="2396" dirty="0"/>
              <a:t> est un site gratuit. </a:t>
            </a:r>
          </a:p>
        </p:txBody>
      </p:sp>
    </p:spTree>
    <p:extLst>
      <p:ext uri="{BB962C8B-B14F-4D97-AF65-F5344CB8AC3E}">
        <p14:creationId xmlns:p14="http://schemas.microsoft.com/office/powerpoint/2010/main" val="2648180545"/>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244</TotalTime>
  <Words>679</Words>
  <Application>Microsoft Macintosh PowerPoint</Application>
  <PresentationFormat>Personnalisé</PresentationFormat>
  <Paragraphs>91</Paragraphs>
  <Slides>2</Slides>
  <Notes>1</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2</vt:i4>
      </vt:variant>
    </vt:vector>
  </HeadingPairs>
  <TitlesOfParts>
    <vt:vector size="6" baseType="lpstr">
      <vt:lpstr>Arial</vt:lpstr>
      <vt:lpstr>Calibri</vt:lpstr>
      <vt:lpstr>Calibri Light</vt:lpstr>
      <vt:lpstr>Thème Office</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17</cp:revision>
  <dcterms:created xsi:type="dcterms:W3CDTF">2023-10-06T08:43:41Z</dcterms:created>
  <dcterms:modified xsi:type="dcterms:W3CDTF">2023-10-06T12:51:58Z</dcterms:modified>
</cp:coreProperties>
</file>