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2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36"/>
    <p:restoredTop sz="96327"/>
  </p:normalViewPr>
  <p:slideViewPr>
    <p:cSldViewPr snapToGrid="0" snapToObjects="1" showGuides="1">
      <p:cViewPr>
        <p:scale>
          <a:sx n="172" d="100"/>
          <a:sy n="172" d="100"/>
        </p:scale>
        <p:origin x="2072" y="1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19/07/2022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25824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19/07/2022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68705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19/07/2022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71685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89A196F-2B0A-924F-9F94-33DF8C253705}" type="datetimeFigureOut">
              <a:rPr lang="fr-FR" smtClean="0"/>
              <a:t>19/07/2022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4923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89A196F-2B0A-924F-9F94-33DF8C253705}" type="datetimeFigureOut">
              <a:rPr lang="fr-FR" smtClean="0"/>
              <a:t>19/07/2022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69387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89A196F-2B0A-924F-9F94-33DF8C253705}" type="datetimeFigureOut">
              <a:rPr lang="fr-FR" smtClean="0"/>
              <a:t>19/07/2022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996967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89A196F-2B0A-924F-9F94-33DF8C253705}" type="datetimeFigureOut">
              <a:rPr lang="fr-FR" smtClean="0"/>
              <a:t>19/07/2022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1249434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89A196F-2B0A-924F-9F94-33DF8C253705}" type="datetimeFigureOut">
              <a:rPr lang="fr-FR" smtClean="0"/>
              <a:t>19/07/2022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2275549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A196F-2B0A-924F-9F94-33DF8C253705}" type="datetimeFigureOut">
              <a:rPr lang="fr-FR" smtClean="0"/>
              <a:t>19/07/2022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44939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19/07/2022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93252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89A196F-2B0A-924F-9F94-33DF8C253705}" type="datetimeFigureOut">
              <a:rPr lang="fr-FR" smtClean="0"/>
              <a:t>19/07/2022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6C6B50E-7BDC-DD40-A92B-E828D8F35DF9}" type="slidenum">
              <a:rPr lang="fr-FR" smtClean="0"/>
              <a:t>‹N°›</a:t>
            </a:fld>
            <a:endParaRPr lang="fr-FR"/>
          </a:p>
        </p:txBody>
      </p:sp>
    </p:spTree>
    <p:extLst>
      <p:ext uri="{BB962C8B-B14F-4D97-AF65-F5344CB8AC3E}">
        <p14:creationId xmlns:p14="http://schemas.microsoft.com/office/powerpoint/2010/main" val="3627860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89A196F-2B0A-924F-9F94-33DF8C253705}" type="datetimeFigureOut">
              <a:rPr lang="fr-FR" smtClean="0"/>
              <a:t>19/07/2022</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6C6B50E-7BDC-DD40-A92B-E828D8F35DF9}" type="slidenum">
              <a:rPr lang="fr-FR" smtClean="0"/>
              <a:t>‹N°›</a:t>
            </a:fld>
            <a:endParaRPr lang="fr-FR"/>
          </a:p>
        </p:txBody>
      </p:sp>
    </p:spTree>
    <p:extLst>
      <p:ext uri="{BB962C8B-B14F-4D97-AF65-F5344CB8AC3E}">
        <p14:creationId xmlns:p14="http://schemas.microsoft.com/office/powerpoint/2010/main" val="23789260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7">
            <a:extLst>
              <a:ext uri="{FF2B5EF4-FFF2-40B4-BE49-F238E27FC236}">
                <a16:creationId xmlns:a16="http://schemas.microsoft.com/office/drawing/2014/main" id="{1F12A5C4-5DEF-0572-95A1-D02E6A5F007B}"/>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3" name="Rectángulo 39">
            <a:extLst>
              <a:ext uri="{FF2B5EF4-FFF2-40B4-BE49-F238E27FC236}">
                <a16:creationId xmlns:a16="http://schemas.microsoft.com/office/drawing/2014/main" id="{584E78DD-7286-A14F-E91E-B6126A99B3B7}"/>
              </a:ext>
            </a:extLst>
          </p:cNvPr>
          <p:cNvSpPr>
            <a:spLocks noChangeArrowheads="1"/>
          </p:cNvSpPr>
          <p:nvPr/>
        </p:nvSpPr>
        <p:spPr bwMode="auto">
          <a:xfrm rot="10800000">
            <a:off x="4304462" y="0"/>
            <a:ext cx="2552700" cy="9905994"/>
          </a:xfrm>
          <a:prstGeom prst="rect">
            <a:avLst/>
          </a:prstGeom>
          <a:solidFill>
            <a:srgbClr val="FF0000">
              <a:alpha val="9019"/>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r-FR" sz="1400" b="1" i="0" u="none" strike="noStrike" cap="none" normalizeH="0" baseline="0" dirty="0">
                <a:ln>
                  <a:noFill/>
                </a:ln>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a:t>
            </a:r>
            <a:endParaRPr kumimoji="0" lang="en-US" altLang="fr-FR" sz="1800" b="0" i="0" u="none" strike="noStrike" cap="none" normalizeH="0" baseline="0" dirty="0">
              <a:ln>
                <a:noFill/>
              </a:ln>
              <a:solidFill>
                <a:schemeClr val="tx1"/>
              </a:solidFill>
              <a:effectLst/>
              <a:latin typeface="Arial" panose="020B0604020202020204" pitchFamily="34" charset="0"/>
            </a:endParaRPr>
          </a:p>
        </p:txBody>
      </p:sp>
      <p:sp>
        <p:nvSpPr>
          <p:cNvPr id="54" name="Zone de texte 1">
            <a:extLst>
              <a:ext uri="{FF2B5EF4-FFF2-40B4-BE49-F238E27FC236}">
                <a16:creationId xmlns:a16="http://schemas.microsoft.com/office/drawing/2014/main" id="{3003F50E-4EA4-E33C-FC5D-1612470235F3}"/>
              </a:ext>
            </a:extLst>
          </p:cNvPr>
          <p:cNvSpPr txBox="1">
            <a:spLocks noChangeArrowheads="1"/>
          </p:cNvSpPr>
          <p:nvPr/>
        </p:nvSpPr>
        <p:spPr bwMode="auto">
          <a:xfrm>
            <a:off x="129201" y="92791"/>
            <a:ext cx="37417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defTabSz="914400" eaLnBrk="0" fontAlgn="base" hangingPunct="0">
              <a:spcBef>
                <a:spcPct val="0"/>
              </a:spcBef>
              <a:spcAft>
                <a:spcPct val="0"/>
              </a:spcAft>
            </a:pPr>
            <a:r>
              <a:rPr lang="fr-FR" sz="2800" dirty="0"/>
              <a:t>Pierre </a:t>
            </a:r>
            <a:r>
              <a:rPr lang="fr-FR" sz="2800" b="1" dirty="0"/>
              <a:t>BAGUETTE</a:t>
            </a:r>
            <a:br>
              <a:rPr lang="fr-FR" sz="2800" dirty="0"/>
            </a:br>
            <a:endParaRPr kumimoji="0" lang="fr-FR" altLang="fr-FR" sz="1800" b="1" i="0" u="none" strike="noStrike" cap="none" normalizeH="0" baseline="0" dirty="0">
              <a:ln>
                <a:noFill/>
              </a:ln>
              <a:solidFill>
                <a:schemeClr val="tx1"/>
              </a:solidFill>
              <a:effectLst/>
              <a:latin typeface="Arial" panose="020B0604020202020204" pitchFamily="34" charset="0"/>
            </a:endParaRPr>
          </a:p>
        </p:txBody>
      </p:sp>
      <p:sp>
        <p:nvSpPr>
          <p:cNvPr id="56" name="Zone de texte 3">
            <a:extLst>
              <a:ext uri="{FF2B5EF4-FFF2-40B4-BE49-F238E27FC236}">
                <a16:creationId xmlns:a16="http://schemas.microsoft.com/office/drawing/2014/main" id="{9924E22F-00DB-7BE4-1952-518722F95ABA}"/>
              </a:ext>
            </a:extLst>
          </p:cNvPr>
          <p:cNvSpPr txBox="1">
            <a:spLocks noChangeArrowheads="1"/>
          </p:cNvSpPr>
          <p:nvPr/>
        </p:nvSpPr>
        <p:spPr bwMode="auto">
          <a:xfrm>
            <a:off x="102439" y="690121"/>
            <a:ext cx="4201184" cy="55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b="1" dirty="0"/>
              <a:t>Boulanger, 8 ans d’expérience en boulangerie-pâtisserie, à la recherche de nouveaux challenges</a:t>
            </a:r>
          </a:p>
          <a:p>
            <a:br>
              <a:rPr lang="fr-FR" sz="1400" dirty="0"/>
            </a:br>
            <a:endParaRPr lang="fr-FR" sz="1400" b="1" dirty="0"/>
          </a:p>
        </p:txBody>
      </p:sp>
      <p:sp>
        <p:nvSpPr>
          <p:cNvPr id="63" name="Google Shape;61;p14">
            <a:extLst>
              <a:ext uri="{FF2B5EF4-FFF2-40B4-BE49-F238E27FC236}">
                <a16:creationId xmlns:a16="http://schemas.microsoft.com/office/drawing/2014/main" id="{4291EC86-6739-24A3-D0C6-49F4137ADE81}"/>
              </a:ext>
            </a:extLst>
          </p:cNvPr>
          <p:cNvSpPr/>
          <p:nvPr/>
        </p:nvSpPr>
        <p:spPr>
          <a:xfrm>
            <a:off x="236649" y="586133"/>
            <a:ext cx="1102995" cy="45085"/>
          </a:xfrm>
          <a:prstGeom prst="rect">
            <a:avLst/>
          </a:prstGeom>
          <a:solidFill>
            <a:srgbClr val="000000"/>
          </a:solidFill>
          <a:ln>
            <a:noFill/>
          </a:ln>
        </p:spPr>
        <p:txBody>
          <a:bodyPr spcFirstLastPara="1" wrap="square" lIns="0" tIns="91425" rIns="91425" bIns="91425" anchor="ctr" anchorCtr="0">
            <a:noAutofit/>
          </a:bodyPr>
          <a:lstStyle/>
          <a:p>
            <a:endParaRPr lang="fr-FR"/>
          </a:p>
        </p:txBody>
      </p:sp>
      <p:sp>
        <p:nvSpPr>
          <p:cNvPr id="58" name="Zone de texte 4">
            <a:extLst>
              <a:ext uri="{FF2B5EF4-FFF2-40B4-BE49-F238E27FC236}">
                <a16:creationId xmlns:a16="http://schemas.microsoft.com/office/drawing/2014/main" id="{EA9D39AA-264B-36CF-F358-A9BDC2F499F0}"/>
              </a:ext>
            </a:extLst>
          </p:cNvPr>
          <p:cNvSpPr txBox="1">
            <a:spLocks noChangeArrowheads="1"/>
          </p:cNvSpPr>
          <p:nvPr/>
        </p:nvSpPr>
        <p:spPr bwMode="auto">
          <a:xfrm>
            <a:off x="89103" y="2061582"/>
            <a:ext cx="4010235" cy="9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050" dirty="0"/>
              <a:t>Boulanger expérimenté, passionné et créatif, je dispose d'un large catalogue de recettes. Je suis toujours à la recherche de nouvelles créations et à l’écoute des nouvelles tendances de consommation afin de proposer de nouvelles préparations boulangères et afin de satisfaire au mieux la clientèle.</a:t>
            </a:r>
          </a:p>
          <a:p>
            <a:br>
              <a:rPr lang="fr-FR" sz="1050" dirty="0"/>
            </a:br>
            <a:br>
              <a:rPr lang="fr-FR" sz="1050" dirty="0"/>
            </a:br>
            <a:endParaRPr kumimoji="0" lang="fr-FR" altLang="fr-FR" sz="1050" b="0" u="none" strike="noStrike" cap="none" normalizeH="0" baseline="0" dirty="0">
              <a:ln>
                <a:noFill/>
              </a:ln>
              <a:solidFill>
                <a:schemeClr val="tx1"/>
              </a:solidFill>
              <a:effectLst/>
              <a:latin typeface="Arial" panose="020B0604020202020204" pitchFamily="34" charset="0"/>
            </a:endParaRPr>
          </a:p>
        </p:txBody>
      </p:sp>
      <p:sp>
        <p:nvSpPr>
          <p:cNvPr id="59" name="Zone de texte 5">
            <a:extLst>
              <a:ext uri="{FF2B5EF4-FFF2-40B4-BE49-F238E27FC236}">
                <a16:creationId xmlns:a16="http://schemas.microsoft.com/office/drawing/2014/main" id="{B86FADAA-6444-3D45-A8CA-67C974D05A68}"/>
              </a:ext>
            </a:extLst>
          </p:cNvPr>
          <p:cNvSpPr txBox="1">
            <a:spLocks noChangeArrowheads="1"/>
          </p:cNvSpPr>
          <p:nvPr/>
        </p:nvSpPr>
        <p:spPr bwMode="auto">
          <a:xfrm>
            <a:off x="122404" y="1697094"/>
            <a:ext cx="3175001" cy="343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propos de moi</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0" name="Zone de texte 6">
            <a:extLst>
              <a:ext uri="{FF2B5EF4-FFF2-40B4-BE49-F238E27FC236}">
                <a16:creationId xmlns:a16="http://schemas.microsoft.com/office/drawing/2014/main" id="{D6C5ECB5-2076-1735-6C82-146FAEAE0A4E}"/>
              </a:ext>
            </a:extLst>
          </p:cNvPr>
          <p:cNvSpPr txBox="1">
            <a:spLocks noChangeArrowheads="1"/>
          </p:cNvSpPr>
          <p:nvPr/>
        </p:nvSpPr>
        <p:spPr bwMode="auto">
          <a:xfrm>
            <a:off x="96501" y="3138120"/>
            <a:ext cx="317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Expériences Professionnelles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1" name="Zone de texte 7">
            <a:extLst>
              <a:ext uri="{FF2B5EF4-FFF2-40B4-BE49-F238E27FC236}">
                <a16:creationId xmlns:a16="http://schemas.microsoft.com/office/drawing/2014/main" id="{DD91498B-BE4C-B4C0-08BB-1848B228C709}"/>
              </a:ext>
            </a:extLst>
          </p:cNvPr>
          <p:cNvSpPr txBox="1">
            <a:spLocks noChangeArrowheads="1"/>
          </p:cNvSpPr>
          <p:nvPr/>
        </p:nvSpPr>
        <p:spPr bwMode="auto">
          <a:xfrm>
            <a:off x="89103" y="3632910"/>
            <a:ext cx="4249771" cy="349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fr-FR" sz="1100" b="1" dirty="0"/>
              <a:t>2019 à aujourd’hui : Boulanger chez Marius à Cugnaux</a:t>
            </a:r>
          </a:p>
          <a:p>
            <a:pPr marL="171450" indent="-171450">
              <a:buFont typeface="Arial" panose="020B0604020202020204" pitchFamily="34" charset="0"/>
              <a:buChar char="•"/>
            </a:pPr>
            <a:r>
              <a:rPr lang="fr-FR" sz="1000" dirty="0"/>
              <a:t>Fabrication et aide à la création de nouveaux produits : fabrication de produits en pâte levée et en pâte levée feuilletée, viennoiserie </a:t>
            </a:r>
            <a:r>
              <a:rPr lang="fr-FR" sz="1000" dirty="0" err="1"/>
              <a:t>bi-color</a:t>
            </a:r>
            <a:r>
              <a:rPr lang="fr-FR" sz="1000" dirty="0"/>
              <a:t>, croissants, pains au chocolat et utilisation de nouveaux procédés comme par exemple le pré-poussé.</a:t>
            </a:r>
          </a:p>
          <a:p>
            <a:pPr marL="171450" indent="-171450">
              <a:buFont typeface="Arial" panose="020B0604020202020204" pitchFamily="34" charset="0"/>
              <a:buChar char="•"/>
            </a:pPr>
            <a:r>
              <a:rPr lang="fr-FR" sz="1000" dirty="0"/>
              <a:t>Encadrement d’une équipe de 2 apprentis boulangers (transmission savoir-faire, évaluation).</a:t>
            </a:r>
          </a:p>
          <a:p>
            <a:pPr marL="171450" indent="-171450">
              <a:buFont typeface="Arial" panose="020B0604020202020204" pitchFamily="34" charset="0"/>
              <a:buChar char="•"/>
            </a:pPr>
            <a:r>
              <a:rPr lang="fr-FR" sz="1000" dirty="0"/>
              <a:t>Contrôle des règles d’hygiène et de sécurité alimentaire.</a:t>
            </a:r>
            <a:br>
              <a:rPr lang="fr-FR" sz="1000" dirty="0"/>
            </a:br>
            <a:endParaRPr lang="fr-FR" sz="1000" dirty="0"/>
          </a:p>
          <a:p>
            <a:r>
              <a:rPr lang="fr-FR" sz="1100" b="1" dirty="0"/>
              <a:t>2016 à 2018 : Boulanger chez  « Le pain levain » à Toulouse</a:t>
            </a:r>
          </a:p>
          <a:p>
            <a:pPr marL="171450" indent="-171450">
              <a:buFont typeface="Arial" panose="020B0604020202020204" pitchFamily="34" charset="0"/>
              <a:buChar char="•"/>
            </a:pPr>
            <a:r>
              <a:rPr lang="fr-FR" sz="1000" dirty="0"/>
              <a:t>Fabrication boulangère (pain et viennoiserie) et préparation de quiches, de tartes salés, de feuilletés et de paninis.</a:t>
            </a:r>
          </a:p>
          <a:p>
            <a:pPr marL="171450" indent="-171450">
              <a:buFont typeface="Arial" panose="020B0604020202020204" pitchFamily="34" charset="0"/>
              <a:buChar char="•"/>
            </a:pPr>
            <a:r>
              <a:rPr lang="fr-FR" sz="1000" dirty="0"/>
              <a:t>Contrôle de la conformité des matières premières et des produits tout au long du processus de fabrication et contrôle de l’aspect des produits finis.</a:t>
            </a:r>
          </a:p>
          <a:p>
            <a:pPr marL="171450" indent="-171450">
              <a:buFont typeface="Arial" panose="020B0604020202020204" pitchFamily="34" charset="0"/>
              <a:buChar char="•"/>
            </a:pPr>
            <a:r>
              <a:rPr lang="fr-FR" sz="1000" dirty="0"/>
              <a:t>Gestion des stocks, approvisionnement et réception de la marchandise.</a:t>
            </a:r>
            <a:br>
              <a:rPr lang="fr-FR" sz="1000" dirty="0"/>
            </a:br>
            <a:endParaRPr lang="fr-FR" sz="1000" dirty="0"/>
          </a:p>
          <a:p>
            <a:r>
              <a:rPr lang="fr-FR" sz="1100" b="1" dirty="0"/>
              <a:t>2013 à 2016 : Boulanger chez « Au bon pain » à Toulouse</a:t>
            </a:r>
          </a:p>
          <a:p>
            <a:pPr marL="171450" indent="-171450">
              <a:buFont typeface="Arial" panose="020B0604020202020204" pitchFamily="34" charset="0"/>
              <a:buChar char="•"/>
            </a:pPr>
            <a:r>
              <a:rPr lang="fr-FR" sz="1000" dirty="0"/>
              <a:t>Préparation des pâtes à pain (complet, au levain, campagne, seigle, bio, sans gluten) et des viennoiseries.</a:t>
            </a:r>
          </a:p>
          <a:p>
            <a:pPr marL="171450" indent="-171450">
              <a:buFont typeface="Arial" panose="020B0604020202020204" pitchFamily="34" charset="0"/>
              <a:buChar char="•"/>
            </a:pPr>
            <a:r>
              <a:rPr lang="fr-FR" sz="1000" dirty="0"/>
              <a:t>Gestion des stocks, approvisionnement et réception des marchandises.</a:t>
            </a:r>
          </a:p>
          <a:p>
            <a:pPr marL="171450" indent="-171450">
              <a:buFont typeface="Arial" panose="020B0604020202020204" pitchFamily="34" charset="0"/>
              <a:buChar char="•"/>
            </a:pPr>
            <a:r>
              <a:rPr lang="fr-FR" sz="1000" dirty="0"/>
              <a:t>Nettoyage et désinfection des locaux, des équipements et des matériels et contrôle du bon fonctionnement des appareils (batteur-mélangeurs, pétrins, four).</a:t>
            </a:r>
          </a:p>
          <a:p>
            <a:br>
              <a:rPr lang="fr-FR" sz="1000" dirty="0"/>
            </a:br>
            <a:endParaRPr lang="fr-FR" sz="1000" dirty="0"/>
          </a:p>
        </p:txBody>
      </p:sp>
      <p:cxnSp>
        <p:nvCxnSpPr>
          <p:cNvPr id="68" name="Conector recto 36">
            <a:extLst>
              <a:ext uri="{FF2B5EF4-FFF2-40B4-BE49-F238E27FC236}">
                <a16:creationId xmlns:a16="http://schemas.microsoft.com/office/drawing/2014/main" id="{115231C2-147C-8444-E46C-4E917EBB53E3}"/>
              </a:ext>
            </a:extLst>
          </p:cNvPr>
          <p:cNvCxnSpPr>
            <a:cxnSpLocks/>
          </p:cNvCxnSpPr>
          <p:nvPr/>
        </p:nvCxnSpPr>
        <p:spPr>
          <a:xfrm>
            <a:off x="169688" y="2028479"/>
            <a:ext cx="4010235" cy="0"/>
          </a:xfrm>
          <a:prstGeom prst="line">
            <a:avLst/>
          </a:prstGeom>
          <a:ln/>
        </p:spPr>
        <p:style>
          <a:lnRef idx="2">
            <a:schemeClr val="dk1"/>
          </a:lnRef>
          <a:fillRef idx="0">
            <a:schemeClr val="dk1"/>
          </a:fillRef>
          <a:effectRef idx="1">
            <a:schemeClr val="dk1"/>
          </a:effectRef>
          <a:fontRef idx="minor">
            <a:schemeClr val="tx1"/>
          </a:fontRef>
        </p:style>
      </p:cxnSp>
      <p:cxnSp>
        <p:nvCxnSpPr>
          <p:cNvPr id="69" name="Conector recto 36">
            <a:extLst>
              <a:ext uri="{FF2B5EF4-FFF2-40B4-BE49-F238E27FC236}">
                <a16:creationId xmlns:a16="http://schemas.microsoft.com/office/drawing/2014/main" id="{5B1F6D52-F88E-C7C2-7292-5FC5E9592E6E}"/>
              </a:ext>
            </a:extLst>
          </p:cNvPr>
          <p:cNvCxnSpPr>
            <a:cxnSpLocks/>
          </p:cNvCxnSpPr>
          <p:nvPr/>
        </p:nvCxnSpPr>
        <p:spPr>
          <a:xfrm>
            <a:off x="131041" y="3503706"/>
            <a:ext cx="3976863" cy="0"/>
          </a:xfrm>
          <a:prstGeom prst="line">
            <a:avLst/>
          </a:prstGeom>
          <a:ln/>
        </p:spPr>
        <p:style>
          <a:lnRef idx="2">
            <a:schemeClr val="dk1"/>
          </a:lnRef>
          <a:fillRef idx="0">
            <a:schemeClr val="dk1"/>
          </a:fillRef>
          <a:effectRef idx="1">
            <a:schemeClr val="dk1"/>
          </a:effectRef>
          <a:fontRef idx="minor">
            <a:schemeClr val="tx1"/>
          </a:fontRef>
        </p:style>
      </p:cxnSp>
      <p:sp>
        <p:nvSpPr>
          <p:cNvPr id="62" name="Cuadro de texto 24">
            <a:extLst>
              <a:ext uri="{FF2B5EF4-FFF2-40B4-BE49-F238E27FC236}">
                <a16:creationId xmlns:a16="http://schemas.microsoft.com/office/drawing/2014/main" id="{08A3BFC9-9871-69B1-ACEB-FFB2493C0C1F}"/>
              </a:ext>
            </a:extLst>
          </p:cNvPr>
          <p:cNvSpPr txBox="1">
            <a:spLocks noChangeArrowheads="1"/>
          </p:cNvSpPr>
          <p:nvPr/>
        </p:nvSpPr>
        <p:spPr bwMode="auto">
          <a:xfrm>
            <a:off x="4880033" y="3388859"/>
            <a:ext cx="2120900" cy="90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+336 01 02 03 04</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votre.nom.prenom@gnail.com</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Marseille, France</a:t>
            </a:r>
            <a:endParaRPr kumimoji="0" lang="fr-FR" altLang="fr-FR" sz="200" b="0" i="0" u="none" strike="noStrike" cap="none" normalizeH="0" baseline="0" dirty="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fr-FR" altLang="fr-F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linkedin.com</a:t>
            </a:r>
            <a:r>
              <a:rPr kumimoji="0" lang="fr-FR" altLang="fr-F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/votre-profil</a:t>
            </a:r>
            <a:endParaRPr kumimoji="0" lang="fr-FR" altLang="fr-FR" sz="200" b="0" i="0" u="none" strike="noStrike" cap="none" normalizeH="0" baseline="0" dirty="0">
              <a:ln>
                <a:noFill/>
              </a:ln>
              <a:solidFill>
                <a:schemeClr val="tx1"/>
              </a:solidFill>
              <a:effectLst/>
            </a:endParaRPr>
          </a:p>
        </p:txBody>
      </p:sp>
      <p:pic>
        <p:nvPicPr>
          <p:cNvPr id="71" name="Gráfico 15" descr="Marcador">
            <a:extLst>
              <a:ext uri="{FF2B5EF4-FFF2-40B4-BE49-F238E27FC236}">
                <a16:creationId xmlns:a16="http://schemas.microsoft.com/office/drawing/2014/main" id="{3A4C11B5-9AC5-6B32-E108-8D1D24AFF929}"/>
              </a:ext>
            </a:extLst>
          </p:cNvPr>
          <p:cNvPicPr/>
          <p:nvPr/>
        </p:nvPicPr>
        <p:blipFill>
          <a:blip r:embed="rId2">
            <a:extLst>
              <a:ext uri="{96DAC541-7B7A-43D3-8B79-37D633B846F1}">
                <asvg:svgBlip xmlns:asvg="http://schemas.microsoft.com/office/drawing/2016/SVG/main" r:embed="rId3"/>
              </a:ext>
            </a:extLst>
          </a:blip>
          <a:stretch>
            <a:fillRect/>
          </a:stretch>
        </p:blipFill>
        <p:spPr>
          <a:xfrm>
            <a:off x="4634029" y="3993502"/>
            <a:ext cx="219710" cy="219710"/>
          </a:xfrm>
          <a:prstGeom prst="rect">
            <a:avLst/>
          </a:prstGeom>
        </p:spPr>
      </p:pic>
      <p:pic>
        <p:nvPicPr>
          <p:cNvPr id="1073" name="Image 13">
            <a:extLst>
              <a:ext uri="{FF2B5EF4-FFF2-40B4-BE49-F238E27FC236}">
                <a16:creationId xmlns:a16="http://schemas.microsoft.com/office/drawing/2014/main" id="{7BCAF843-0D5A-0DC1-043D-318733DC2C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425825"/>
            <a:ext cx="201613" cy="201613"/>
          </a:xfrm>
          <a:prstGeom prst="rect">
            <a:avLst/>
          </a:prstGeom>
          <a:noFill/>
          <a:extLst>
            <a:ext uri="{909E8E84-426E-40DD-AFC4-6F175D3DCCD1}">
              <a14:hiddenFill xmlns:a14="http://schemas.microsoft.com/office/drawing/2010/main">
                <a:solidFill>
                  <a:srgbClr val="FFFFFF"/>
                </a:solidFill>
              </a14:hiddenFill>
            </a:ext>
          </a:extLst>
        </p:spPr>
      </p:pic>
      <p:pic>
        <p:nvPicPr>
          <p:cNvPr id="1072" name="Image 14">
            <a:extLst>
              <a:ext uri="{FF2B5EF4-FFF2-40B4-BE49-F238E27FC236}">
                <a16:creationId xmlns:a16="http://schemas.microsoft.com/office/drawing/2014/main" id="{DBF25F29-1436-2EC9-7C36-9D6DF32B82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519" y="3752871"/>
            <a:ext cx="1714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1071" name="Image 17">
            <a:extLst>
              <a:ext uri="{FF2B5EF4-FFF2-40B4-BE49-F238E27FC236}">
                <a16:creationId xmlns:a16="http://schemas.microsoft.com/office/drawing/2014/main" id="{E7C33CDC-6E53-37AE-74D9-15B38733C7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0453" y="4281330"/>
            <a:ext cx="169863" cy="169862"/>
          </a:xfrm>
          <a:prstGeom prst="rect">
            <a:avLst/>
          </a:prstGeom>
          <a:noFill/>
          <a:extLst>
            <a:ext uri="{909E8E84-426E-40DD-AFC4-6F175D3DCCD1}">
              <a14:hiddenFill xmlns:a14="http://schemas.microsoft.com/office/drawing/2010/main">
                <a:solidFill>
                  <a:srgbClr val="FFFFFF"/>
                </a:solidFill>
              </a14:hiddenFill>
            </a:ext>
          </a:extLst>
        </p:spPr>
      </p:pic>
      <p:sp>
        <p:nvSpPr>
          <p:cNvPr id="64" name="Zone de texte 18">
            <a:extLst>
              <a:ext uri="{FF2B5EF4-FFF2-40B4-BE49-F238E27FC236}">
                <a16:creationId xmlns:a16="http://schemas.microsoft.com/office/drawing/2014/main" id="{9F1C7274-FADE-921B-3C45-BA0F2DEB815A}"/>
              </a:ext>
            </a:extLst>
          </p:cNvPr>
          <p:cNvSpPr txBox="1">
            <a:spLocks noChangeArrowheads="1"/>
          </p:cNvSpPr>
          <p:nvPr/>
        </p:nvSpPr>
        <p:spPr bwMode="auto">
          <a:xfrm>
            <a:off x="4516437" y="2974346"/>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Contact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5" name="Zone de texte 20">
            <a:extLst>
              <a:ext uri="{FF2B5EF4-FFF2-40B4-BE49-F238E27FC236}">
                <a16:creationId xmlns:a16="http://schemas.microsoft.com/office/drawing/2014/main" id="{68034D91-D382-3663-DF0C-6B5FBE1C8249}"/>
              </a:ext>
            </a:extLst>
          </p:cNvPr>
          <p:cNvSpPr txBox="1">
            <a:spLocks noChangeArrowheads="1"/>
          </p:cNvSpPr>
          <p:nvPr/>
        </p:nvSpPr>
        <p:spPr bwMode="auto">
          <a:xfrm>
            <a:off x="4476750" y="4592953"/>
            <a:ext cx="234156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Compétences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66" name="Zone de texte 22">
            <a:extLst>
              <a:ext uri="{FF2B5EF4-FFF2-40B4-BE49-F238E27FC236}">
                <a16:creationId xmlns:a16="http://schemas.microsoft.com/office/drawing/2014/main" id="{ABC2E45C-422E-ED57-A4E9-3B4D252DA6CC}"/>
              </a:ext>
            </a:extLst>
          </p:cNvPr>
          <p:cNvSpPr txBox="1">
            <a:spLocks noChangeArrowheads="1"/>
          </p:cNvSpPr>
          <p:nvPr/>
        </p:nvSpPr>
        <p:spPr bwMode="auto">
          <a:xfrm>
            <a:off x="4476750" y="4987289"/>
            <a:ext cx="2341563" cy="153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100" dirty="0"/>
              <a:t>Sensibilité culinaire,</a:t>
            </a:r>
          </a:p>
          <a:p>
            <a:pPr marL="171450" indent="-171450">
              <a:buFont typeface="Arial" panose="020B0604020202020204" pitchFamily="34" charset="0"/>
              <a:buChar char="•"/>
            </a:pPr>
            <a:r>
              <a:rPr lang="fr-FR" sz="1100" dirty="0"/>
              <a:t>Bonne connaissance des matières premières et des recettes,</a:t>
            </a:r>
          </a:p>
          <a:p>
            <a:pPr marL="171450" indent="-171450">
              <a:buFont typeface="Arial" panose="020B0604020202020204" pitchFamily="34" charset="0"/>
              <a:buChar char="•"/>
            </a:pPr>
            <a:r>
              <a:rPr lang="fr-FR" sz="1100" dirty="0"/>
              <a:t>Gestion des stocks et des approvisionnements</a:t>
            </a:r>
          </a:p>
          <a:p>
            <a:pPr marL="171450" indent="-171450">
              <a:buFont typeface="Arial" panose="020B0604020202020204" pitchFamily="34" charset="0"/>
              <a:buChar char="•"/>
            </a:pPr>
            <a:r>
              <a:rPr lang="fr-FR" sz="1100" dirty="0"/>
              <a:t>Management participatif</a:t>
            </a:r>
          </a:p>
        </p:txBody>
      </p:sp>
      <p:sp>
        <p:nvSpPr>
          <p:cNvPr id="67" name="Zone de texte 23">
            <a:extLst>
              <a:ext uri="{FF2B5EF4-FFF2-40B4-BE49-F238E27FC236}">
                <a16:creationId xmlns:a16="http://schemas.microsoft.com/office/drawing/2014/main" id="{54B5DD80-3045-0C54-CC4C-4E69E883F017}"/>
              </a:ext>
            </a:extLst>
          </p:cNvPr>
          <p:cNvSpPr txBox="1">
            <a:spLocks noChangeArrowheads="1"/>
          </p:cNvSpPr>
          <p:nvPr/>
        </p:nvSpPr>
        <p:spPr bwMode="auto">
          <a:xfrm>
            <a:off x="4443451" y="6694832"/>
            <a:ext cx="2341562"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Qualités</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0" name="Zone de texte 25">
            <a:extLst>
              <a:ext uri="{FF2B5EF4-FFF2-40B4-BE49-F238E27FC236}">
                <a16:creationId xmlns:a16="http://schemas.microsoft.com/office/drawing/2014/main" id="{0C2AE023-9517-053D-895D-F0D0FAB98130}"/>
              </a:ext>
            </a:extLst>
          </p:cNvPr>
          <p:cNvSpPr txBox="1">
            <a:spLocks noChangeArrowheads="1"/>
          </p:cNvSpPr>
          <p:nvPr/>
        </p:nvSpPr>
        <p:spPr bwMode="auto">
          <a:xfrm>
            <a:off x="4428886" y="7088052"/>
            <a:ext cx="2341562" cy="914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171450" indent="-171450">
              <a:buFont typeface="Arial" panose="020B0604020202020204" pitchFamily="34" charset="0"/>
              <a:buChar char="•"/>
            </a:pPr>
            <a:r>
              <a:rPr lang="fr-FR" sz="1050" dirty="0"/>
              <a:t>Organisation et rigueur</a:t>
            </a:r>
          </a:p>
          <a:p>
            <a:pPr marL="171450" indent="-171450">
              <a:buFont typeface="Arial" panose="020B0604020202020204" pitchFamily="34" charset="0"/>
              <a:buChar char="•"/>
            </a:pPr>
            <a:r>
              <a:rPr lang="fr-FR" sz="1050" dirty="0"/>
              <a:t>Esprit d’initiative</a:t>
            </a:r>
          </a:p>
          <a:p>
            <a:pPr marL="171450" indent="-171450">
              <a:buFont typeface="Arial" panose="020B0604020202020204" pitchFamily="34" charset="0"/>
              <a:buChar char="•"/>
            </a:pPr>
            <a:r>
              <a:rPr lang="fr-FR" sz="1050" dirty="0"/>
              <a:t>Persévérance et motivation</a:t>
            </a:r>
          </a:p>
          <a:p>
            <a:pPr marL="171450" indent="-171450">
              <a:buFont typeface="Arial" panose="020B0604020202020204" pitchFamily="34" charset="0"/>
              <a:buChar char="•"/>
            </a:pPr>
            <a:r>
              <a:rPr lang="fr-FR" sz="1050" dirty="0"/>
              <a:t>Aptitude à travailler en équipe</a:t>
            </a:r>
          </a:p>
        </p:txBody>
      </p:sp>
      <p:sp>
        <p:nvSpPr>
          <p:cNvPr id="72" name="Zone de texte 26">
            <a:extLst>
              <a:ext uri="{FF2B5EF4-FFF2-40B4-BE49-F238E27FC236}">
                <a16:creationId xmlns:a16="http://schemas.microsoft.com/office/drawing/2014/main" id="{D788481A-6149-C36E-8B50-D6862977B99D}"/>
              </a:ext>
            </a:extLst>
          </p:cNvPr>
          <p:cNvSpPr txBox="1">
            <a:spLocks noChangeArrowheads="1"/>
          </p:cNvSpPr>
          <p:nvPr/>
        </p:nvSpPr>
        <p:spPr bwMode="auto">
          <a:xfrm>
            <a:off x="4416267" y="8119446"/>
            <a:ext cx="234156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Centres d’intérêt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73" name="Zone de texte 27">
            <a:extLst>
              <a:ext uri="{FF2B5EF4-FFF2-40B4-BE49-F238E27FC236}">
                <a16:creationId xmlns:a16="http://schemas.microsoft.com/office/drawing/2014/main" id="{9215CD3D-40CF-B0D8-6768-30E93CE40C9E}"/>
              </a:ext>
            </a:extLst>
          </p:cNvPr>
          <p:cNvSpPr txBox="1">
            <a:spLocks noChangeArrowheads="1"/>
          </p:cNvSpPr>
          <p:nvPr/>
        </p:nvSpPr>
        <p:spPr bwMode="auto">
          <a:xfrm>
            <a:off x="4350225" y="8570925"/>
            <a:ext cx="2341562"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indent="-171450">
              <a:buFont typeface="Arial" panose="020B0604020202020204" pitchFamily="34" charset="0"/>
              <a:buChar char="•"/>
            </a:pPr>
            <a:r>
              <a:rPr lang="fr-FR" sz="1050" dirty="0">
                <a:latin typeface="+mn-lt"/>
              </a:rPr>
              <a:t>Randonnées dans les Pyrénées,</a:t>
            </a:r>
          </a:p>
          <a:p>
            <a:pPr marL="171450" indent="-171450">
              <a:buFont typeface="Arial" panose="020B0604020202020204" pitchFamily="34" charset="0"/>
              <a:buChar char="•"/>
            </a:pPr>
            <a:r>
              <a:rPr lang="fr-FR" sz="1050" dirty="0">
                <a:latin typeface="+mn-lt"/>
              </a:rPr>
              <a:t>Passionné de rugby </a:t>
            </a:r>
          </a:p>
          <a:p>
            <a:pPr marL="171450" indent="-171450">
              <a:buFont typeface="Arial" panose="020B0604020202020204" pitchFamily="34" charset="0"/>
              <a:buChar char="•"/>
            </a:pPr>
            <a:r>
              <a:rPr lang="fr-FR" sz="1050" dirty="0">
                <a:latin typeface="+mn-lt"/>
              </a:rPr>
              <a:t>Toujours à l'affut des nouvelles tendances culinaires</a:t>
            </a:r>
          </a:p>
        </p:txBody>
      </p:sp>
      <p:sp>
        <p:nvSpPr>
          <p:cNvPr id="74" name="Zone de texte 28">
            <a:extLst>
              <a:ext uri="{FF2B5EF4-FFF2-40B4-BE49-F238E27FC236}">
                <a16:creationId xmlns:a16="http://schemas.microsoft.com/office/drawing/2014/main" id="{62BBDFF0-B1D7-18C2-A42C-C2A0FAD102E7}"/>
              </a:ext>
            </a:extLst>
          </p:cNvPr>
          <p:cNvSpPr txBox="1">
            <a:spLocks noChangeArrowheads="1"/>
          </p:cNvSpPr>
          <p:nvPr/>
        </p:nvSpPr>
        <p:spPr bwMode="auto">
          <a:xfrm>
            <a:off x="122405" y="7293299"/>
            <a:ext cx="317500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Formation</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cxnSp>
        <p:nvCxnSpPr>
          <p:cNvPr id="83" name="Conector recto 36">
            <a:extLst>
              <a:ext uri="{FF2B5EF4-FFF2-40B4-BE49-F238E27FC236}">
                <a16:creationId xmlns:a16="http://schemas.microsoft.com/office/drawing/2014/main" id="{B2CAE3A5-958C-F1BC-C593-5BAC07D0F8A4}"/>
              </a:ext>
            </a:extLst>
          </p:cNvPr>
          <p:cNvCxnSpPr>
            <a:cxnSpLocks/>
          </p:cNvCxnSpPr>
          <p:nvPr/>
        </p:nvCxnSpPr>
        <p:spPr>
          <a:xfrm>
            <a:off x="134568" y="7642861"/>
            <a:ext cx="4047565" cy="0"/>
          </a:xfrm>
          <a:prstGeom prst="line">
            <a:avLst/>
          </a:prstGeom>
          <a:ln/>
        </p:spPr>
        <p:style>
          <a:lnRef idx="2">
            <a:schemeClr val="dk1"/>
          </a:lnRef>
          <a:fillRef idx="0">
            <a:schemeClr val="dk1"/>
          </a:fillRef>
          <a:effectRef idx="1">
            <a:schemeClr val="dk1"/>
          </a:effectRef>
          <a:fontRef idx="minor">
            <a:schemeClr val="tx1"/>
          </a:fontRef>
        </p:style>
      </p:cxnSp>
      <p:sp>
        <p:nvSpPr>
          <p:cNvPr id="75" name="Zone de texte 31">
            <a:extLst>
              <a:ext uri="{FF2B5EF4-FFF2-40B4-BE49-F238E27FC236}">
                <a16:creationId xmlns:a16="http://schemas.microsoft.com/office/drawing/2014/main" id="{93C0B2C6-B34A-49AF-B564-B8724810DCE7}"/>
              </a:ext>
            </a:extLst>
          </p:cNvPr>
          <p:cNvSpPr txBox="1">
            <a:spLocks noChangeArrowheads="1"/>
          </p:cNvSpPr>
          <p:nvPr/>
        </p:nvSpPr>
        <p:spPr bwMode="auto">
          <a:xfrm>
            <a:off x="122405" y="7740801"/>
            <a:ext cx="4075928" cy="1923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1050" b="1" dirty="0">
                <a:latin typeface="+mn-lt"/>
              </a:rPr>
              <a:t>2013 : BP Boulanger en alternance (mention complémentaire en pâtisserie boulangère)</a:t>
            </a:r>
            <a:r>
              <a:rPr lang="fr-FR" sz="1050" dirty="0">
                <a:latin typeface="+mn-lt"/>
              </a:rPr>
              <a:t>: Conception et réalisation des produits de panification, de viennoiserie, de sandwicherie et de restauration boulangère. Organisation et gestion de la production en boulangerie, incluant l’approvisionnement, les stocks, l’animation d’équipe, le calcul des prix et des marges. Vente des produits de boulangerie.</a:t>
            </a:r>
          </a:p>
          <a:p>
            <a:endParaRPr lang="fr-FR" sz="1050" dirty="0">
              <a:latin typeface="+mn-lt"/>
            </a:endParaRPr>
          </a:p>
          <a:p>
            <a:r>
              <a:rPr lang="fr-FR" sz="1050" b="1" dirty="0">
                <a:latin typeface="+mn-lt"/>
              </a:rPr>
              <a:t>2013 : CAP Boulangerie </a:t>
            </a:r>
            <a:r>
              <a:rPr lang="fr-FR" sz="1050" dirty="0">
                <a:latin typeface="+mn-lt"/>
              </a:rPr>
              <a:t>: Apprentissage des techniques de fabrication des produits de boulangerie : techniques de pétrissage de la pâte, pesée,... Connaître les techniques de façonnage, de cuisson, des règles d’hygiène, de la gestion des stocks et des techniques de vente.</a:t>
            </a:r>
          </a:p>
        </p:txBody>
      </p:sp>
      <p:sp>
        <p:nvSpPr>
          <p:cNvPr id="76" name="Rectangle 70">
            <a:extLst>
              <a:ext uri="{FF2B5EF4-FFF2-40B4-BE49-F238E27FC236}">
                <a16:creationId xmlns:a16="http://schemas.microsoft.com/office/drawing/2014/main" id="{DF8A4306-26C7-3A2C-8595-D18A48729016}"/>
              </a:ext>
            </a:extLst>
          </p:cNvPr>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77" name="Rectangle 86">
            <a:extLst>
              <a:ext uri="{FF2B5EF4-FFF2-40B4-BE49-F238E27FC236}">
                <a16:creationId xmlns:a16="http://schemas.microsoft.com/office/drawing/2014/main" id="{F51AC160-E4B4-BF0E-2D66-1F9A762B63F1}"/>
              </a:ext>
            </a:extLst>
          </p:cNvPr>
          <p:cNvSpPr>
            <a:spLocks noChangeArrowheads="1"/>
          </p:cNvSpPr>
          <p:nvPr/>
        </p:nvSpPr>
        <p:spPr bwMode="auto">
          <a:xfrm>
            <a:off x="0" y="4572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4" name="Image 3" descr="Une image contenant mur, personne, homme, intérieur&#10;&#10;Description générée automatiquement">
            <a:extLst>
              <a:ext uri="{FF2B5EF4-FFF2-40B4-BE49-F238E27FC236}">
                <a16:creationId xmlns:a16="http://schemas.microsoft.com/office/drawing/2014/main" id="{199EB7A3-6C3D-330D-5843-7498339C56BD}"/>
              </a:ext>
            </a:extLst>
          </p:cNvPr>
          <p:cNvPicPr>
            <a:picLocks noChangeAspect="1"/>
          </p:cNvPicPr>
          <p:nvPr/>
        </p:nvPicPr>
        <p:blipFill rotWithShape="1">
          <a:blip r:embed="rId7"/>
          <a:srcRect b="5882"/>
          <a:stretch/>
        </p:blipFill>
        <p:spPr>
          <a:xfrm>
            <a:off x="4528894" y="374559"/>
            <a:ext cx="2170675" cy="2177320"/>
          </a:xfrm>
          <a:prstGeom prst="ellipse">
            <a:avLst/>
          </a:prstGeom>
          <a:ln w="38100">
            <a:solidFill>
              <a:schemeClr val="bg1"/>
            </a:solidFill>
          </a:ln>
        </p:spPr>
      </p:pic>
    </p:spTree>
    <p:extLst>
      <p:ext uri="{BB962C8B-B14F-4D97-AF65-F5344CB8AC3E}">
        <p14:creationId xmlns:p14="http://schemas.microsoft.com/office/powerpoint/2010/main" val="3514232554"/>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482</Words>
  <Application>Microsoft Macintosh PowerPoint</Application>
  <PresentationFormat>Format A4 (210 x 297 mm)</PresentationFormat>
  <Paragraphs>45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Calibri Light</vt:lpstr>
      <vt:lpstr>Century Gothic</vt:lpstr>
      <vt:lpstr>Thème Office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Axel Maille</dc:creator>
  <cp:lastModifiedBy>Axel Maille</cp:lastModifiedBy>
  <cp:revision>27</cp:revision>
  <cp:lastPrinted>2022-05-25T13:38:42Z</cp:lastPrinted>
  <dcterms:created xsi:type="dcterms:W3CDTF">2022-05-25T13:38:28Z</dcterms:created>
  <dcterms:modified xsi:type="dcterms:W3CDTF">2022-07-19T10:24:44Z</dcterms:modified>
</cp:coreProperties>
</file>