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75" r:id="rId2"/>
    <p:sldId id="259" r:id="rId3"/>
  </p:sldIdLst>
  <p:sldSz cx="6858000" cy="9906000" type="A4"/>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A08"/>
    <a:srgbClr val="2F5589"/>
    <a:srgbClr val="E6B929"/>
    <a:srgbClr val="4E0473"/>
    <a:srgbClr val="78C4B1"/>
    <a:srgbClr val="E6E6E6"/>
    <a:srgbClr val="FED4A4"/>
    <a:srgbClr val="32ABDA"/>
    <a:srgbClr val="FDEBEC"/>
    <a:srgbClr val="2F3B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63" autoAdjust="0"/>
    <p:restoredTop sz="95597" autoAdjust="0"/>
  </p:normalViewPr>
  <p:slideViewPr>
    <p:cSldViewPr snapToGrid="0" snapToObjects="1">
      <p:cViewPr>
        <p:scale>
          <a:sx n="92" d="100"/>
          <a:sy n="92" d="100"/>
        </p:scale>
        <p:origin x="4984" y="1360"/>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22/05/2023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22/05/2023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22/05/2023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22/05/2023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557AE4C-F98B-CF05-E1D5-959459533DA4}"/>
              </a:ext>
            </a:extLst>
          </p:cNvPr>
          <p:cNvSpPr/>
          <p:nvPr/>
        </p:nvSpPr>
        <p:spPr>
          <a:xfrm>
            <a:off x="0" y="2152432"/>
            <a:ext cx="6858000" cy="13679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3" name="Прямоугольник 462"/>
          <p:cNvSpPr/>
          <p:nvPr/>
        </p:nvSpPr>
        <p:spPr>
          <a:xfrm>
            <a:off x="4180114" y="9801855"/>
            <a:ext cx="3102601" cy="219770"/>
          </a:xfrm>
          <a:prstGeom prst="rect">
            <a:avLst/>
          </a:prstGeom>
          <a:noFill/>
          <a:ln w="28575">
            <a:solidFill>
              <a:srgbClr val="2F5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ea typeface="Cambria" panose="02040503050406030204" pitchFamily="18" charset="0"/>
              <a:cs typeface="Open Sans" panose="020B0606030504020204" pitchFamily="34" charset="0"/>
            </a:endParaRPr>
          </a:p>
        </p:txBody>
      </p:sp>
      <p:sp>
        <p:nvSpPr>
          <p:cNvPr id="6" name="Прямоугольник 5"/>
          <p:cNvSpPr/>
          <p:nvPr/>
        </p:nvSpPr>
        <p:spPr>
          <a:xfrm>
            <a:off x="306414" y="362760"/>
            <a:ext cx="1391376" cy="1596307"/>
          </a:xfrm>
          <a:prstGeom prst="rect">
            <a:avLst/>
          </a:prstGeom>
          <a:noFill/>
          <a:ln w="28575">
            <a:solidFill>
              <a:srgbClr val="2F5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ea typeface="Cambria" panose="02040503050406030204" pitchFamily="18" charset="0"/>
              <a:cs typeface="Open Sans" panose="020B0606030504020204" pitchFamily="34" charset="0"/>
            </a:endParaRPr>
          </a:p>
        </p:txBody>
      </p:sp>
      <p:sp>
        <p:nvSpPr>
          <p:cNvPr id="7" name="TextBox 6"/>
          <p:cNvSpPr txBox="1"/>
          <p:nvPr/>
        </p:nvSpPr>
        <p:spPr>
          <a:xfrm>
            <a:off x="2198252" y="363086"/>
            <a:ext cx="2489200" cy="461665"/>
          </a:xfrm>
          <a:prstGeom prst="rect">
            <a:avLst/>
          </a:prstGeom>
          <a:noFill/>
        </p:spPr>
        <p:txBody>
          <a:bodyPr wrap="square" rtlCol="0">
            <a:spAutoFit/>
          </a:bodyPr>
          <a:lstStyle/>
          <a:p>
            <a:r>
              <a:rPr lang="en-US" sz="2400" b="1" dirty="0">
                <a:solidFill>
                  <a:srgbClr val="2F2E2A"/>
                </a:solidFill>
                <a:ea typeface="Cambria" panose="02040503050406030204" pitchFamily="18" charset="0"/>
                <a:cs typeface="Open Sans" panose="020B0606030504020204" pitchFamily="34" charset="0"/>
              </a:rPr>
              <a:t>Alice LELIVRE</a:t>
            </a:r>
            <a:endParaRPr lang="uk-UA" sz="2400" b="1" dirty="0">
              <a:solidFill>
                <a:srgbClr val="2F2E2A"/>
              </a:solidFill>
              <a:ea typeface="Cambria" panose="02040503050406030204" pitchFamily="18" charset="0"/>
              <a:cs typeface="Open Sans" panose="020B0606030504020204" pitchFamily="34" charset="0"/>
            </a:endParaRPr>
          </a:p>
        </p:txBody>
      </p:sp>
      <p:sp>
        <p:nvSpPr>
          <p:cNvPr id="8" name="TextBox 7"/>
          <p:cNvSpPr txBox="1"/>
          <p:nvPr/>
        </p:nvSpPr>
        <p:spPr>
          <a:xfrm>
            <a:off x="2146284" y="757537"/>
            <a:ext cx="3570704" cy="338554"/>
          </a:xfrm>
          <a:prstGeom prst="rect">
            <a:avLst/>
          </a:prstGeom>
          <a:noFill/>
        </p:spPr>
        <p:txBody>
          <a:bodyPr wrap="square" rtlCol="0">
            <a:spAutoFit/>
          </a:bodyPr>
          <a:lstStyle/>
          <a:p>
            <a:r>
              <a:rPr lang="fr-FR" sz="1600" dirty="0">
                <a:solidFill>
                  <a:srgbClr val="FF7A08"/>
                </a:solidFill>
              </a:rPr>
              <a:t>Bibliothécaire avec 10 ans d'expérience</a:t>
            </a:r>
            <a:endParaRPr lang="en-US" sz="1600" b="1" dirty="0">
              <a:solidFill>
                <a:srgbClr val="FF7A08"/>
              </a:solidFill>
              <a:ea typeface="Cambria" panose="02040503050406030204" pitchFamily="18" charset="0"/>
              <a:cs typeface="Open Sans" panose="020B0606030504020204" pitchFamily="34" charset="0"/>
            </a:endParaRPr>
          </a:p>
        </p:txBody>
      </p:sp>
      <p:grpSp>
        <p:nvGrpSpPr>
          <p:cNvPr id="26" name="Группа 25"/>
          <p:cNvGrpSpPr/>
          <p:nvPr/>
        </p:nvGrpSpPr>
        <p:grpSpPr>
          <a:xfrm>
            <a:off x="293184" y="3676007"/>
            <a:ext cx="4092652" cy="4664882"/>
            <a:chOff x="234466" y="2949733"/>
            <a:chExt cx="6434010" cy="3267629"/>
          </a:xfrm>
        </p:grpSpPr>
        <p:sp>
          <p:nvSpPr>
            <p:cNvPr id="10" name="TextBox 30">
              <a:extLst>
                <a:ext uri="{FF2B5EF4-FFF2-40B4-BE49-F238E27FC236}">
                  <a16:creationId xmlns:a16="http://schemas.microsoft.com/office/drawing/2014/main" id="{9843F1DE-6301-2549-A35C-31316D3D8E7B}"/>
                </a:ext>
              </a:extLst>
            </p:cNvPr>
            <p:cNvSpPr txBox="1"/>
            <p:nvPr/>
          </p:nvSpPr>
          <p:spPr>
            <a:xfrm>
              <a:off x="234466" y="2949733"/>
              <a:ext cx="4717819" cy="215590"/>
            </a:xfrm>
            <a:prstGeom prst="rect">
              <a:avLst/>
            </a:prstGeom>
            <a:noFill/>
          </p:spPr>
          <p:txBody>
            <a:bodyPr wrap="square" rtlCol="0">
              <a:spAutoFit/>
            </a:bodyPr>
            <a:lstStyle/>
            <a:p>
              <a:r>
                <a:rPr lang="en-US" sz="1400" b="1" dirty="0">
                  <a:solidFill>
                    <a:srgbClr val="FF7A08"/>
                  </a:solidFill>
                  <a:ea typeface="Cambria" panose="02040503050406030204" pitchFamily="18" charset="0"/>
                  <a:cs typeface="Open Sans" panose="020B0606030504020204" pitchFamily="34" charset="0"/>
                </a:rPr>
                <a:t>EXPERIENCE PROFESSIONNELLE</a:t>
              </a:r>
            </a:p>
          </p:txBody>
        </p:sp>
        <p:sp>
          <p:nvSpPr>
            <p:cNvPr id="5" name="TextBox 4"/>
            <p:cNvSpPr txBox="1"/>
            <p:nvPr/>
          </p:nvSpPr>
          <p:spPr>
            <a:xfrm>
              <a:off x="268455" y="3188329"/>
              <a:ext cx="6400021" cy="3029033"/>
            </a:xfrm>
            <a:prstGeom prst="rect">
              <a:avLst/>
            </a:prstGeom>
            <a:noFill/>
          </p:spPr>
          <p:txBody>
            <a:bodyPr wrap="square" rtlCol="0">
              <a:spAutoFit/>
            </a:bodyPr>
            <a:lstStyle/>
            <a:p>
              <a:r>
                <a:rPr lang="fr-FR" sz="1100" b="1" dirty="0"/>
                <a:t>2019-2021 – Bibliothécaire – Paris 75012</a:t>
              </a:r>
            </a:p>
            <a:p>
              <a:endParaRPr lang="fr-FR" sz="1100" b="1" dirty="0"/>
            </a:p>
            <a:p>
              <a:pPr marL="171450" indent="-171450">
                <a:buFont typeface="Arial" panose="020B0604020202020204" pitchFamily="34" charset="0"/>
                <a:buChar char="•"/>
              </a:pPr>
              <a:r>
                <a:rPr lang="fr-FR" sz="1100" dirty="0"/>
                <a:t>Gestion des collections : acquisition, catalogage, indexation et désherbage des documents,</a:t>
              </a:r>
            </a:p>
            <a:p>
              <a:pPr marL="171450" indent="-171450">
                <a:buFont typeface="Arial" panose="020B0604020202020204" pitchFamily="34" charset="0"/>
                <a:buChar char="•"/>
              </a:pPr>
              <a:r>
                <a:rPr lang="fr-FR" sz="1100" dirty="0"/>
                <a:t>Accueil et assistance aux usagers : renseignements, orientation et aide à la recherche documentaire</a:t>
              </a:r>
            </a:p>
            <a:p>
              <a:pPr marL="171450" indent="-171450">
                <a:buFont typeface="Arial" panose="020B0604020202020204" pitchFamily="34" charset="0"/>
                <a:buChar char="•"/>
              </a:pPr>
              <a:r>
                <a:rPr lang="fr-FR" sz="1100" dirty="0"/>
                <a:t>Gestion des prêts et des retours : enregistrement des transactions, suivi des documents en retard, etc.</a:t>
              </a:r>
            </a:p>
            <a:p>
              <a:pPr marL="171450" indent="-171450">
                <a:buFont typeface="Arial" panose="020B0604020202020204" pitchFamily="34" charset="0"/>
                <a:buChar char="•"/>
              </a:pPr>
              <a:r>
                <a:rPr lang="fr-FR" sz="1100" dirty="0"/>
                <a:t>Organisation d'événements culturels : conférences, ateliers, expositions, etc.</a:t>
              </a:r>
            </a:p>
            <a:p>
              <a:pPr marL="171450" indent="-171450">
                <a:buFont typeface="Arial" panose="020B0604020202020204" pitchFamily="34" charset="0"/>
                <a:buChar char="•"/>
              </a:pPr>
              <a:r>
                <a:rPr lang="fr-FR" sz="1100" dirty="0"/>
                <a:t>Travail en réseau avec d'autres bibliothèques ou institutions culturelles</a:t>
              </a:r>
            </a:p>
            <a:p>
              <a:pPr marL="171450" indent="-171450">
                <a:buFont typeface="Arial" panose="020B0604020202020204" pitchFamily="34" charset="0"/>
                <a:buChar char="•"/>
              </a:pPr>
              <a:r>
                <a:rPr lang="fr-FR" sz="1100" dirty="0"/>
                <a:t>Veille documentaire et informationnelle : suivi des nouveautés, sélection des ouvrages, etc.</a:t>
              </a:r>
            </a:p>
            <a:p>
              <a:pPr marL="171450" indent="-171450">
                <a:buFont typeface="Arial" panose="020B0604020202020204" pitchFamily="34" charset="0"/>
                <a:buChar char="•"/>
              </a:pPr>
              <a:r>
                <a:rPr lang="fr-FR" sz="1100" dirty="0"/>
                <a:t>Formation des usagers à l'utilisation des ressources et des services de la bibliothèque</a:t>
              </a:r>
            </a:p>
            <a:p>
              <a:pPr marL="171450" indent="-171450">
                <a:buFont typeface="Arial" panose="020B0604020202020204" pitchFamily="34" charset="0"/>
                <a:buChar char="•"/>
              </a:pPr>
              <a:r>
                <a:rPr lang="fr-FR" sz="1100" dirty="0"/>
                <a:t>Maintenance des équipements informatiques et des ressources numériques</a:t>
              </a:r>
            </a:p>
            <a:p>
              <a:endParaRPr lang="fr-FR" sz="1100" dirty="0"/>
            </a:p>
            <a:p>
              <a:r>
                <a:rPr lang="fr-FR" sz="1100" b="1" dirty="0"/>
                <a:t>2018-2019 – Assistante Bibliothécaire – Marie de Toulouse</a:t>
              </a:r>
              <a:br>
                <a:rPr lang="fr-FR" sz="1100" b="1" dirty="0"/>
              </a:br>
              <a:endParaRPr lang="fr-FR" sz="1100" b="1" dirty="0"/>
            </a:p>
            <a:p>
              <a:pPr marL="171450" indent="-171450">
                <a:buFont typeface="Arial" panose="020B0604020202020204" pitchFamily="34" charset="0"/>
                <a:buChar char="•"/>
              </a:pPr>
              <a:r>
                <a:rPr lang="fr-FR" sz="1100" dirty="0"/>
                <a:t>Accueil et orientation des usagers</a:t>
              </a:r>
            </a:p>
            <a:p>
              <a:pPr marL="171450" indent="-171450">
                <a:buFont typeface="Arial" panose="020B0604020202020204" pitchFamily="34" charset="0"/>
                <a:buChar char="•"/>
              </a:pPr>
              <a:r>
                <a:rPr lang="fr-FR" sz="1100" dirty="0"/>
                <a:t>Gestion des prêts et des retours de documents</a:t>
              </a:r>
            </a:p>
            <a:p>
              <a:pPr marL="171450" indent="-171450">
                <a:buFont typeface="Arial" panose="020B0604020202020204" pitchFamily="34" charset="0"/>
                <a:buChar char="•"/>
              </a:pPr>
              <a:r>
                <a:rPr lang="fr-FR" sz="1100" dirty="0"/>
                <a:t>Rangement des ouvrages et mise à jour des rayonnages</a:t>
              </a:r>
            </a:p>
            <a:p>
              <a:pPr marL="171450" indent="-171450">
                <a:buFont typeface="Arial" panose="020B0604020202020204" pitchFamily="34" charset="0"/>
                <a:buChar char="•"/>
              </a:pPr>
              <a:r>
                <a:rPr lang="fr-FR" sz="1100" dirty="0"/>
                <a:t>Aide à l'organisation d'événements culturels</a:t>
              </a:r>
            </a:p>
          </p:txBody>
        </p:sp>
      </p:grpSp>
      <p:grpSp>
        <p:nvGrpSpPr>
          <p:cNvPr id="23" name="Группа 22"/>
          <p:cNvGrpSpPr/>
          <p:nvPr/>
        </p:nvGrpSpPr>
        <p:grpSpPr>
          <a:xfrm>
            <a:off x="339108" y="8598452"/>
            <a:ext cx="4214777" cy="1068992"/>
            <a:chOff x="248007" y="5263496"/>
            <a:chExt cx="3187009" cy="1031787"/>
          </a:xfrm>
        </p:grpSpPr>
        <p:sp>
          <p:nvSpPr>
            <p:cNvPr id="17" name="TextBox 30">
              <a:extLst>
                <a:ext uri="{FF2B5EF4-FFF2-40B4-BE49-F238E27FC236}">
                  <a16:creationId xmlns:a16="http://schemas.microsoft.com/office/drawing/2014/main" id="{9843F1DE-6301-2549-A35C-31316D3D8E7B}"/>
                </a:ext>
              </a:extLst>
            </p:cNvPr>
            <p:cNvSpPr txBox="1"/>
            <p:nvPr/>
          </p:nvSpPr>
          <p:spPr>
            <a:xfrm>
              <a:off x="248007" y="5263496"/>
              <a:ext cx="2085072" cy="307777"/>
            </a:xfrm>
            <a:prstGeom prst="rect">
              <a:avLst/>
            </a:prstGeom>
            <a:noFill/>
          </p:spPr>
          <p:txBody>
            <a:bodyPr wrap="square" rtlCol="0">
              <a:spAutoFit/>
            </a:bodyPr>
            <a:lstStyle/>
            <a:p>
              <a:r>
                <a:rPr lang="en-US" sz="1400" b="1" dirty="0">
                  <a:solidFill>
                    <a:srgbClr val="FF7A08"/>
                  </a:solidFill>
                  <a:ea typeface="Cambria" panose="02040503050406030204" pitchFamily="18" charset="0"/>
                  <a:cs typeface="Open Sans" panose="020B0606030504020204" pitchFamily="34" charset="0"/>
                </a:rPr>
                <a:t>FORMATION</a:t>
              </a:r>
            </a:p>
          </p:txBody>
        </p:sp>
        <p:sp>
          <p:nvSpPr>
            <p:cNvPr id="18" name="TextBox 17"/>
            <p:cNvSpPr txBox="1"/>
            <p:nvPr/>
          </p:nvSpPr>
          <p:spPr>
            <a:xfrm>
              <a:off x="248007" y="5582328"/>
              <a:ext cx="3187009" cy="712955"/>
            </a:xfrm>
            <a:prstGeom prst="rect">
              <a:avLst/>
            </a:prstGeom>
            <a:noFill/>
          </p:spPr>
          <p:txBody>
            <a:bodyPr wrap="square" rtlCol="0">
              <a:spAutoFit/>
            </a:bodyPr>
            <a:lstStyle/>
            <a:p>
              <a:pPr marL="171450" indent="-171450">
                <a:buFont typeface="Arial" panose="020B0604020202020204" pitchFamily="34" charset="0"/>
                <a:buChar char="•"/>
              </a:pPr>
              <a:r>
                <a:rPr lang="fr-FR" sz="1050" dirty="0"/>
                <a:t>2018 - Master en Sciences de l'Information et des Bibliothèques </a:t>
              </a:r>
              <a:br>
                <a:rPr lang="fr-FR" sz="1050" dirty="0"/>
              </a:br>
              <a:r>
                <a:rPr lang="fr-FR" sz="1050" dirty="0"/>
                <a:t>Nom de l'université - Ville, Code postal Date de début - Date de fin</a:t>
              </a:r>
            </a:p>
            <a:p>
              <a:pPr marL="171450" indent="-171450">
                <a:buFont typeface="Arial" panose="020B0604020202020204" pitchFamily="34" charset="0"/>
                <a:buChar char="•"/>
              </a:pPr>
              <a:r>
                <a:rPr lang="fr-FR" sz="1050" dirty="0"/>
                <a:t>2015 - Licence en Lettres Modernes </a:t>
              </a:r>
              <a:br>
                <a:rPr lang="fr-FR" sz="1050" dirty="0"/>
              </a:br>
              <a:r>
                <a:rPr lang="fr-FR" sz="1050" dirty="0"/>
                <a:t>Nom de l'université - Ville, Code postal Date de début - Date de fin</a:t>
              </a:r>
            </a:p>
          </p:txBody>
        </p:sp>
      </p:grpSp>
      <p:cxnSp>
        <p:nvCxnSpPr>
          <p:cNvPr id="24" name="Прямая соединительная линия 23"/>
          <p:cNvCxnSpPr>
            <a:cxnSpLocks/>
          </p:cNvCxnSpPr>
          <p:nvPr/>
        </p:nvCxnSpPr>
        <p:spPr>
          <a:xfrm>
            <a:off x="4518491" y="3827833"/>
            <a:ext cx="0" cy="5393988"/>
          </a:xfrm>
          <a:prstGeom prst="line">
            <a:avLst/>
          </a:prstGeom>
          <a:ln w="19050">
            <a:solidFill>
              <a:srgbClr val="2F5589"/>
            </a:solidFill>
          </a:ln>
        </p:spPr>
        <p:style>
          <a:lnRef idx="1">
            <a:schemeClr val="accent1"/>
          </a:lnRef>
          <a:fillRef idx="0">
            <a:schemeClr val="accent1"/>
          </a:fillRef>
          <a:effectRef idx="0">
            <a:schemeClr val="accent1"/>
          </a:effectRef>
          <a:fontRef idx="minor">
            <a:schemeClr val="tx1"/>
          </a:fontRef>
        </p:style>
      </p:cxnSp>
      <p:grpSp>
        <p:nvGrpSpPr>
          <p:cNvPr id="27" name="Группа 26"/>
          <p:cNvGrpSpPr/>
          <p:nvPr/>
        </p:nvGrpSpPr>
        <p:grpSpPr>
          <a:xfrm>
            <a:off x="325135" y="2321302"/>
            <a:ext cx="6285049" cy="1064688"/>
            <a:chOff x="225424" y="2001634"/>
            <a:chExt cx="6432447" cy="1064688"/>
          </a:xfrm>
        </p:grpSpPr>
        <p:sp>
          <p:nvSpPr>
            <p:cNvPr id="304" name="TextBox 30">
              <a:extLst>
                <a:ext uri="{FF2B5EF4-FFF2-40B4-BE49-F238E27FC236}">
                  <a16:creationId xmlns:a16="http://schemas.microsoft.com/office/drawing/2014/main" id="{9843F1DE-6301-2549-A35C-31316D3D8E7B}"/>
                </a:ext>
              </a:extLst>
            </p:cNvPr>
            <p:cNvSpPr txBox="1"/>
            <p:nvPr/>
          </p:nvSpPr>
          <p:spPr>
            <a:xfrm>
              <a:off x="225424" y="2001634"/>
              <a:ext cx="2085072" cy="307777"/>
            </a:xfrm>
            <a:prstGeom prst="rect">
              <a:avLst/>
            </a:prstGeom>
            <a:noFill/>
          </p:spPr>
          <p:txBody>
            <a:bodyPr wrap="square" rtlCol="0">
              <a:spAutoFit/>
            </a:bodyPr>
            <a:lstStyle/>
            <a:p>
              <a:r>
                <a:rPr lang="en-US" sz="1400" b="1" dirty="0">
                  <a:solidFill>
                    <a:srgbClr val="E6B929"/>
                  </a:solidFill>
                  <a:ea typeface="Cambria" panose="02040503050406030204" pitchFamily="18" charset="0"/>
                  <a:cs typeface="Open Sans" panose="020B0606030504020204" pitchFamily="34" charset="0"/>
                </a:rPr>
                <a:t>A PROPOS DE MOI</a:t>
              </a:r>
            </a:p>
          </p:txBody>
        </p:sp>
        <p:sp>
          <p:nvSpPr>
            <p:cNvPr id="305" name="TextBox 304"/>
            <p:cNvSpPr txBox="1"/>
            <p:nvPr/>
          </p:nvSpPr>
          <p:spPr>
            <a:xfrm>
              <a:off x="225424" y="2296881"/>
              <a:ext cx="6432447" cy="769441"/>
            </a:xfrm>
            <a:prstGeom prst="rect">
              <a:avLst/>
            </a:prstGeom>
            <a:noFill/>
          </p:spPr>
          <p:txBody>
            <a:bodyPr wrap="square" rtlCol="0">
              <a:spAutoFit/>
            </a:bodyPr>
            <a:lstStyle/>
            <a:p>
              <a:r>
                <a:rPr lang="fr-FR" sz="1100" dirty="0"/>
                <a:t>Bibliothécaire passionné avec 10 ans d'expérience dans la gestion de collections diverses, l'assistance aux usagers et l'organisation d'événements culturels. Doté d'excellentes compétences en communication, d'un sens aigu de l'organisation et d'une solide connaissance des ressources numériques. Engagé dans la promotion de la lecture et la diffusion de la culture auprès d'un large public.</a:t>
              </a:r>
            </a:p>
          </p:txBody>
        </p:sp>
      </p:grpSp>
      <p:sp>
        <p:nvSpPr>
          <p:cNvPr id="459" name="TextBox 31">
            <a:extLst>
              <a:ext uri="{FF2B5EF4-FFF2-40B4-BE49-F238E27FC236}">
                <a16:creationId xmlns:a16="http://schemas.microsoft.com/office/drawing/2014/main" id="{568762EE-EC20-274D-BE57-79F72BA202A0}"/>
              </a:ext>
            </a:extLst>
          </p:cNvPr>
          <p:cNvSpPr txBox="1"/>
          <p:nvPr/>
        </p:nvSpPr>
        <p:spPr>
          <a:xfrm>
            <a:off x="2175969" y="1197846"/>
            <a:ext cx="1978435" cy="769441"/>
          </a:xfrm>
          <a:prstGeom prst="rect">
            <a:avLst/>
          </a:prstGeom>
          <a:noFill/>
        </p:spPr>
        <p:txBody>
          <a:bodyPr wrap="square" rtlCol="0">
            <a:spAutoFit/>
          </a:bodyPr>
          <a:lstStyle/>
          <a:p>
            <a:pPr marL="171450" indent="-171450">
              <a:buFont typeface="Arial" panose="020B0604020202020204" pitchFamily="34" charset="0"/>
              <a:buChar char="•"/>
            </a:pPr>
            <a:r>
              <a:rPr lang="en-US" sz="1100" dirty="0">
                <a:ea typeface="Cambria" panose="02040503050406030204" pitchFamily="18" charset="0"/>
                <a:cs typeface="Open Sans" panose="020B0606030504020204" pitchFamily="34" charset="0"/>
              </a:rPr>
              <a:t>Ad : 17 rue de la </a:t>
            </a:r>
            <a:r>
              <a:rPr lang="en-US" sz="1100" dirty="0" err="1">
                <a:ea typeface="Cambria" panose="02040503050406030204" pitchFamily="18" charset="0"/>
                <a:cs typeface="Open Sans" panose="020B0606030504020204" pitchFamily="34" charset="0"/>
              </a:rPr>
              <a:t>Réussite</a:t>
            </a:r>
            <a:r>
              <a:rPr lang="en-US" sz="1100" dirty="0">
                <a:ea typeface="Cambria" panose="02040503050406030204" pitchFamily="18" charset="0"/>
                <a:cs typeface="Open Sans" panose="020B0606030504020204" pitchFamily="34" charset="0"/>
              </a:rPr>
              <a:t> 75012 Paris</a:t>
            </a:r>
          </a:p>
          <a:p>
            <a:pPr marL="171450" indent="-171450">
              <a:buFont typeface="Arial" panose="020B0604020202020204" pitchFamily="34" charset="0"/>
              <a:buChar char="•"/>
            </a:pPr>
            <a:r>
              <a:rPr lang="en-US" sz="1100" dirty="0">
                <a:ea typeface="Cambria" panose="02040503050406030204" pitchFamily="18" charset="0"/>
                <a:cs typeface="Open Sans" panose="020B0606030504020204" pitchFamily="34" charset="0"/>
              </a:rPr>
              <a:t>Tel : 000 111 333</a:t>
            </a:r>
          </a:p>
          <a:p>
            <a:pPr marL="171450" indent="-171450">
              <a:buFont typeface="Arial" panose="020B0604020202020204" pitchFamily="34" charset="0"/>
              <a:buChar char="•"/>
            </a:pPr>
            <a:r>
              <a:rPr lang="en-US" sz="1100" dirty="0">
                <a:ea typeface="Cambria" panose="02040503050406030204" pitchFamily="18" charset="0"/>
                <a:cs typeface="Open Sans" panose="020B0606030504020204" pitchFamily="34" charset="0"/>
              </a:rPr>
              <a:t>Mail : </a:t>
            </a:r>
            <a:r>
              <a:rPr lang="en-US" sz="1100" dirty="0" err="1">
                <a:ea typeface="Cambria" panose="02040503050406030204" pitchFamily="18" charset="0"/>
                <a:cs typeface="Open Sans" panose="020B0606030504020204" pitchFamily="34" charset="0"/>
              </a:rPr>
              <a:t>exemple@email.com</a:t>
            </a:r>
            <a:endParaRPr lang="en-US" sz="1100" dirty="0">
              <a:ea typeface="Cambria" panose="02040503050406030204" pitchFamily="18" charset="0"/>
              <a:cs typeface="Open Sans" panose="020B0606030504020204" pitchFamily="34" charset="0"/>
            </a:endParaRPr>
          </a:p>
        </p:txBody>
      </p:sp>
      <p:sp>
        <p:nvSpPr>
          <p:cNvPr id="462" name="Прямоугольник 461"/>
          <p:cNvSpPr/>
          <p:nvPr/>
        </p:nvSpPr>
        <p:spPr>
          <a:xfrm>
            <a:off x="6155521" y="200894"/>
            <a:ext cx="1677570" cy="1758173"/>
          </a:xfrm>
          <a:prstGeom prst="rect">
            <a:avLst/>
          </a:prstGeom>
          <a:noFill/>
          <a:ln w="28575">
            <a:solidFill>
              <a:srgbClr val="2F5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ea typeface="Cambria" panose="02040503050406030204" pitchFamily="18" charset="0"/>
              <a:cs typeface="Open Sans" panose="020B0606030504020204" pitchFamily="34" charset="0"/>
            </a:endParaRPr>
          </a:p>
        </p:txBody>
      </p:sp>
      <p:sp>
        <p:nvSpPr>
          <p:cNvPr id="464" name="Прямоугольник 463"/>
          <p:cNvSpPr/>
          <p:nvPr/>
        </p:nvSpPr>
        <p:spPr>
          <a:xfrm>
            <a:off x="5707027" y="-223208"/>
            <a:ext cx="1677570" cy="1758173"/>
          </a:xfrm>
          <a:prstGeom prst="rect">
            <a:avLst/>
          </a:prstGeom>
          <a:noFill/>
          <a:ln w="28575">
            <a:solidFill>
              <a:srgbClr val="2F5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ea typeface="Cambria" panose="02040503050406030204" pitchFamily="18" charset="0"/>
              <a:cs typeface="Open Sans" panose="020B0606030504020204" pitchFamily="34" charset="0"/>
            </a:endParaRPr>
          </a:p>
        </p:txBody>
      </p:sp>
      <p:sp>
        <p:nvSpPr>
          <p:cNvPr id="3" name="Прямоугольник 2"/>
          <p:cNvSpPr/>
          <p:nvPr/>
        </p:nvSpPr>
        <p:spPr>
          <a:xfrm>
            <a:off x="564424" y="229414"/>
            <a:ext cx="1475995" cy="16093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8" name="Группа 26">
            <a:extLst>
              <a:ext uri="{FF2B5EF4-FFF2-40B4-BE49-F238E27FC236}">
                <a16:creationId xmlns:a16="http://schemas.microsoft.com/office/drawing/2014/main" id="{6E540BB2-1EAA-2C4B-6670-C96764B4F22B}"/>
              </a:ext>
            </a:extLst>
          </p:cNvPr>
          <p:cNvGrpSpPr/>
          <p:nvPr/>
        </p:nvGrpSpPr>
        <p:grpSpPr>
          <a:xfrm>
            <a:off x="4669343" y="3705546"/>
            <a:ext cx="2081259" cy="3966435"/>
            <a:chOff x="225421" y="2001634"/>
            <a:chExt cx="6432447" cy="912752"/>
          </a:xfrm>
        </p:grpSpPr>
        <p:sp>
          <p:nvSpPr>
            <p:cNvPr id="29" name="TextBox 30">
              <a:extLst>
                <a:ext uri="{FF2B5EF4-FFF2-40B4-BE49-F238E27FC236}">
                  <a16:creationId xmlns:a16="http://schemas.microsoft.com/office/drawing/2014/main" id="{DC44CB32-ECD4-7A5C-264A-C4D983D96E5F}"/>
                </a:ext>
              </a:extLst>
            </p:cNvPr>
            <p:cNvSpPr txBox="1"/>
            <p:nvPr/>
          </p:nvSpPr>
          <p:spPr>
            <a:xfrm>
              <a:off x="225424" y="2001634"/>
              <a:ext cx="5809269" cy="70825"/>
            </a:xfrm>
            <a:prstGeom prst="rect">
              <a:avLst/>
            </a:prstGeom>
            <a:noFill/>
          </p:spPr>
          <p:txBody>
            <a:bodyPr wrap="square" rtlCol="0">
              <a:spAutoFit/>
            </a:bodyPr>
            <a:lstStyle/>
            <a:p>
              <a:r>
                <a:rPr lang="en-US" sz="1400" b="1" dirty="0">
                  <a:solidFill>
                    <a:srgbClr val="FF7A08"/>
                  </a:solidFill>
                  <a:ea typeface="Cambria" panose="02040503050406030204" pitchFamily="18" charset="0"/>
                  <a:cs typeface="Open Sans" panose="020B0606030504020204" pitchFamily="34" charset="0"/>
                </a:rPr>
                <a:t>COMPETENCES</a:t>
              </a:r>
            </a:p>
          </p:txBody>
        </p:sp>
        <p:sp>
          <p:nvSpPr>
            <p:cNvPr id="30" name="TextBox 304">
              <a:extLst>
                <a:ext uri="{FF2B5EF4-FFF2-40B4-BE49-F238E27FC236}">
                  <a16:creationId xmlns:a16="http://schemas.microsoft.com/office/drawing/2014/main" id="{F2DB2EC7-3BD9-FFB2-5FC4-0A1697295A41}"/>
                </a:ext>
              </a:extLst>
            </p:cNvPr>
            <p:cNvSpPr txBox="1"/>
            <p:nvPr/>
          </p:nvSpPr>
          <p:spPr>
            <a:xfrm>
              <a:off x="225421" y="2075107"/>
              <a:ext cx="6432447" cy="839279"/>
            </a:xfrm>
            <a:prstGeom prst="rect">
              <a:avLst/>
            </a:prstGeom>
            <a:noFill/>
          </p:spPr>
          <p:txBody>
            <a:bodyPr wrap="square" rtlCol="0">
              <a:spAutoFit/>
            </a:bodyPr>
            <a:lstStyle/>
            <a:p>
              <a:pPr marL="171450" indent="-171450">
                <a:buFont typeface="Wingdings" pitchFamily="2" charset="2"/>
                <a:buChar char="ü"/>
              </a:pPr>
              <a:r>
                <a:rPr lang="fr-FR" sz="1100" dirty="0"/>
                <a:t>Gestion de collections documentaires et suivi des acquisitions</a:t>
              </a:r>
            </a:p>
            <a:p>
              <a:pPr marL="171450" indent="-171450">
                <a:buFont typeface="Wingdings" pitchFamily="2" charset="2"/>
                <a:buChar char="ü"/>
              </a:pPr>
              <a:r>
                <a:rPr lang="fr-FR" sz="1100" dirty="0"/>
                <a:t>Maîtrise des outils informatiques de catalogage et de recherche documentaire</a:t>
              </a:r>
            </a:p>
            <a:p>
              <a:pPr marL="171450" indent="-171450">
                <a:buFont typeface="Wingdings" pitchFamily="2" charset="2"/>
                <a:buChar char="ü"/>
              </a:pPr>
              <a:r>
                <a:rPr lang="fr-FR" sz="1100" dirty="0"/>
                <a:t>Connaissance approfondie des ressources numériques et des technologies de l'information</a:t>
              </a:r>
            </a:p>
            <a:p>
              <a:pPr marL="171450" indent="-171450">
                <a:buFont typeface="Wingdings" pitchFamily="2" charset="2"/>
                <a:buChar char="ü"/>
              </a:pPr>
              <a:r>
                <a:rPr lang="fr-FR" sz="1100" dirty="0"/>
                <a:t>Excellentes compétences en communication et sens du service</a:t>
              </a:r>
            </a:p>
            <a:p>
              <a:pPr marL="171450" indent="-171450">
                <a:buFont typeface="Wingdings" pitchFamily="2" charset="2"/>
                <a:buChar char="ü"/>
              </a:pPr>
              <a:r>
                <a:rPr lang="fr-FR" sz="1100" dirty="0"/>
                <a:t>Organisation d'événements culturels et pédagogiques</a:t>
              </a:r>
            </a:p>
            <a:p>
              <a:pPr marL="171450" indent="-171450">
                <a:buFont typeface="Wingdings" pitchFamily="2" charset="2"/>
                <a:buChar char="ü"/>
              </a:pPr>
              <a:r>
                <a:rPr lang="fr-FR" sz="1100" dirty="0"/>
                <a:t>Travail en équipe et coordination avec d'autres professionnels</a:t>
              </a:r>
            </a:p>
          </p:txBody>
        </p:sp>
      </p:grpSp>
      <p:grpSp>
        <p:nvGrpSpPr>
          <p:cNvPr id="32" name="Группа 26">
            <a:extLst>
              <a:ext uri="{FF2B5EF4-FFF2-40B4-BE49-F238E27FC236}">
                <a16:creationId xmlns:a16="http://schemas.microsoft.com/office/drawing/2014/main" id="{A33572FD-0EAE-C1B2-9AD2-FD0ED9BDDB83}"/>
              </a:ext>
            </a:extLst>
          </p:cNvPr>
          <p:cNvGrpSpPr/>
          <p:nvPr/>
        </p:nvGrpSpPr>
        <p:grpSpPr>
          <a:xfrm>
            <a:off x="4678028" y="7442644"/>
            <a:ext cx="2077919" cy="1935109"/>
            <a:chOff x="225421" y="2001634"/>
            <a:chExt cx="6432447" cy="445305"/>
          </a:xfrm>
        </p:grpSpPr>
        <p:sp>
          <p:nvSpPr>
            <p:cNvPr id="33" name="TextBox 30">
              <a:extLst>
                <a:ext uri="{FF2B5EF4-FFF2-40B4-BE49-F238E27FC236}">
                  <a16:creationId xmlns:a16="http://schemas.microsoft.com/office/drawing/2014/main" id="{14AE51AA-34DA-3018-71CA-1D5D2865BF25}"/>
                </a:ext>
              </a:extLst>
            </p:cNvPr>
            <p:cNvSpPr txBox="1"/>
            <p:nvPr/>
          </p:nvSpPr>
          <p:spPr>
            <a:xfrm>
              <a:off x="225424" y="2001634"/>
              <a:ext cx="5809269" cy="70825"/>
            </a:xfrm>
            <a:prstGeom prst="rect">
              <a:avLst/>
            </a:prstGeom>
            <a:noFill/>
          </p:spPr>
          <p:txBody>
            <a:bodyPr wrap="square" rtlCol="0">
              <a:spAutoFit/>
            </a:bodyPr>
            <a:lstStyle/>
            <a:p>
              <a:r>
                <a:rPr lang="en-US" sz="1400" b="1" dirty="0">
                  <a:solidFill>
                    <a:srgbClr val="FF7A08"/>
                  </a:solidFill>
                  <a:ea typeface="Cambria" panose="02040503050406030204" pitchFamily="18" charset="0"/>
                  <a:cs typeface="Open Sans" panose="020B0606030504020204" pitchFamily="34" charset="0"/>
                </a:rPr>
                <a:t>HOBBIES</a:t>
              </a:r>
            </a:p>
          </p:txBody>
        </p:sp>
        <p:sp>
          <p:nvSpPr>
            <p:cNvPr id="34" name="TextBox 304">
              <a:extLst>
                <a:ext uri="{FF2B5EF4-FFF2-40B4-BE49-F238E27FC236}">
                  <a16:creationId xmlns:a16="http://schemas.microsoft.com/office/drawing/2014/main" id="{BA3924EE-1057-84B6-313A-6D3E9469643F}"/>
                </a:ext>
              </a:extLst>
            </p:cNvPr>
            <p:cNvSpPr txBox="1"/>
            <p:nvPr/>
          </p:nvSpPr>
          <p:spPr>
            <a:xfrm>
              <a:off x="225421" y="2075107"/>
              <a:ext cx="6432447" cy="371832"/>
            </a:xfrm>
            <a:prstGeom prst="rect">
              <a:avLst/>
            </a:prstGeom>
            <a:noFill/>
          </p:spPr>
          <p:txBody>
            <a:bodyPr wrap="square" rtlCol="0">
              <a:spAutoFit/>
            </a:bodyPr>
            <a:lstStyle/>
            <a:p>
              <a:pPr marL="171450" indent="-171450">
                <a:buFont typeface="Arial" panose="020B0604020202020204" pitchFamily="34" charset="0"/>
                <a:buChar char="•"/>
              </a:pPr>
              <a:r>
                <a:rPr lang="fr-FR" sz="1100" dirty="0"/>
                <a:t>Lecture : littérature contemporaine, romans historiques, essais</a:t>
              </a:r>
            </a:p>
            <a:p>
              <a:pPr marL="171450" indent="-171450">
                <a:buFont typeface="Arial" panose="020B0604020202020204" pitchFamily="34" charset="0"/>
                <a:buChar char="•"/>
              </a:pPr>
              <a:r>
                <a:rPr lang="fr-FR" sz="1100" dirty="0"/>
                <a:t>Musique : participation à un groupe de musique amateur</a:t>
              </a:r>
            </a:p>
            <a:p>
              <a:pPr marL="171450" indent="-171450">
                <a:buFont typeface="Arial" panose="020B0604020202020204" pitchFamily="34" charset="0"/>
                <a:buChar char="•"/>
              </a:pPr>
              <a:r>
                <a:rPr lang="fr-FR" sz="1100" dirty="0"/>
                <a:t>Voyages : découverte de nouvelles cultures et patrimoines</a:t>
              </a:r>
            </a:p>
          </p:txBody>
        </p:sp>
      </p:grpSp>
      <p:sp>
        <p:nvSpPr>
          <p:cNvPr id="37" name="ZoneTexte 36">
            <a:extLst>
              <a:ext uri="{FF2B5EF4-FFF2-40B4-BE49-F238E27FC236}">
                <a16:creationId xmlns:a16="http://schemas.microsoft.com/office/drawing/2014/main" id="{62DA686E-C593-D318-9EDB-1333971CA934}"/>
              </a:ext>
            </a:extLst>
          </p:cNvPr>
          <p:cNvSpPr txBox="1"/>
          <p:nvPr/>
        </p:nvSpPr>
        <p:spPr>
          <a:xfrm>
            <a:off x="4154405" y="1148874"/>
            <a:ext cx="1695560" cy="827791"/>
          </a:xfrm>
          <a:prstGeom prst="rect">
            <a:avLst/>
          </a:prstGeom>
          <a:noFill/>
          <a:ln>
            <a:noFill/>
          </a:ln>
        </p:spPr>
        <p:txBody>
          <a:bodyPr wrap="square">
            <a:spAutoFit/>
          </a:bodyPr>
          <a:lstStyle/>
          <a:p>
            <a:pPr marL="171450" indent="-171450">
              <a:lnSpc>
                <a:spcPct val="150000"/>
              </a:lnSpc>
              <a:buFont typeface="Arial" panose="020B0604020202020204" pitchFamily="34" charset="0"/>
              <a:buChar char="•"/>
            </a:pPr>
            <a:r>
              <a:rPr lang="en-US" sz="1100" dirty="0" err="1">
                <a:ea typeface="Cambria" panose="02040503050406030204" pitchFamily="18" charset="0"/>
                <a:cs typeface="Open Sans" panose="020B0606030504020204" pitchFamily="34" charset="0"/>
              </a:rPr>
              <a:t>facebook.com</a:t>
            </a:r>
            <a:r>
              <a:rPr lang="en-US" sz="1100" dirty="0">
                <a:ea typeface="Cambria" panose="02040503050406030204" pitchFamily="18" charset="0"/>
                <a:cs typeface="Open Sans" panose="020B0606030504020204" pitchFamily="34" charset="0"/>
              </a:rPr>
              <a:t>/</a:t>
            </a:r>
            <a:r>
              <a:rPr lang="en-US" sz="1100" dirty="0" err="1">
                <a:ea typeface="Cambria" panose="02040503050406030204" pitchFamily="18" charset="0"/>
                <a:cs typeface="Open Sans" panose="020B0606030504020204" pitchFamily="34" charset="0"/>
              </a:rPr>
              <a:t>alexdd</a:t>
            </a:r>
            <a:endParaRPr lang="en-US" sz="1100" dirty="0">
              <a:ea typeface="Cambria" panose="02040503050406030204" pitchFamily="18" charset="0"/>
              <a:cs typeface="Open Sans" panose="020B0606030504020204" pitchFamily="34" charset="0"/>
            </a:endParaRPr>
          </a:p>
          <a:p>
            <a:pPr marL="171450" indent="-171450">
              <a:lnSpc>
                <a:spcPct val="150000"/>
              </a:lnSpc>
              <a:buFont typeface="Arial" panose="020B0604020202020204" pitchFamily="34" charset="0"/>
              <a:buChar char="•"/>
            </a:pPr>
            <a:r>
              <a:rPr lang="en-US" sz="1100" dirty="0" err="1">
                <a:ea typeface="Cambria" panose="02040503050406030204" pitchFamily="18" charset="0"/>
                <a:cs typeface="Open Sans" panose="020B0606030504020204" pitchFamily="34" charset="0"/>
              </a:rPr>
              <a:t>twitter.com</a:t>
            </a:r>
            <a:r>
              <a:rPr lang="en-US" sz="1100" dirty="0">
                <a:ea typeface="Cambria" panose="02040503050406030204" pitchFamily="18" charset="0"/>
                <a:cs typeface="Open Sans" panose="020B0606030504020204" pitchFamily="34" charset="0"/>
              </a:rPr>
              <a:t>/add</a:t>
            </a:r>
          </a:p>
          <a:p>
            <a:pPr marL="171450" indent="-171450">
              <a:lnSpc>
                <a:spcPct val="150000"/>
              </a:lnSpc>
              <a:buFont typeface="Arial" panose="020B0604020202020204" pitchFamily="34" charset="0"/>
              <a:buChar char="•"/>
            </a:pPr>
            <a:r>
              <a:rPr lang="en-US" sz="1100" dirty="0" err="1">
                <a:ea typeface="Cambria" panose="02040503050406030204" pitchFamily="18" charset="0"/>
                <a:cs typeface="Open Sans" panose="020B0606030504020204" pitchFamily="34" charset="0"/>
              </a:rPr>
              <a:t>linkedin.com</a:t>
            </a:r>
            <a:r>
              <a:rPr lang="en-US" sz="1100" dirty="0">
                <a:ea typeface="Cambria" panose="02040503050406030204" pitchFamily="18" charset="0"/>
                <a:cs typeface="Open Sans" panose="020B0606030504020204" pitchFamily="34" charset="0"/>
              </a:rPr>
              <a:t>/add</a:t>
            </a:r>
          </a:p>
        </p:txBody>
      </p:sp>
      <p:pic>
        <p:nvPicPr>
          <p:cNvPr id="4" name="Image 3" descr="Une image contenant Visage humain, personne, habits, lunettes&#10;&#10;Description générée automatiquement">
            <a:extLst>
              <a:ext uri="{FF2B5EF4-FFF2-40B4-BE49-F238E27FC236}">
                <a16:creationId xmlns:a16="http://schemas.microsoft.com/office/drawing/2014/main" id="{322387C3-98A7-90D7-467A-94FB575D64DF}"/>
              </a:ext>
            </a:extLst>
          </p:cNvPr>
          <p:cNvPicPr>
            <a:picLocks noChangeAspect="1"/>
          </p:cNvPicPr>
          <p:nvPr/>
        </p:nvPicPr>
        <p:blipFill rotWithShape="1">
          <a:blip r:embed="rId2"/>
          <a:srcRect l="30999" r="3015"/>
          <a:stretch/>
        </p:blipFill>
        <p:spPr>
          <a:xfrm>
            <a:off x="541162" y="235941"/>
            <a:ext cx="1578174" cy="1596308"/>
          </a:xfrm>
          <a:prstGeom prst="rect">
            <a:avLst/>
          </a:prstGeom>
        </p:spPr>
      </p:pic>
    </p:spTree>
    <p:extLst>
      <p:ext uri="{BB962C8B-B14F-4D97-AF65-F5344CB8AC3E}">
        <p14:creationId xmlns:p14="http://schemas.microsoft.com/office/powerpoint/2010/main" val="302837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70276" y="778216"/>
            <a:ext cx="5917452" cy="8314382"/>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86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865" dirty="0">
                <a:solidFill>
                  <a:schemeClr val="tx1">
                    <a:lumMod val="50000"/>
                    <a:lumOff val="50000"/>
                  </a:schemeClr>
                </a:solidFill>
              </a:rPr>
            </a:br>
            <a:r>
              <a:rPr lang="fr-FR" sz="1865" dirty="0" err="1">
                <a:solidFill>
                  <a:schemeClr val="tx1">
                    <a:lumMod val="50000"/>
                    <a:lumOff val="50000"/>
                  </a:schemeClr>
                </a:solidFill>
              </a:rPr>
              <a:t>Disclaimer</a:t>
            </a:r>
            <a:r>
              <a:rPr lang="fr-FR" sz="1865" dirty="0">
                <a:solidFill>
                  <a:schemeClr val="tx1">
                    <a:lumMod val="50000"/>
                    <a:lumOff val="50000"/>
                  </a:schemeClr>
                </a:solidFill>
              </a:rPr>
              <a:t> : Les modèles disponibles sur notre site fournis "en l'état" et sans garantie.</a:t>
            </a:r>
          </a:p>
          <a:p>
            <a:pPr marL="0" indent="0">
              <a:buNone/>
            </a:pPr>
            <a:endParaRPr lang="fr-FR" sz="2174" dirty="0">
              <a:solidFill>
                <a:schemeClr val="tx1">
                  <a:lumMod val="50000"/>
                  <a:lumOff val="50000"/>
                </a:schemeClr>
              </a:solidFill>
            </a:endParaRPr>
          </a:p>
          <a:p>
            <a:pPr marL="0" indent="0" algn="ctr">
              <a:buNone/>
            </a:pPr>
            <a:r>
              <a:rPr lang="fr-FR" sz="2174" dirty="0" err="1"/>
              <a:t>Créeruncv.com</a:t>
            </a:r>
            <a:r>
              <a:rPr lang="fr-FR" sz="2174"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3982</TotalTime>
  <Words>662</Words>
  <Application>Microsoft Macintosh PowerPoint</Application>
  <PresentationFormat>Format A4 (210 x 297 mm)</PresentationFormat>
  <Paragraphs>79</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Calibri Light</vt:lpstr>
      <vt:lpstr>Arial</vt:lpstr>
      <vt:lpstr>Calibri</vt:lpstr>
      <vt:lpstr>Wingdings</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450</cp:revision>
  <dcterms:created xsi:type="dcterms:W3CDTF">2019-07-01T12:35:06Z</dcterms:created>
  <dcterms:modified xsi:type="dcterms:W3CDTF">2023-05-22T10:42:59Z</dcterms:modified>
</cp:coreProperties>
</file>