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675"/>
    <p:restoredTop sz="96327"/>
  </p:normalViewPr>
  <p:slideViewPr>
    <p:cSldViewPr snapToGrid="0" snapToObjects="1" showGuides="1">
      <p:cViewPr>
        <p:scale>
          <a:sx n="143" d="100"/>
          <a:sy n="143" d="100"/>
        </p:scale>
        <p:origin x="1368" y="144"/>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12/08/2022</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12/08/2022</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12/08/2022</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12/08/2022</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12/08/2022</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12/08/2022</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accent4">
              <a:lumMod val="20000"/>
              <a:lumOff val="80000"/>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a:t>Gérard C</a:t>
            </a:r>
            <a:r>
              <a:rPr lang="fr-FR" sz="2800" b="1" dirty="0"/>
              <a:t>OCKTAIL</a:t>
            </a:r>
            <a:br>
              <a:rPr lang="fr-FR" sz="2800" dirty="0"/>
            </a:b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03277" y="701520"/>
            <a:ext cx="4004627" cy="6705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b="1" dirty="0"/>
              <a:t>Barman expérimenté – Trilingue FR-EN-SP </a:t>
            </a:r>
          </a:p>
          <a:p>
            <a:br>
              <a:rPr lang="fr-FR" b="1" dirty="0"/>
            </a:br>
            <a:br>
              <a:rPr lang="fr-FR" b="1" dirty="0"/>
            </a:br>
            <a:endParaRPr lang="fr-FR" sz="1400" b="1" dirty="0"/>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95900" y="1762123"/>
            <a:ext cx="4010235" cy="9035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dirty="0"/>
              <a:t>Barman professionnel et sérieux, diplômé de l’</a:t>
            </a:r>
            <a:r>
              <a:rPr lang="fr-FR" sz="1050" dirty="0" err="1"/>
              <a:t>European</a:t>
            </a:r>
            <a:r>
              <a:rPr lang="fr-FR" sz="1050" dirty="0"/>
              <a:t> </a:t>
            </a:r>
            <a:r>
              <a:rPr lang="fr-FR" sz="1050" dirty="0" err="1"/>
              <a:t>Bartender</a:t>
            </a:r>
            <a:r>
              <a:rPr lang="fr-FR" sz="1050" dirty="0"/>
              <a:t> </a:t>
            </a:r>
            <a:r>
              <a:rPr lang="fr-FR" sz="1050" dirty="0" err="1"/>
              <a:t>School</a:t>
            </a:r>
            <a:r>
              <a:rPr lang="fr-FR" sz="1050" dirty="0"/>
              <a:t>. Mes expériences en France et à l’étranger m’ont permis d’acquérir une multitude de compétences en matière de cocktails et d’organisation. Soucieux de la qualité offerte aux clients, je m’adapte aux besoins de chacun pour répondre au mieux à leur demande.</a:t>
            </a:r>
            <a:br>
              <a:rPr lang="fr-FR" sz="1050" dirty="0"/>
            </a:br>
            <a:br>
              <a:rPr lang="fr-FR" sz="1050" dirty="0"/>
            </a:br>
            <a:br>
              <a:rPr lang="fr-FR" sz="1050" dirty="0"/>
            </a:br>
            <a:br>
              <a:rPr lang="fr-FR" sz="1050" dirty="0"/>
            </a:br>
            <a:endParaRPr kumimoji="0" lang="fr-FR" altLang="fr-FR" sz="105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29201" y="1397635"/>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96682" y="2701726"/>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89103" y="3155342"/>
            <a:ext cx="4173294" cy="4575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50" b="1" dirty="0"/>
              <a:t>Juin 2019 à Mars 2021, Bar 8, 1er arrondissement de Paris, France</a:t>
            </a:r>
          </a:p>
          <a:p>
            <a:pPr marL="171450" indent="-171450">
              <a:buFont typeface="Arial" panose="020B0604020202020204" pitchFamily="34" charset="0"/>
              <a:buChar char="•"/>
            </a:pPr>
            <a:r>
              <a:rPr lang="fr-FR" sz="1050" dirty="0"/>
              <a:t>Service prestigieux, à l’image du bar, en respectant chaque désir du client.</a:t>
            </a:r>
          </a:p>
          <a:p>
            <a:pPr marL="171450" indent="-171450">
              <a:buFont typeface="Arial" panose="020B0604020202020204" pitchFamily="34" charset="0"/>
              <a:buChar char="•"/>
            </a:pPr>
            <a:r>
              <a:rPr lang="fr-FR" sz="1050" dirty="0"/>
              <a:t>Élaboration de cocktails sophistiqués et modernes aux mélanges surprenants offrant une qualité appréciée par les clients et en adéquation avec le projet de l’établissement en adéquation avec le projet de l’établissement.</a:t>
            </a:r>
          </a:p>
          <a:p>
            <a:pPr marL="171450" indent="-171450">
              <a:buFont typeface="Arial" panose="020B0604020202020204" pitchFamily="34" charset="0"/>
              <a:buChar char="•"/>
            </a:pPr>
            <a:r>
              <a:rPr lang="fr-FR" sz="1050" dirty="0"/>
              <a:t>Participation à la fidélisation de la clientèle.</a:t>
            </a:r>
          </a:p>
          <a:p>
            <a:br>
              <a:rPr lang="fr-FR" sz="1050" dirty="0"/>
            </a:br>
            <a:r>
              <a:rPr lang="fr-FR" sz="1050" b="1" dirty="0"/>
              <a:t>Avril 2016 à Mai 2019, Little Red </a:t>
            </a:r>
            <a:r>
              <a:rPr lang="fr-FR" sz="1050" b="1" dirty="0" err="1"/>
              <a:t>Door</a:t>
            </a:r>
            <a:r>
              <a:rPr lang="fr-FR" sz="1050" b="1" dirty="0"/>
              <a:t>, 3ème arrondissement de Paris, France</a:t>
            </a:r>
          </a:p>
          <a:p>
            <a:pPr marL="171450" indent="-171450">
              <a:buFont typeface="Arial" panose="020B0604020202020204" pitchFamily="34" charset="0"/>
              <a:buChar char="•"/>
            </a:pPr>
            <a:r>
              <a:rPr lang="fr-FR" sz="1050" dirty="0"/>
              <a:t>Service chaleureux et convivial, tout en restant professionnel et attentif aux besoins des clients.</a:t>
            </a:r>
          </a:p>
          <a:p>
            <a:pPr marL="171450" indent="-171450">
              <a:buFont typeface="Arial" panose="020B0604020202020204" pitchFamily="34" charset="0"/>
              <a:buChar char="•"/>
            </a:pPr>
            <a:r>
              <a:rPr lang="fr-FR" sz="1050" dirty="0"/>
              <a:t>Création des cocktails et recommandation quant au choix à faire pour sa boisson.</a:t>
            </a:r>
          </a:p>
          <a:p>
            <a:pPr marL="171450" indent="-171450">
              <a:buFont typeface="Arial" panose="020B0604020202020204" pitchFamily="34" charset="0"/>
              <a:buChar char="•"/>
            </a:pPr>
            <a:r>
              <a:rPr lang="fr-FR" sz="1050" dirty="0"/>
              <a:t>Manager du second barman : apprentissage des codes à adopter dans l’établissement et face aux clients, mise en avant des produits phares et aide à la création des cocktails.</a:t>
            </a:r>
          </a:p>
          <a:p>
            <a:br>
              <a:rPr lang="fr-FR" sz="1050" dirty="0"/>
            </a:br>
            <a:r>
              <a:rPr lang="fr-FR" sz="1050" b="1" dirty="0"/>
              <a:t>Février 2015 à Janvier 2016, Sky Bar Bangkok, Bangkok, Thaïlande</a:t>
            </a:r>
          </a:p>
          <a:p>
            <a:pPr marL="171450" indent="-171450">
              <a:buFont typeface="Arial" panose="020B0604020202020204" pitchFamily="34" charset="0"/>
              <a:buChar char="•"/>
            </a:pPr>
            <a:r>
              <a:rPr lang="fr-FR" sz="1050" dirty="0"/>
              <a:t>Gestion des stocks et suivi des commandes pour le bar.</a:t>
            </a:r>
          </a:p>
          <a:p>
            <a:pPr marL="171450" indent="-171450">
              <a:buFont typeface="Arial" panose="020B0604020202020204" pitchFamily="34" charset="0"/>
              <a:buChar char="•"/>
            </a:pPr>
            <a:r>
              <a:rPr lang="fr-FR" sz="1050" dirty="0"/>
              <a:t>S’assurer de la qualité des produits servis, gestion de la satisfaction client. </a:t>
            </a:r>
          </a:p>
          <a:p>
            <a:pPr marL="171450" indent="-171450">
              <a:buFont typeface="Arial" panose="020B0604020202020204" pitchFamily="34" charset="0"/>
              <a:buChar char="•"/>
            </a:pPr>
            <a:r>
              <a:rPr lang="fr-FR" sz="1050" dirty="0"/>
              <a:t>Créer des cocktails sur-mesure, revisiter des recettes classiques et servir ceux disponibles sur la carte.</a:t>
            </a:r>
          </a:p>
          <a:p>
            <a:pPr marL="171450" indent="-171450">
              <a:buFont typeface="Arial" panose="020B0604020202020204" pitchFamily="34" charset="0"/>
              <a:buChar char="•"/>
            </a:pPr>
            <a:r>
              <a:rPr lang="fr-FR" sz="1050" dirty="0"/>
              <a:t>Respect des normes en vigueur présentes en Thaïlande.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76485" y="1729020"/>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31222" y="3067312"/>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80033" y="3388859"/>
            <a:ext cx="2120900"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634029" y="3993502"/>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48200" y="3425825"/>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66519" y="3752871"/>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70453" y="4281330"/>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516437" y="2974346"/>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592953"/>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58773" y="4939703"/>
            <a:ext cx="2341563" cy="16877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Gestion du comportement des clients </a:t>
            </a:r>
          </a:p>
          <a:p>
            <a:pPr marL="171450" indent="-171450">
              <a:buFont typeface="Arial" panose="020B0604020202020204" pitchFamily="34" charset="0"/>
              <a:buChar char="•"/>
            </a:pPr>
            <a:r>
              <a:rPr lang="fr-FR" sz="1100" dirty="0"/>
              <a:t>Connaissances des lois et normes en vigueur </a:t>
            </a:r>
          </a:p>
          <a:p>
            <a:pPr marL="171450" indent="-171450">
              <a:buFont typeface="Arial" panose="020B0604020202020204" pitchFamily="34" charset="0"/>
              <a:buChar char="•"/>
            </a:pPr>
            <a:r>
              <a:rPr lang="fr-FR" sz="1100" dirty="0"/>
              <a:t>Respect du client et de ses demandes </a:t>
            </a:r>
          </a:p>
          <a:p>
            <a:pPr marL="171450" indent="-171450">
              <a:buFont typeface="Arial" panose="020B0604020202020204" pitchFamily="34" charset="0"/>
              <a:buChar char="•"/>
            </a:pPr>
            <a:r>
              <a:rPr lang="fr-FR" sz="1100" dirty="0"/>
              <a:t>Spécialisé en mixologie</a:t>
            </a:r>
          </a:p>
          <a:p>
            <a:pPr marL="171450" indent="-171450">
              <a:buFont typeface="Arial" panose="020B0604020202020204" pitchFamily="34" charset="0"/>
              <a:buChar char="•"/>
            </a:pPr>
            <a:r>
              <a:rPr lang="fr-FR" sz="1100" dirty="0"/>
              <a:t>Parle couramment français, anglais et espagnol </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476750" y="6658129"/>
            <a:ext cx="2341562"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449466" y="7136979"/>
            <a:ext cx="2116901" cy="6589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100" dirty="0"/>
              <a:t>Souriant </a:t>
            </a:r>
          </a:p>
          <a:p>
            <a:pPr marL="171450" indent="-171450">
              <a:buFont typeface="Arial" panose="020B0604020202020204" pitchFamily="34" charset="0"/>
              <a:buChar char="•"/>
            </a:pPr>
            <a:r>
              <a:rPr lang="fr-FR" sz="1100" dirty="0"/>
              <a:t>Organisé </a:t>
            </a:r>
          </a:p>
          <a:p>
            <a:pPr marL="171450" indent="-171450">
              <a:buFont typeface="Arial" panose="020B0604020202020204" pitchFamily="34" charset="0"/>
              <a:buChar char="•"/>
            </a:pPr>
            <a:r>
              <a:rPr lang="fr-FR" sz="1100" dirty="0"/>
              <a:t>Déterminé </a:t>
            </a:r>
          </a:p>
          <a:p>
            <a:pPr marL="171450" indent="-171450">
              <a:buFont typeface="Arial" panose="020B0604020202020204" pitchFamily="34" charset="0"/>
              <a:buChar char="•"/>
            </a:pPr>
            <a:r>
              <a:rPr lang="fr-FR" sz="1100" dirty="0"/>
              <a:t>Curieux</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4419503" y="792981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Centres d’intérêt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4458773" y="8295469"/>
            <a:ext cx="2341562" cy="1031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100" dirty="0">
                <a:latin typeface="+mn-lt"/>
              </a:rPr>
              <a:t>Tennis, </a:t>
            </a:r>
          </a:p>
          <a:p>
            <a:pPr marL="171450" indent="-171450">
              <a:buFont typeface="Arial" panose="020B0604020202020204" pitchFamily="34" charset="0"/>
              <a:buChar char="•"/>
            </a:pPr>
            <a:r>
              <a:rPr lang="fr-FR" sz="1100" dirty="0">
                <a:latin typeface="+mn-lt"/>
              </a:rPr>
              <a:t>Voyages (Espagne, Italie, Royaume-Uni, Grèce, Etats-Unis), lecture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57664" y="7483932"/>
            <a:ext cx="3175000"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cxnSp>
        <p:nvCxnSpPr>
          <p:cNvPr id="83" name="Conector recto 36">
            <a:extLst>
              <a:ext uri="{FF2B5EF4-FFF2-40B4-BE49-F238E27FC236}">
                <a16:creationId xmlns:a16="http://schemas.microsoft.com/office/drawing/2014/main" id="{B2CAE3A5-958C-F1BC-C593-5BAC07D0F8A4}"/>
              </a:ext>
            </a:extLst>
          </p:cNvPr>
          <p:cNvCxnSpPr>
            <a:cxnSpLocks/>
          </p:cNvCxnSpPr>
          <p:nvPr/>
        </p:nvCxnSpPr>
        <p:spPr>
          <a:xfrm>
            <a:off x="69827" y="7833494"/>
            <a:ext cx="4047565" cy="0"/>
          </a:xfrm>
          <a:prstGeom prst="line">
            <a:avLst/>
          </a:prstGeom>
          <a:ln/>
        </p:spPr>
        <p:style>
          <a:lnRef idx="2">
            <a:schemeClr val="dk1"/>
          </a:lnRef>
          <a:fillRef idx="0">
            <a:schemeClr val="dk1"/>
          </a:fillRef>
          <a:effectRef idx="1">
            <a:schemeClr val="dk1"/>
          </a:effectRef>
          <a:fontRef idx="minor">
            <a:schemeClr val="tx1"/>
          </a:fontRef>
        </p:style>
      </p:cxn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pic>
        <p:nvPicPr>
          <p:cNvPr id="4" name="Image 3" descr="Une image contenant personne, homme, intérieur&#10;&#10;Description générée automatiquement">
            <a:extLst>
              <a:ext uri="{FF2B5EF4-FFF2-40B4-BE49-F238E27FC236}">
                <a16:creationId xmlns:a16="http://schemas.microsoft.com/office/drawing/2014/main" id="{76DCD8B6-7E61-9DCE-AE61-B97A5652FD61}"/>
              </a:ext>
            </a:extLst>
          </p:cNvPr>
          <p:cNvPicPr>
            <a:picLocks noChangeAspect="1"/>
          </p:cNvPicPr>
          <p:nvPr/>
        </p:nvPicPr>
        <p:blipFill rotWithShape="1">
          <a:blip r:embed="rId7"/>
          <a:srcRect l="33742"/>
          <a:stretch/>
        </p:blipFill>
        <p:spPr>
          <a:xfrm>
            <a:off x="4483277" y="324210"/>
            <a:ext cx="2214017" cy="2230300"/>
          </a:xfrm>
          <a:prstGeom prst="ellipse">
            <a:avLst/>
          </a:prstGeom>
          <a:ln w="50800">
            <a:solidFill>
              <a:schemeClr val="bg1"/>
            </a:solidFill>
          </a:ln>
        </p:spPr>
      </p:pic>
      <p:sp>
        <p:nvSpPr>
          <p:cNvPr id="6" name="ZoneTexte 5">
            <a:extLst>
              <a:ext uri="{FF2B5EF4-FFF2-40B4-BE49-F238E27FC236}">
                <a16:creationId xmlns:a16="http://schemas.microsoft.com/office/drawing/2014/main" id="{D6EBB77F-C41B-FE53-5EAF-67BCA0DADC8D}"/>
              </a:ext>
            </a:extLst>
          </p:cNvPr>
          <p:cNvSpPr txBox="1"/>
          <p:nvPr/>
        </p:nvSpPr>
        <p:spPr>
          <a:xfrm>
            <a:off x="57663" y="7876536"/>
            <a:ext cx="4047565" cy="1869743"/>
          </a:xfrm>
          <a:prstGeom prst="rect">
            <a:avLst/>
          </a:prstGeom>
          <a:noFill/>
        </p:spPr>
        <p:txBody>
          <a:bodyPr wrap="square">
            <a:spAutoFit/>
          </a:bodyPr>
          <a:lstStyle/>
          <a:p>
            <a:pPr marL="171450" indent="-171450">
              <a:buFont typeface="Arial" panose="020B0604020202020204" pitchFamily="34" charset="0"/>
              <a:buChar char="•"/>
            </a:pPr>
            <a:r>
              <a:rPr lang="fr-FR" sz="1050" b="1" dirty="0"/>
              <a:t>Décembre 2014 à Janvier 2015, </a:t>
            </a:r>
            <a:r>
              <a:rPr lang="fr-FR" sz="1050" b="1" dirty="0" err="1"/>
              <a:t>European</a:t>
            </a:r>
            <a:r>
              <a:rPr lang="fr-FR" sz="1050" b="1" dirty="0"/>
              <a:t> </a:t>
            </a:r>
            <a:r>
              <a:rPr lang="fr-FR" sz="1050" b="1" dirty="0" err="1"/>
              <a:t>Bartender</a:t>
            </a:r>
            <a:r>
              <a:rPr lang="fr-FR" sz="1050" b="1" dirty="0"/>
              <a:t> </a:t>
            </a:r>
            <a:r>
              <a:rPr lang="fr-FR" sz="1050" b="1" dirty="0" err="1"/>
              <a:t>School</a:t>
            </a:r>
            <a:r>
              <a:rPr lang="fr-FR" sz="1050" b="1" dirty="0"/>
              <a:t>, Paris</a:t>
            </a:r>
            <a:br>
              <a:rPr lang="fr-FR" sz="1050" dirty="0"/>
            </a:br>
            <a:r>
              <a:rPr lang="fr-FR" sz="1050" dirty="0"/>
              <a:t>Formation de 4 semaines dans le but d’avoir un diplôme supplémentaire et reconnu à l’international. S’en est suivi une période de 11 mois à l’étranger en tant que barman. </a:t>
            </a:r>
          </a:p>
          <a:p>
            <a:pPr marL="171450" indent="-171450">
              <a:buFont typeface="Arial" panose="020B0604020202020204" pitchFamily="34" charset="0"/>
              <a:buChar char="•"/>
            </a:pPr>
            <a:r>
              <a:rPr lang="fr-FR" sz="1050" b="1" dirty="0"/>
              <a:t>Juillet 2014 à Octobre 2014, CQP Barman, AFPA, Bordeaux</a:t>
            </a:r>
            <a:br>
              <a:rPr lang="fr-FR" sz="1050" dirty="0"/>
            </a:br>
            <a:r>
              <a:rPr lang="fr-FR" sz="1050" dirty="0"/>
              <a:t>Formation de 4 mois avec deux stages en établissement. Apprentissage de la création de cocktail et des normes en vigueur. </a:t>
            </a:r>
          </a:p>
          <a:p>
            <a:pPr marL="171450" indent="-171450">
              <a:buFont typeface="Arial" panose="020B0604020202020204" pitchFamily="34" charset="0"/>
              <a:buChar char="•"/>
            </a:pPr>
            <a:r>
              <a:rPr lang="fr-FR" sz="1050" b="1" dirty="0"/>
              <a:t>Septembre 2013 à Juin 2014, CAP restauration, Bordeaux </a:t>
            </a:r>
            <a:br>
              <a:rPr lang="fr-FR" sz="1050" dirty="0"/>
            </a:br>
            <a:r>
              <a:rPr lang="fr-FR" sz="1050" dirty="0"/>
              <a:t>Formation suivie en alternance à Bordeaux, dans la brasserie L’Auguste. Apprentissage du service au plateau, de la préparation de commande et de la gestion du bar.</a:t>
            </a:r>
          </a:p>
        </p:txBody>
      </p:sp>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9426" y="692354"/>
            <a:ext cx="6039152" cy="8485380"/>
          </a:xfrm>
        </p:spPr>
        <p:txBody>
          <a:bodyPr>
            <a:normAutofit fontScale="40000" lnSpcReduction="20000"/>
          </a:bodyPr>
          <a:lstStyle/>
          <a:p>
            <a:pPr marL="0" indent="0">
              <a:buNone/>
            </a:pPr>
            <a:r>
              <a:rPr lang="fr-FR" b="1" dirty="0"/>
              <a:t>Cher(e) Candidat(e)</a:t>
            </a:r>
          </a:p>
          <a:p>
            <a:pPr marL="0" indent="0">
              <a:buNone/>
            </a:pPr>
            <a:endParaRPr lang="fr-FR" b="1" dirty="0"/>
          </a:p>
          <a:p>
            <a:pPr marL="0" indent="0">
              <a:buNone/>
            </a:pPr>
            <a:r>
              <a:rPr lang="fr-FR" b="1" dirty="0"/>
              <a:t>Merci d'avoir téléchargé ce modèle sur notre site. Nous espérons qu'il vous aidera à mettre en valeur votre CV.</a:t>
            </a:r>
          </a:p>
          <a:p>
            <a:pPr marL="0" indent="0">
              <a:buNone/>
            </a:pPr>
            <a:endParaRPr lang="fr-FR" b="1" dirty="0"/>
          </a:p>
          <a:p>
            <a:pPr marL="0" indent="0">
              <a:buNone/>
            </a:pPr>
            <a:r>
              <a:rPr lang="fr-FR" dirty="0"/>
              <a:t>---------------------------------------------------------------------------------------</a:t>
            </a:r>
          </a:p>
          <a:p>
            <a:pPr marL="0" indent="0">
              <a:buNone/>
            </a:pPr>
            <a:endParaRPr lang="fr-FR" dirty="0"/>
          </a:p>
          <a:p>
            <a:pPr marL="0" indent="0">
              <a:buNone/>
            </a:pPr>
            <a:r>
              <a:rPr lang="fr-FR" dirty="0"/>
              <a:t>Besoin de conseils pour rédiger votre CV ou vous préparer pour l’entretien d’embauche ? Consultez nos articles :</a:t>
            </a:r>
          </a:p>
          <a:p>
            <a:pPr marL="0" indent="0">
              <a:buNone/>
            </a:pPr>
            <a:endParaRPr lang="fr-FR" dirty="0"/>
          </a:p>
          <a:p>
            <a:pPr marL="0" indent="0">
              <a:buNone/>
            </a:pPr>
            <a:r>
              <a:rPr lang="fr-FR" dirty="0"/>
              <a:t>- </a:t>
            </a:r>
            <a:r>
              <a:rPr lang="fr-FR" dirty="0">
                <a:hlinkClick r:id="rId2"/>
              </a:rPr>
              <a:t>Le titre du CV : guide pratique + 30 exemples</a:t>
            </a:r>
            <a:endParaRPr lang="fr-FR" dirty="0"/>
          </a:p>
          <a:p>
            <a:pPr marL="0" indent="0">
              <a:buNone/>
            </a:pPr>
            <a:r>
              <a:rPr lang="fr-FR" dirty="0"/>
              <a:t>- </a:t>
            </a:r>
            <a:r>
              <a:rPr lang="fr-FR" dirty="0">
                <a:hlinkClick r:id="rId3"/>
              </a:rPr>
              <a:t>Comment mettre en valeur son expérience professionnelle ?</a:t>
            </a:r>
            <a:endParaRPr lang="fr-FR" dirty="0"/>
          </a:p>
          <a:p>
            <a:pPr marL="0" indent="0">
              <a:buNone/>
            </a:pPr>
            <a:r>
              <a:rPr lang="fr-FR" dirty="0"/>
              <a:t>- </a:t>
            </a:r>
            <a:r>
              <a:rPr lang="fr-FR" dirty="0">
                <a:hlinkClick r:id="rId4"/>
              </a:rPr>
              <a:t>Rédiger une accroche de CV percutante + 9 exemples</a:t>
            </a:r>
            <a:endParaRPr lang="fr-FR" dirty="0"/>
          </a:p>
          <a:p>
            <a:pPr marL="0" indent="0">
              <a:buNone/>
            </a:pPr>
            <a:r>
              <a:rPr lang="fr-FR" dirty="0"/>
              <a:t>- </a:t>
            </a:r>
            <a:r>
              <a:rPr lang="fr-FR" dirty="0">
                <a:hlinkClick r:id="rId5"/>
              </a:rPr>
              <a:t>Les 7 points clés d'un CV réussi</a:t>
            </a:r>
            <a:endParaRPr lang="fr-FR" dirty="0"/>
          </a:p>
          <a:p>
            <a:pPr marL="0" indent="0">
              <a:buNone/>
            </a:pPr>
            <a:r>
              <a:rPr lang="fr-FR" dirty="0"/>
              <a:t>- Personnalisez votre CV avec </a:t>
            </a:r>
            <a:r>
              <a:rPr lang="fr-FR" dirty="0">
                <a:hlinkClick r:id="rId6"/>
              </a:rPr>
              <a:t>des icônes gratuites</a:t>
            </a:r>
            <a:endParaRPr lang="fr-FR" dirty="0"/>
          </a:p>
          <a:p>
            <a:pPr marL="0" indent="0">
              <a:buNone/>
            </a:pPr>
            <a:r>
              <a:rPr lang="fr-FR" dirty="0"/>
              <a:t>- Bien </a:t>
            </a:r>
            <a:r>
              <a:rPr lang="fr-FR" dirty="0">
                <a:hlinkClick r:id="rId7"/>
              </a:rPr>
              <a:t>préparer son entretien </a:t>
            </a:r>
            <a:endParaRPr lang="fr-FR" dirty="0"/>
          </a:p>
          <a:p>
            <a:pPr marL="0" indent="0">
              <a:buNone/>
            </a:pPr>
            <a:endParaRPr lang="fr-FR" dirty="0"/>
          </a:p>
          <a:p>
            <a:pPr marL="0" indent="0">
              <a:buNone/>
            </a:pPr>
            <a:r>
              <a:rPr lang="fr-FR" dirty="0"/>
              <a:t>Nous proposons également plusieurs centaines d'exemples de lettres de motivation classées par métier et des modèles pour les mettre en forme.</a:t>
            </a:r>
          </a:p>
          <a:p>
            <a:pPr marL="0" indent="0">
              <a:buNone/>
            </a:pPr>
            <a:endParaRPr lang="fr-FR" dirty="0"/>
          </a:p>
          <a:p>
            <a:pPr marL="0" indent="0">
              <a:buNone/>
            </a:pPr>
            <a:r>
              <a:rPr lang="fr-FR" dirty="0"/>
              <a:t>- </a:t>
            </a:r>
            <a:r>
              <a:rPr lang="fr-FR" dirty="0">
                <a:hlinkClick r:id="rId8"/>
              </a:rPr>
              <a:t>1200 exemples de lettres de motivation </a:t>
            </a:r>
            <a:endParaRPr lang="fr-FR" dirty="0"/>
          </a:p>
          <a:p>
            <a:pPr marL="0" indent="0">
              <a:buNone/>
            </a:pPr>
            <a:r>
              <a:rPr lang="fr-FR" dirty="0"/>
              <a:t>- </a:t>
            </a:r>
            <a:r>
              <a:rPr lang="fr-FR" dirty="0">
                <a:hlinkClick r:id="rId9"/>
              </a:rPr>
              <a:t>Les modèles de </a:t>
            </a:r>
            <a:r>
              <a:rPr lang="fr-FR" dirty="0">
                <a:hlinkClick r:id="rId10"/>
              </a:rPr>
              <a:t>courrier</a:t>
            </a:r>
            <a:endParaRPr lang="fr-FR" dirty="0"/>
          </a:p>
          <a:p>
            <a:pPr marL="0" indent="0">
              <a:buNone/>
            </a:pPr>
            <a:r>
              <a:rPr lang="fr-FR" dirty="0"/>
              <a:t>- Tous nos conseils </a:t>
            </a:r>
            <a:r>
              <a:rPr lang="fr-FR" dirty="0">
                <a:hlinkClick r:id="rId11"/>
              </a:rPr>
              <a:t>pour rédiger une lettre efficace </a:t>
            </a:r>
            <a:endParaRPr lang="fr-FR" dirty="0"/>
          </a:p>
          <a:p>
            <a:pPr marL="0" indent="0">
              <a:buNone/>
            </a:pPr>
            <a:endParaRPr lang="fr-FR" dirty="0"/>
          </a:p>
          <a:p>
            <a:pPr marL="0" indent="0">
              <a:buNone/>
            </a:pPr>
            <a:endParaRPr lang="fr-FR" dirty="0"/>
          </a:p>
          <a:p>
            <a:pPr marL="0" indent="0">
              <a:buNone/>
            </a:pPr>
            <a:r>
              <a:rPr lang="fr-FR" dirty="0"/>
              <a:t>Nous vous souhaitons bonne chance dans vos recherches et vos entretiens </a:t>
            </a:r>
            <a:r>
              <a:rPr lang="fr-FR" dirty="0">
                <a:sym typeface="Wingdings" pitchFamily="2" charset="2"/>
              </a:rPr>
              <a:t> </a:t>
            </a:r>
            <a:endParaRPr lang="fr-FR" dirty="0"/>
          </a:p>
          <a:p>
            <a:pPr marL="0" indent="0">
              <a:buNone/>
            </a:pPr>
            <a:endParaRPr lang="fr-FR" dirty="0"/>
          </a:p>
          <a:p>
            <a:pPr marL="0" indent="0">
              <a:buNone/>
            </a:pPr>
            <a:endParaRPr lang="fr-FR" dirty="0"/>
          </a:p>
          <a:p>
            <a:pPr marL="0" indent="0">
              <a:buNone/>
            </a:pPr>
            <a:r>
              <a:rPr lang="fr-FR" dirty="0"/>
              <a:t>Enfin, rappelez-vous qu'une bonne candidature est une candidature personnalisée ! Prenez donc le temps de la rédiger avec soin car elle décrit votre parcours professionnel et votre personnalité. </a:t>
            </a:r>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buNone/>
            </a:pPr>
            <a:endParaRPr lang="fr-FR" dirty="0"/>
          </a:p>
          <a:p>
            <a:pPr marL="0" indent="0" algn="ctr">
              <a:buNone/>
            </a:pPr>
            <a:r>
              <a:rPr lang="fr-FR" dirty="0">
                <a:solidFill>
                  <a:schemeClr val="tx1">
                    <a:lumMod val="50000"/>
                    <a:lumOff val="50000"/>
                  </a:schemeClr>
                </a:solidFill>
              </a:rPr>
              <a:t>----------------</a:t>
            </a:r>
          </a:p>
          <a:p>
            <a:pPr marL="0" indent="0">
              <a:buNone/>
            </a:pPr>
            <a:r>
              <a:rPr lang="fr-FR" sz="2218"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2218" dirty="0">
                <a:solidFill>
                  <a:schemeClr val="tx1">
                    <a:lumMod val="50000"/>
                    <a:lumOff val="50000"/>
                  </a:schemeClr>
                </a:solidFill>
              </a:rPr>
            </a:br>
            <a:r>
              <a:rPr lang="fr-FR" sz="2218" dirty="0" err="1">
                <a:solidFill>
                  <a:schemeClr val="tx1">
                    <a:lumMod val="50000"/>
                    <a:lumOff val="50000"/>
                  </a:schemeClr>
                </a:solidFill>
              </a:rPr>
              <a:t>Disclaimer</a:t>
            </a:r>
            <a:r>
              <a:rPr lang="fr-FR" sz="2218" dirty="0">
                <a:solidFill>
                  <a:schemeClr val="tx1">
                    <a:lumMod val="50000"/>
                    <a:lumOff val="50000"/>
                  </a:schemeClr>
                </a:solidFill>
              </a:rPr>
              <a:t> : Les modèles disponibles sur notre site fournis "en l'état" et sans garantie.</a:t>
            </a:r>
          </a:p>
          <a:p>
            <a:pPr marL="0" indent="0">
              <a:buNone/>
            </a:pPr>
            <a:endParaRPr lang="fr-FR" sz="2218" dirty="0">
              <a:solidFill>
                <a:schemeClr val="tx1">
                  <a:lumMod val="50000"/>
                  <a:lumOff val="50000"/>
                </a:schemeClr>
              </a:solidFill>
            </a:endParaRPr>
          </a:p>
          <a:p>
            <a:pPr marL="0" indent="0" algn="ctr">
              <a:buNone/>
            </a:pPr>
            <a:r>
              <a:rPr lang="fr-FR" sz="2218" dirty="0" err="1"/>
              <a:t>Créeruncv.com</a:t>
            </a:r>
            <a:r>
              <a:rPr lang="fr-FR" sz="2218" dirty="0"/>
              <a:t> est un site gratuit. </a:t>
            </a:r>
          </a:p>
        </p:txBody>
      </p:sp>
    </p:spTree>
    <p:extLst>
      <p:ext uri="{BB962C8B-B14F-4D97-AF65-F5344CB8AC3E}">
        <p14:creationId xmlns:p14="http://schemas.microsoft.com/office/powerpoint/2010/main" val="70613347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887</TotalTime>
  <Words>767</Words>
  <Application>Microsoft Macintosh PowerPoint</Application>
  <PresentationFormat>Format A4 (210 x 297 mm)</PresentationFormat>
  <Paragraphs>82</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46</cp:revision>
  <cp:lastPrinted>2022-05-25T13:38:42Z</cp:lastPrinted>
  <dcterms:created xsi:type="dcterms:W3CDTF">2022-05-25T13:38:28Z</dcterms:created>
  <dcterms:modified xsi:type="dcterms:W3CDTF">2022-08-12T20:25:33Z</dcterms:modified>
</cp:coreProperties>
</file>