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D9C6"/>
    <a:srgbClr val="FDF2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05"/>
    <p:restoredTop sz="96327"/>
  </p:normalViewPr>
  <p:slideViewPr>
    <p:cSldViewPr snapToGrid="0" snapToObjects="1" showGuides="1">
      <p:cViewPr>
        <p:scale>
          <a:sx n="168" d="100"/>
          <a:sy n="168" d="100"/>
        </p:scale>
        <p:origin x="7296" y="70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28/06/2023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2582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28/06/2023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87056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28/06/2023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716855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28/06/2023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49238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89A196F-2B0A-924F-9F94-33DF8C253705}" type="datetimeFigureOut">
              <a:rPr lang="fr-FR" smtClean="0"/>
              <a:t>28/06/2023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69387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89A196F-2B0A-924F-9F94-33DF8C253705}" type="datetimeFigureOut">
              <a:rPr lang="fr-FR" smtClean="0"/>
              <a:t>28/06/2023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996967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89A196F-2B0A-924F-9F94-33DF8C253705}" type="datetimeFigureOut">
              <a:rPr lang="fr-FR" smtClean="0"/>
              <a:t>28/06/2023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249434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89A196F-2B0A-924F-9F94-33DF8C253705}" type="datetimeFigureOut">
              <a:rPr lang="fr-FR" smtClean="0"/>
              <a:t>28/06/2023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275549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A196F-2B0A-924F-9F94-33DF8C253705}" type="datetimeFigureOut">
              <a:rPr lang="fr-FR" smtClean="0"/>
              <a:t>28/06/2023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44939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28/06/2023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93252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28/06/2023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2786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9A196F-2B0A-924F-9F94-33DF8C253705}" type="datetimeFigureOut">
              <a:rPr lang="fr-FR" smtClean="0"/>
              <a:t>28/06/2023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6C6B50E-7BDC-DD40-A92B-E828D8F35DF9}" type="slidenum">
              <a:rPr lang="fr-FR" smtClean="0"/>
              <a:t>‹N°›</a:t>
            </a:fld>
            <a:endParaRPr lang="fr-FR"/>
          </a:p>
        </p:txBody>
      </p:sp>
    </p:spTree>
    <p:extLst>
      <p:ext uri="{BB962C8B-B14F-4D97-AF65-F5344CB8AC3E}">
        <p14:creationId xmlns:p14="http://schemas.microsoft.com/office/powerpoint/2010/main" val="23789260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7">
            <a:extLst>
              <a:ext uri="{FF2B5EF4-FFF2-40B4-BE49-F238E27FC236}">
                <a16:creationId xmlns:a16="http://schemas.microsoft.com/office/drawing/2014/main" id="{1F12A5C4-5DEF-0572-95A1-D02E6A5F007B}"/>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3" name="Rectángulo 39">
            <a:extLst>
              <a:ext uri="{FF2B5EF4-FFF2-40B4-BE49-F238E27FC236}">
                <a16:creationId xmlns:a16="http://schemas.microsoft.com/office/drawing/2014/main" id="{584E78DD-7286-A14F-E91E-B6126A99B3B7}"/>
              </a:ext>
            </a:extLst>
          </p:cNvPr>
          <p:cNvSpPr>
            <a:spLocks noChangeArrowheads="1"/>
          </p:cNvSpPr>
          <p:nvPr/>
        </p:nvSpPr>
        <p:spPr bwMode="auto">
          <a:xfrm rot="10800000">
            <a:off x="2626028" y="6"/>
            <a:ext cx="4231972" cy="9905994"/>
          </a:xfrm>
          <a:prstGeom prst="rect">
            <a:avLst/>
          </a:prstGeom>
          <a:solidFill>
            <a:schemeClr val="bg1">
              <a:lumMod val="9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1800" b="0" i="0" u="none" strike="noStrike" cap="none" normalizeH="0" baseline="0" dirty="0">
              <a:ln>
                <a:noFill/>
              </a:ln>
              <a:solidFill>
                <a:schemeClr val="tx1"/>
              </a:solidFill>
              <a:effectLst/>
              <a:latin typeface="Arial" panose="020B0604020202020204" pitchFamily="34" charset="0"/>
            </a:endParaRPr>
          </a:p>
        </p:txBody>
      </p:sp>
      <p:sp>
        <p:nvSpPr>
          <p:cNvPr id="56" name="Zone de texte 3">
            <a:extLst>
              <a:ext uri="{FF2B5EF4-FFF2-40B4-BE49-F238E27FC236}">
                <a16:creationId xmlns:a16="http://schemas.microsoft.com/office/drawing/2014/main" id="{9924E22F-00DB-7BE4-1952-518722F95ABA}"/>
              </a:ext>
            </a:extLst>
          </p:cNvPr>
          <p:cNvSpPr txBox="1">
            <a:spLocks noChangeArrowheads="1"/>
          </p:cNvSpPr>
          <p:nvPr/>
        </p:nvSpPr>
        <p:spPr bwMode="auto">
          <a:xfrm>
            <a:off x="2712065" y="962524"/>
            <a:ext cx="411651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b="1" dirty="0"/>
              <a:t>Banquier Expérimenté - 13 ans d'expérience</a:t>
            </a:r>
            <a:endParaRPr lang="fr-FR" dirty="0"/>
          </a:p>
        </p:txBody>
      </p:sp>
      <p:sp>
        <p:nvSpPr>
          <p:cNvPr id="63" name="Google Shape;61;p14">
            <a:extLst>
              <a:ext uri="{FF2B5EF4-FFF2-40B4-BE49-F238E27FC236}">
                <a16:creationId xmlns:a16="http://schemas.microsoft.com/office/drawing/2014/main" id="{4291EC86-6739-24A3-D0C6-49F4137ADE81}"/>
              </a:ext>
            </a:extLst>
          </p:cNvPr>
          <p:cNvSpPr/>
          <p:nvPr/>
        </p:nvSpPr>
        <p:spPr>
          <a:xfrm>
            <a:off x="2826582" y="691420"/>
            <a:ext cx="1102995" cy="45085"/>
          </a:xfrm>
          <a:prstGeom prst="rect">
            <a:avLst/>
          </a:prstGeom>
          <a:solidFill>
            <a:srgbClr val="000000"/>
          </a:solidFill>
          <a:ln>
            <a:noFill/>
          </a:ln>
        </p:spPr>
        <p:txBody>
          <a:bodyPr spcFirstLastPara="1" wrap="square" lIns="0" tIns="91425" rIns="91425" bIns="91425" anchor="ctr" anchorCtr="0">
            <a:noAutofit/>
          </a:bodyPr>
          <a:lstStyle/>
          <a:p>
            <a:endParaRPr lang="fr-FR"/>
          </a:p>
        </p:txBody>
      </p:sp>
      <p:sp>
        <p:nvSpPr>
          <p:cNvPr id="58" name="Zone de texte 4">
            <a:extLst>
              <a:ext uri="{FF2B5EF4-FFF2-40B4-BE49-F238E27FC236}">
                <a16:creationId xmlns:a16="http://schemas.microsoft.com/office/drawing/2014/main" id="{EA9D39AA-264B-36CF-F358-A9BDC2F499F0}"/>
              </a:ext>
            </a:extLst>
          </p:cNvPr>
          <p:cNvSpPr txBox="1">
            <a:spLocks noChangeArrowheads="1"/>
          </p:cNvSpPr>
          <p:nvPr/>
        </p:nvSpPr>
        <p:spPr bwMode="auto">
          <a:xfrm>
            <a:off x="2659752" y="2115729"/>
            <a:ext cx="4010235" cy="903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100" dirty="0"/>
              <a:t>Banquier compétent avec plus de 13 ans d'expérience dans le secteur financier. Spécialisé dans la gestion des portefeuilles clients, l'évaluation des risques de crédit et la gestion des investissements. Reconnu pour mes excellentes compétences en analyse financière et ma capacité à établir des relations durables avec les clients.</a:t>
            </a:r>
            <a:endParaRPr kumimoji="0" lang="fr-FR" altLang="fr-FR" sz="1100" b="0" u="none" strike="noStrike" cap="none" normalizeH="0" baseline="0" dirty="0">
              <a:ln>
                <a:noFill/>
              </a:ln>
              <a:solidFill>
                <a:schemeClr val="tx1"/>
              </a:solidFill>
              <a:effectLst/>
              <a:latin typeface="Arial" panose="020B0604020202020204" pitchFamily="34" charset="0"/>
            </a:endParaRPr>
          </a:p>
        </p:txBody>
      </p:sp>
      <p:sp>
        <p:nvSpPr>
          <p:cNvPr id="59" name="Zone de texte 5">
            <a:extLst>
              <a:ext uri="{FF2B5EF4-FFF2-40B4-BE49-F238E27FC236}">
                <a16:creationId xmlns:a16="http://schemas.microsoft.com/office/drawing/2014/main" id="{B86FADAA-6444-3D45-A8CA-67C974D05A68}"/>
              </a:ext>
            </a:extLst>
          </p:cNvPr>
          <p:cNvSpPr txBox="1">
            <a:spLocks noChangeArrowheads="1"/>
          </p:cNvSpPr>
          <p:nvPr/>
        </p:nvSpPr>
        <p:spPr bwMode="auto">
          <a:xfrm>
            <a:off x="2637619" y="1744615"/>
            <a:ext cx="3175001" cy="343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propos de moi</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0" name="Zone de texte 6">
            <a:extLst>
              <a:ext uri="{FF2B5EF4-FFF2-40B4-BE49-F238E27FC236}">
                <a16:creationId xmlns:a16="http://schemas.microsoft.com/office/drawing/2014/main" id="{D6C5ECB5-2076-1735-6C82-146FAEAE0A4E}"/>
              </a:ext>
            </a:extLst>
          </p:cNvPr>
          <p:cNvSpPr txBox="1">
            <a:spLocks noChangeArrowheads="1"/>
          </p:cNvSpPr>
          <p:nvPr/>
        </p:nvSpPr>
        <p:spPr bwMode="auto">
          <a:xfrm>
            <a:off x="2649662" y="3247970"/>
            <a:ext cx="317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Expériences Professionnelles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1" name="Zone de texte 7">
            <a:extLst>
              <a:ext uri="{FF2B5EF4-FFF2-40B4-BE49-F238E27FC236}">
                <a16:creationId xmlns:a16="http://schemas.microsoft.com/office/drawing/2014/main" id="{DD91498B-BE4C-B4C0-08BB-1848B228C709}"/>
              </a:ext>
            </a:extLst>
          </p:cNvPr>
          <p:cNvSpPr txBox="1">
            <a:spLocks noChangeArrowheads="1"/>
          </p:cNvSpPr>
          <p:nvPr/>
        </p:nvSpPr>
        <p:spPr bwMode="auto">
          <a:xfrm>
            <a:off x="2712065" y="3705170"/>
            <a:ext cx="4056237" cy="4517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100" b="1" dirty="0"/>
              <a:t>Conseiller Clientèle Senior</a:t>
            </a:r>
            <a:r>
              <a:rPr lang="fr-FR" sz="1100" dirty="0"/>
              <a:t>, BNP Paribas, Paris, 2011 - Présent</a:t>
            </a:r>
          </a:p>
          <a:p>
            <a:pPr marL="171450" indent="-171450">
              <a:buFont typeface="Arial" panose="020B0604020202020204" pitchFamily="34" charset="0"/>
              <a:buChar char="•"/>
            </a:pPr>
            <a:r>
              <a:rPr lang="fr-FR" sz="1100" dirty="0"/>
              <a:t>Gestion d'un portefeuille de clients haut de gamme, comprenant des particuliers et des PME.</a:t>
            </a:r>
          </a:p>
          <a:p>
            <a:pPr marL="171450" indent="-171450">
              <a:buFont typeface="Arial" panose="020B0604020202020204" pitchFamily="34" charset="0"/>
              <a:buChar char="•"/>
            </a:pPr>
            <a:r>
              <a:rPr lang="fr-FR" sz="1100" dirty="0"/>
              <a:t>Développement de stratégies financières adaptées aux objectifs et besoins des clients.</a:t>
            </a:r>
          </a:p>
          <a:p>
            <a:pPr marL="171450" indent="-171450">
              <a:buFont typeface="Arial" panose="020B0604020202020204" pitchFamily="34" charset="0"/>
              <a:buChar char="•"/>
            </a:pPr>
            <a:r>
              <a:rPr lang="fr-FR" sz="1100" dirty="0"/>
              <a:t>Évaluation des risques de crédit et prise de décision quant à l'approbation des prêts.</a:t>
            </a:r>
          </a:p>
          <a:p>
            <a:pPr marL="171450" indent="-171450">
              <a:buFont typeface="Arial" panose="020B0604020202020204" pitchFamily="34" charset="0"/>
              <a:buChar char="•"/>
            </a:pPr>
            <a:r>
              <a:rPr lang="fr-FR" sz="1100" dirty="0"/>
              <a:t>Organisation de séminaires financiers pour les clients, axés sur l'investissement et la planification de la retraite.</a:t>
            </a:r>
          </a:p>
          <a:p>
            <a:endParaRPr lang="fr-FR" sz="1100" b="1" dirty="0"/>
          </a:p>
          <a:p>
            <a:r>
              <a:rPr lang="fr-FR" sz="1100" b="1" dirty="0"/>
              <a:t>Analyste de Crédit</a:t>
            </a:r>
            <a:r>
              <a:rPr lang="fr-FR" sz="1100" dirty="0"/>
              <a:t>, Société Générale, Paris, 2008 - 2011</a:t>
            </a:r>
          </a:p>
          <a:p>
            <a:pPr marL="171450" indent="-171450">
              <a:buFont typeface="Arial" panose="020B0604020202020204" pitchFamily="34" charset="0"/>
              <a:buChar char="•"/>
            </a:pPr>
            <a:r>
              <a:rPr lang="fr-FR" sz="1100" dirty="0"/>
              <a:t>Analyse des demandes de prêt des clients en évaluant leur solvabilité et leur historique de crédit.</a:t>
            </a:r>
          </a:p>
          <a:p>
            <a:pPr marL="171450" indent="-171450">
              <a:buFont typeface="Arial" panose="020B0604020202020204" pitchFamily="34" charset="0"/>
              <a:buChar char="•"/>
            </a:pPr>
            <a:r>
              <a:rPr lang="fr-FR" sz="1100" dirty="0"/>
              <a:t>Préparation de rapports d'analyse de crédit pour la direction.</a:t>
            </a:r>
          </a:p>
          <a:p>
            <a:pPr marL="171450" indent="-171450">
              <a:buFont typeface="Arial" panose="020B0604020202020204" pitchFamily="34" charset="0"/>
              <a:buChar char="•"/>
            </a:pPr>
            <a:r>
              <a:rPr lang="fr-FR" sz="1100" dirty="0"/>
              <a:t>Suivi des performances des prêts accordés et gestion des situations de défaut de paiement.</a:t>
            </a:r>
          </a:p>
          <a:p>
            <a:endParaRPr lang="fr-FR" sz="1100" b="1" dirty="0"/>
          </a:p>
          <a:p>
            <a:r>
              <a:rPr lang="fr-FR" sz="1100" b="1" dirty="0"/>
              <a:t>Assistant Banquier</a:t>
            </a:r>
            <a:r>
              <a:rPr lang="fr-FR" sz="1100" dirty="0"/>
              <a:t>, Crédit Agricole, Paris, 2007 – 2008</a:t>
            </a:r>
          </a:p>
          <a:p>
            <a:pPr marL="171450" indent="-171450">
              <a:buFont typeface="Arial" panose="020B0604020202020204" pitchFamily="34" charset="0"/>
              <a:buChar char="•"/>
            </a:pPr>
            <a:r>
              <a:rPr lang="fr-FR" sz="1100" dirty="0"/>
              <a:t>Assistance dans la gestion des comptes des clients, y compris l'ouverture et la fermeture des comptes, la gestion des transactions et la résolution des problèmes de service à la clientèle.</a:t>
            </a:r>
          </a:p>
          <a:p>
            <a:pPr marL="171450" indent="-171450">
              <a:buFont typeface="Arial" panose="020B0604020202020204" pitchFamily="34" charset="0"/>
              <a:buChar char="•"/>
            </a:pPr>
            <a:r>
              <a:rPr lang="fr-FR" sz="1100" dirty="0"/>
              <a:t>Préparation de documents financiers, y compris les relevés de compte et les rapports de crédit.</a:t>
            </a:r>
          </a:p>
          <a:p>
            <a:pPr marL="171450" indent="-171450">
              <a:buFont typeface="Arial" panose="020B0604020202020204" pitchFamily="34" charset="0"/>
              <a:buChar char="•"/>
            </a:pPr>
            <a:r>
              <a:rPr lang="fr-FR" sz="1100" dirty="0"/>
              <a:t>Assistance dans l'analyse des demandes de prêt et la prise de décision de crédit.</a:t>
            </a:r>
          </a:p>
        </p:txBody>
      </p:sp>
      <p:cxnSp>
        <p:nvCxnSpPr>
          <p:cNvPr id="68" name="Conector recto 36">
            <a:extLst>
              <a:ext uri="{FF2B5EF4-FFF2-40B4-BE49-F238E27FC236}">
                <a16:creationId xmlns:a16="http://schemas.microsoft.com/office/drawing/2014/main" id="{115231C2-147C-8444-E46C-4E917EBB53E3}"/>
              </a:ext>
            </a:extLst>
          </p:cNvPr>
          <p:cNvCxnSpPr>
            <a:cxnSpLocks/>
          </p:cNvCxnSpPr>
          <p:nvPr/>
        </p:nvCxnSpPr>
        <p:spPr>
          <a:xfrm>
            <a:off x="2723138" y="2088362"/>
            <a:ext cx="4010235" cy="0"/>
          </a:xfrm>
          <a:prstGeom prst="line">
            <a:avLst/>
          </a:prstGeom>
          <a:ln/>
        </p:spPr>
        <p:style>
          <a:lnRef idx="2">
            <a:schemeClr val="dk1"/>
          </a:lnRef>
          <a:fillRef idx="0">
            <a:schemeClr val="dk1"/>
          </a:fillRef>
          <a:effectRef idx="1">
            <a:schemeClr val="dk1"/>
          </a:effectRef>
          <a:fontRef idx="minor">
            <a:schemeClr val="tx1"/>
          </a:fontRef>
        </p:style>
      </p:cxnSp>
      <p:cxnSp>
        <p:nvCxnSpPr>
          <p:cNvPr id="69" name="Conector recto 36">
            <a:extLst>
              <a:ext uri="{FF2B5EF4-FFF2-40B4-BE49-F238E27FC236}">
                <a16:creationId xmlns:a16="http://schemas.microsoft.com/office/drawing/2014/main" id="{5B1F6D52-F88E-C7C2-7292-5FC5E9592E6E}"/>
              </a:ext>
            </a:extLst>
          </p:cNvPr>
          <p:cNvCxnSpPr>
            <a:cxnSpLocks/>
          </p:cNvCxnSpPr>
          <p:nvPr/>
        </p:nvCxnSpPr>
        <p:spPr>
          <a:xfrm>
            <a:off x="2736031" y="3601525"/>
            <a:ext cx="3976863" cy="0"/>
          </a:xfrm>
          <a:prstGeom prst="line">
            <a:avLst/>
          </a:prstGeom>
          <a:ln/>
        </p:spPr>
        <p:style>
          <a:lnRef idx="2">
            <a:schemeClr val="dk1"/>
          </a:lnRef>
          <a:fillRef idx="0">
            <a:schemeClr val="dk1"/>
          </a:fillRef>
          <a:effectRef idx="1">
            <a:schemeClr val="dk1"/>
          </a:effectRef>
          <a:fontRef idx="minor">
            <a:schemeClr val="tx1"/>
          </a:fontRef>
        </p:style>
      </p:cxnSp>
      <p:sp>
        <p:nvSpPr>
          <p:cNvPr id="62" name="Cuadro de texto 24">
            <a:extLst>
              <a:ext uri="{FF2B5EF4-FFF2-40B4-BE49-F238E27FC236}">
                <a16:creationId xmlns:a16="http://schemas.microsoft.com/office/drawing/2014/main" id="{08A3BFC9-9871-69B1-ACEB-FFB2493C0C1F}"/>
              </a:ext>
            </a:extLst>
          </p:cNvPr>
          <p:cNvSpPr txBox="1">
            <a:spLocks noChangeArrowheads="1"/>
          </p:cNvSpPr>
          <p:nvPr/>
        </p:nvSpPr>
        <p:spPr bwMode="auto">
          <a:xfrm>
            <a:off x="400608" y="2566320"/>
            <a:ext cx="2120900" cy="903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+336 01 02 03 04</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votre.nom.prenom@gnail.com</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Marseille, France</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linkedin.com</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/votre-profil</a:t>
            </a:r>
            <a:endParaRPr kumimoji="0" lang="fr-FR" altLang="fr-FR" sz="200" b="0" i="0" u="none" strike="noStrike" cap="none" normalizeH="0" baseline="0" dirty="0">
              <a:ln>
                <a:noFill/>
              </a:ln>
              <a:solidFill>
                <a:schemeClr val="tx1"/>
              </a:solidFill>
              <a:effectLst/>
            </a:endParaRPr>
          </a:p>
        </p:txBody>
      </p:sp>
      <p:pic>
        <p:nvPicPr>
          <p:cNvPr id="71" name="Gráfico 15" descr="Marcador">
            <a:extLst>
              <a:ext uri="{FF2B5EF4-FFF2-40B4-BE49-F238E27FC236}">
                <a16:creationId xmlns:a16="http://schemas.microsoft.com/office/drawing/2014/main" id="{3A4C11B5-9AC5-6B32-E108-8D1D24AFF929}"/>
              </a:ext>
            </a:extLst>
          </p:cNvPr>
          <p:cNvPicPr/>
          <p:nvPr/>
        </p:nvPicPr>
        <p:blipFill>
          <a:blip r:embed="rId2">
            <a:extLst>
              <a:ext uri="{96DAC541-7B7A-43D3-8B79-37D633B846F1}">
                <asvg:svgBlip xmlns:asvg="http://schemas.microsoft.com/office/drawing/2016/SVG/main" r:embed="rId3"/>
              </a:ext>
            </a:extLst>
          </a:blip>
          <a:stretch>
            <a:fillRect/>
          </a:stretch>
        </p:blipFill>
        <p:spPr>
          <a:xfrm>
            <a:off x="154604" y="3170963"/>
            <a:ext cx="219710" cy="219710"/>
          </a:xfrm>
          <a:prstGeom prst="rect">
            <a:avLst/>
          </a:prstGeom>
        </p:spPr>
      </p:pic>
      <p:pic>
        <p:nvPicPr>
          <p:cNvPr id="1073" name="Image 13">
            <a:extLst>
              <a:ext uri="{FF2B5EF4-FFF2-40B4-BE49-F238E27FC236}">
                <a16:creationId xmlns:a16="http://schemas.microsoft.com/office/drawing/2014/main" id="{7BCAF843-0D5A-0DC1-043D-318733DC2CE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775" y="2603286"/>
            <a:ext cx="201613" cy="201613"/>
          </a:xfrm>
          <a:prstGeom prst="rect">
            <a:avLst/>
          </a:prstGeom>
          <a:noFill/>
          <a:extLst>
            <a:ext uri="{909E8E84-426E-40DD-AFC4-6F175D3DCCD1}">
              <a14:hiddenFill xmlns:a14="http://schemas.microsoft.com/office/drawing/2010/main">
                <a:solidFill>
                  <a:srgbClr val="FFFFFF"/>
                </a:solidFill>
              </a14:hiddenFill>
            </a:ext>
          </a:extLst>
        </p:spPr>
      </p:pic>
      <p:pic>
        <p:nvPicPr>
          <p:cNvPr id="1072" name="Image 14">
            <a:extLst>
              <a:ext uri="{FF2B5EF4-FFF2-40B4-BE49-F238E27FC236}">
                <a16:creationId xmlns:a16="http://schemas.microsoft.com/office/drawing/2014/main" id="{DBF25F29-1436-2EC9-7C36-9D6DF32B82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7094" y="2930332"/>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1071" name="Image 17">
            <a:extLst>
              <a:ext uri="{FF2B5EF4-FFF2-40B4-BE49-F238E27FC236}">
                <a16:creationId xmlns:a16="http://schemas.microsoft.com/office/drawing/2014/main" id="{E7C33CDC-6E53-37AE-74D9-15B38733C7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1028" y="3458791"/>
            <a:ext cx="169863" cy="169862"/>
          </a:xfrm>
          <a:prstGeom prst="rect">
            <a:avLst/>
          </a:prstGeom>
          <a:noFill/>
          <a:extLst>
            <a:ext uri="{909E8E84-426E-40DD-AFC4-6F175D3DCCD1}">
              <a14:hiddenFill xmlns:a14="http://schemas.microsoft.com/office/drawing/2010/main">
                <a:solidFill>
                  <a:srgbClr val="FFFFFF"/>
                </a:solidFill>
              </a14:hiddenFill>
            </a:ext>
          </a:extLst>
        </p:spPr>
      </p:pic>
      <p:sp>
        <p:nvSpPr>
          <p:cNvPr id="64" name="Zone de texte 18">
            <a:extLst>
              <a:ext uri="{FF2B5EF4-FFF2-40B4-BE49-F238E27FC236}">
                <a16:creationId xmlns:a16="http://schemas.microsoft.com/office/drawing/2014/main" id="{9F1C7274-FADE-921B-3C45-BA0F2DEB815A}"/>
              </a:ext>
            </a:extLst>
          </p:cNvPr>
          <p:cNvSpPr txBox="1">
            <a:spLocks noChangeArrowheads="1"/>
          </p:cNvSpPr>
          <p:nvPr/>
        </p:nvSpPr>
        <p:spPr bwMode="auto">
          <a:xfrm>
            <a:off x="59872" y="2141174"/>
            <a:ext cx="234156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Contact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5" name="Zone de texte 20">
            <a:extLst>
              <a:ext uri="{FF2B5EF4-FFF2-40B4-BE49-F238E27FC236}">
                <a16:creationId xmlns:a16="http://schemas.microsoft.com/office/drawing/2014/main" id="{68034D91-D382-3663-DF0C-6B5FBE1C8249}"/>
              </a:ext>
            </a:extLst>
          </p:cNvPr>
          <p:cNvSpPr txBox="1">
            <a:spLocks noChangeArrowheads="1"/>
          </p:cNvSpPr>
          <p:nvPr/>
        </p:nvSpPr>
        <p:spPr bwMode="auto">
          <a:xfrm>
            <a:off x="2687999" y="8363951"/>
            <a:ext cx="2341563"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Compétences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6" name="Zone de texte 22">
            <a:extLst>
              <a:ext uri="{FF2B5EF4-FFF2-40B4-BE49-F238E27FC236}">
                <a16:creationId xmlns:a16="http://schemas.microsoft.com/office/drawing/2014/main" id="{ABC2E45C-422E-ED57-A4E9-3B4D252DA6CC}"/>
              </a:ext>
            </a:extLst>
          </p:cNvPr>
          <p:cNvSpPr txBox="1">
            <a:spLocks noChangeArrowheads="1"/>
          </p:cNvSpPr>
          <p:nvPr/>
        </p:nvSpPr>
        <p:spPr bwMode="auto">
          <a:xfrm>
            <a:off x="2720091" y="8789181"/>
            <a:ext cx="2025519" cy="1078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Gestion de portefeuille client</a:t>
            </a:r>
          </a:p>
          <a:p>
            <a:pPr marL="171450" indent="-171450">
              <a:buFont typeface="Arial" panose="020B0604020202020204" pitchFamily="34" charset="0"/>
              <a:buChar char="•"/>
            </a:pPr>
            <a:r>
              <a:rPr lang="fr-FR" sz="1100" dirty="0"/>
              <a:t>Évaluation des risques de crédit</a:t>
            </a:r>
          </a:p>
          <a:p>
            <a:pPr marL="171450" indent="-171450">
              <a:buFont typeface="Arial" panose="020B0604020202020204" pitchFamily="34" charset="0"/>
              <a:buChar char="•"/>
            </a:pPr>
            <a:r>
              <a:rPr lang="fr-FR" sz="1100" dirty="0"/>
              <a:t>Analyse financière</a:t>
            </a:r>
          </a:p>
        </p:txBody>
      </p:sp>
      <p:sp>
        <p:nvSpPr>
          <p:cNvPr id="67" name="Zone de texte 23">
            <a:extLst>
              <a:ext uri="{FF2B5EF4-FFF2-40B4-BE49-F238E27FC236}">
                <a16:creationId xmlns:a16="http://schemas.microsoft.com/office/drawing/2014/main" id="{54B5DD80-3045-0C54-CC4C-4E69E883F017}"/>
              </a:ext>
            </a:extLst>
          </p:cNvPr>
          <p:cNvSpPr txBox="1">
            <a:spLocks noChangeArrowheads="1"/>
          </p:cNvSpPr>
          <p:nvPr/>
        </p:nvSpPr>
        <p:spPr bwMode="auto">
          <a:xfrm>
            <a:off x="76940" y="3836125"/>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Qualités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0" name="Zone de texte 25">
            <a:extLst>
              <a:ext uri="{FF2B5EF4-FFF2-40B4-BE49-F238E27FC236}">
                <a16:creationId xmlns:a16="http://schemas.microsoft.com/office/drawing/2014/main" id="{0C2AE023-9517-053D-895D-F0D0FAB98130}"/>
              </a:ext>
            </a:extLst>
          </p:cNvPr>
          <p:cNvSpPr txBox="1">
            <a:spLocks noChangeArrowheads="1"/>
          </p:cNvSpPr>
          <p:nvPr/>
        </p:nvSpPr>
        <p:spPr bwMode="auto">
          <a:xfrm>
            <a:off x="76940" y="4332928"/>
            <a:ext cx="2341562" cy="1423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Analytique</a:t>
            </a:r>
          </a:p>
          <a:p>
            <a:pPr marL="171450" indent="-171450">
              <a:buFont typeface="Arial" panose="020B0604020202020204" pitchFamily="34" charset="0"/>
              <a:buChar char="•"/>
            </a:pPr>
            <a:r>
              <a:rPr lang="fr-FR" sz="1100" dirty="0"/>
              <a:t>Orienté vers le client</a:t>
            </a:r>
          </a:p>
          <a:p>
            <a:pPr marL="171450" indent="-171450">
              <a:buFont typeface="Arial" panose="020B0604020202020204" pitchFamily="34" charset="0"/>
              <a:buChar char="•"/>
            </a:pPr>
            <a:r>
              <a:rPr lang="fr-FR" sz="1100" dirty="0"/>
              <a:t>Excellent communicateur</a:t>
            </a:r>
          </a:p>
          <a:p>
            <a:pPr marL="171450" indent="-171450">
              <a:buFont typeface="Arial" panose="020B0604020202020204" pitchFamily="34" charset="0"/>
              <a:buChar char="•"/>
            </a:pPr>
            <a:r>
              <a:rPr lang="fr-FR" sz="1100" dirty="0"/>
              <a:t>Attention aux détails</a:t>
            </a:r>
          </a:p>
          <a:p>
            <a:pPr marL="171450" indent="-171450">
              <a:buFont typeface="Arial" panose="020B0604020202020204" pitchFamily="34" charset="0"/>
              <a:buChar char="•"/>
            </a:pPr>
            <a:r>
              <a:rPr lang="fr-FR" sz="1100" dirty="0"/>
              <a:t>Intégrité</a:t>
            </a:r>
          </a:p>
        </p:txBody>
      </p:sp>
      <p:sp>
        <p:nvSpPr>
          <p:cNvPr id="74" name="Zone de texte 28">
            <a:extLst>
              <a:ext uri="{FF2B5EF4-FFF2-40B4-BE49-F238E27FC236}">
                <a16:creationId xmlns:a16="http://schemas.microsoft.com/office/drawing/2014/main" id="{62BBDFF0-B1D7-18C2-A42C-C2A0FAD102E7}"/>
              </a:ext>
            </a:extLst>
          </p:cNvPr>
          <p:cNvSpPr txBox="1">
            <a:spLocks noChangeArrowheads="1"/>
          </p:cNvSpPr>
          <p:nvPr/>
        </p:nvSpPr>
        <p:spPr bwMode="auto">
          <a:xfrm>
            <a:off x="187094" y="8657873"/>
            <a:ext cx="23742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Formation</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83" name="Conector recto 36">
            <a:extLst>
              <a:ext uri="{FF2B5EF4-FFF2-40B4-BE49-F238E27FC236}">
                <a16:creationId xmlns:a16="http://schemas.microsoft.com/office/drawing/2014/main" id="{B2CAE3A5-958C-F1BC-C593-5BAC07D0F8A4}"/>
              </a:ext>
            </a:extLst>
          </p:cNvPr>
          <p:cNvCxnSpPr>
            <a:cxnSpLocks/>
          </p:cNvCxnSpPr>
          <p:nvPr/>
        </p:nvCxnSpPr>
        <p:spPr>
          <a:xfrm>
            <a:off x="219794" y="8999154"/>
            <a:ext cx="2284295" cy="0"/>
          </a:xfrm>
          <a:prstGeom prst="line">
            <a:avLst/>
          </a:prstGeom>
          <a:ln/>
        </p:spPr>
        <p:style>
          <a:lnRef idx="2">
            <a:schemeClr val="dk1"/>
          </a:lnRef>
          <a:fillRef idx="0">
            <a:schemeClr val="dk1"/>
          </a:fillRef>
          <a:effectRef idx="1">
            <a:schemeClr val="dk1"/>
          </a:effectRef>
          <a:fontRef idx="minor">
            <a:schemeClr val="tx1"/>
          </a:fontRef>
        </p:style>
      </p:cxnSp>
      <p:sp>
        <p:nvSpPr>
          <p:cNvPr id="76" name="Rectangle 70">
            <a:extLst>
              <a:ext uri="{FF2B5EF4-FFF2-40B4-BE49-F238E27FC236}">
                <a16:creationId xmlns:a16="http://schemas.microsoft.com/office/drawing/2014/main" id="{DF8A4306-26C7-3A2C-8595-D18A48729016}"/>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77" name="Rectangle 86">
            <a:extLst>
              <a:ext uri="{FF2B5EF4-FFF2-40B4-BE49-F238E27FC236}">
                <a16:creationId xmlns:a16="http://schemas.microsoft.com/office/drawing/2014/main" id="{F51AC160-E4B4-BF0E-2D66-1F9A762B63F1}"/>
              </a:ext>
            </a:extLst>
          </p:cNvPr>
          <p:cNvSpPr>
            <a:spLocks noChangeArrowheads="1"/>
          </p:cNvSpPr>
          <p:nvPr/>
        </p:nvSpPr>
        <p:spPr bwMode="auto">
          <a:xfrm>
            <a:off x="0" y="4572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cxnSp>
        <p:nvCxnSpPr>
          <p:cNvPr id="3" name="Conector recto 36">
            <a:extLst>
              <a:ext uri="{FF2B5EF4-FFF2-40B4-BE49-F238E27FC236}">
                <a16:creationId xmlns:a16="http://schemas.microsoft.com/office/drawing/2014/main" id="{D69FD046-5797-81EA-5302-D96DB89761DA}"/>
              </a:ext>
            </a:extLst>
          </p:cNvPr>
          <p:cNvCxnSpPr>
            <a:cxnSpLocks/>
          </p:cNvCxnSpPr>
          <p:nvPr/>
        </p:nvCxnSpPr>
        <p:spPr>
          <a:xfrm>
            <a:off x="122600" y="2486770"/>
            <a:ext cx="2255975" cy="0"/>
          </a:xfrm>
          <a:prstGeom prst="line">
            <a:avLst/>
          </a:prstGeom>
          <a:ln/>
        </p:spPr>
        <p:style>
          <a:lnRef idx="2">
            <a:schemeClr val="dk1"/>
          </a:lnRef>
          <a:fillRef idx="0">
            <a:schemeClr val="dk1"/>
          </a:fillRef>
          <a:effectRef idx="1">
            <a:schemeClr val="dk1"/>
          </a:effectRef>
          <a:fontRef idx="minor">
            <a:schemeClr val="tx1"/>
          </a:fontRef>
        </p:style>
      </p:cxnSp>
      <p:cxnSp>
        <p:nvCxnSpPr>
          <p:cNvPr id="5" name="Conector recto 36">
            <a:extLst>
              <a:ext uri="{FF2B5EF4-FFF2-40B4-BE49-F238E27FC236}">
                <a16:creationId xmlns:a16="http://schemas.microsoft.com/office/drawing/2014/main" id="{255F5C53-8D54-DD6D-24CB-6125E2CAE08E}"/>
              </a:ext>
            </a:extLst>
          </p:cNvPr>
          <p:cNvCxnSpPr>
            <a:cxnSpLocks/>
          </p:cNvCxnSpPr>
          <p:nvPr/>
        </p:nvCxnSpPr>
        <p:spPr>
          <a:xfrm>
            <a:off x="2778736" y="8728409"/>
            <a:ext cx="3972440" cy="0"/>
          </a:xfrm>
          <a:prstGeom prst="line">
            <a:avLst/>
          </a:prstGeom>
          <a:ln/>
        </p:spPr>
        <p:style>
          <a:lnRef idx="2">
            <a:schemeClr val="dk1"/>
          </a:lnRef>
          <a:fillRef idx="0">
            <a:schemeClr val="dk1"/>
          </a:fillRef>
          <a:effectRef idx="1">
            <a:schemeClr val="dk1"/>
          </a:effectRef>
          <a:fontRef idx="minor">
            <a:schemeClr val="tx1"/>
          </a:fontRef>
        </p:style>
      </p:cxnSp>
      <p:cxnSp>
        <p:nvCxnSpPr>
          <p:cNvPr id="6" name="Conector recto 36">
            <a:extLst>
              <a:ext uri="{FF2B5EF4-FFF2-40B4-BE49-F238E27FC236}">
                <a16:creationId xmlns:a16="http://schemas.microsoft.com/office/drawing/2014/main" id="{295D4B8E-170D-C0AC-CFDF-DF59F8740F04}"/>
              </a:ext>
            </a:extLst>
          </p:cNvPr>
          <p:cNvCxnSpPr>
            <a:cxnSpLocks/>
          </p:cNvCxnSpPr>
          <p:nvPr/>
        </p:nvCxnSpPr>
        <p:spPr>
          <a:xfrm>
            <a:off x="162527" y="4222866"/>
            <a:ext cx="2255975" cy="0"/>
          </a:xfrm>
          <a:prstGeom prst="line">
            <a:avLst/>
          </a:prstGeom>
          <a:ln/>
        </p:spPr>
        <p:style>
          <a:lnRef idx="2">
            <a:schemeClr val="dk1"/>
          </a:lnRef>
          <a:fillRef idx="0">
            <a:schemeClr val="dk1"/>
          </a:fillRef>
          <a:effectRef idx="1">
            <a:schemeClr val="dk1"/>
          </a:effectRef>
          <a:fontRef idx="minor">
            <a:schemeClr val="tx1"/>
          </a:fontRef>
        </p:style>
      </p:cxnSp>
      <p:sp>
        <p:nvSpPr>
          <p:cNvPr id="4" name="ZoneTexte 3">
            <a:extLst>
              <a:ext uri="{FF2B5EF4-FFF2-40B4-BE49-F238E27FC236}">
                <a16:creationId xmlns:a16="http://schemas.microsoft.com/office/drawing/2014/main" id="{EC434EA1-BBEB-F341-E243-762F9020BF0A}"/>
              </a:ext>
            </a:extLst>
          </p:cNvPr>
          <p:cNvSpPr txBox="1"/>
          <p:nvPr/>
        </p:nvSpPr>
        <p:spPr>
          <a:xfrm>
            <a:off x="177578" y="9087677"/>
            <a:ext cx="2326511" cy="577081"/>
          </a:xfrm>
          <a:prstGeom prst="rect">
            <a:avLst/>
          </a:prstGeom>
          <a:noFill/>
        </p:spPr>
        <p:txBody>
          <a:bodyPr wrap="square">
            <a:spAutoFit/>
          </a:bodyPr>
          <a:lstStyle/>
          <a:p>
            <a:pPr marL="171450" indent="-171450">
              <a:buFont typeface="Arial" panose="020B0604020202020204" pitchFamily="34" charset="0"/>
              <a:buChar char="•"/>
            </a:pPr>
            <a:r>
              <a:rPr lang="fr-FR" sz="1050" dirty="0"/>
              <a:t>Master en Finance, HEC Paris, 2007</a:t>
            </a:r>
          </a:p>
          <a:p>
            <a:pPr marL="171450" indent="-171450">
              <a:buFont typeface="Arial" panose="020B0604020202020204" pitchFamily="34" charset="0"/>
              <a:buChar char="•"/>
            </a:pPr>
            <a:r>
              <a:rPr lang="fr-FR" sz="1050" dirty="0"/>
              <a:t>Licence en Économie, Université Paris Dauphine, 2005</a:t>
            </a:r>
          </a:p>
        </p:txBody>
      </p:sp>
      <p:sp>
        <p:nvSpPr>
          <p:cNvPr id="13" name="Triangle 12">
            <a:extLst>
              <a:ext uri="{FF2B5EF4-FFF2-40B4-BE49-F238E27FC236}">
                <a16:creationId xmlns:a16="http://schemas.microsoft.com/office/drawing/2014/main" id="{B059FED2-D3C1-FA81-CA40-201FCC0E24D0}"/>
              </a:ext>
            </a:extLst>
          </p:cNvPr>
          <p:cNvSpPr/>
          <p:nvPr/>
        </p:nvSpPr>
        <p:spPr>
          <a:xfrm rot="9910770" flipV="1">
            <a:off x="338098" y="-252327"/>
            <a:ext cx="3629058" cy="716277"/>
          </a:xfrm>
          <a:prstGeom prst="triangle">
            <a:avLst>
              <a:gd name="adj" fmla="val 76696"/>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Triangle 13">
            <a:extLst>
              <a:ext uri="{FF2B5EF4-FFF2-40B4-BE49-F238E27FC236}">
                <a16:creationId xmlns:a16="http://schemas.microsoft.com/office/drawing/2014/main" id="{5B81FADE-C08A-9057-2588-ECBC7E55E913}"/>
              </a:ext>
            </a:extLst>
          </p:cNvPr>
          <p:cNvSpPr/>
          <p:nvPr/>
        </p:nvSpPr>
        <p:spPr>
          <a:xfrm rot="18004307">
            <a:off x="-1301347" y="327552"/>
            <a:ext cx="2974491" cy="1282785"/>
          </a:xfrm>
          <a:prstGeom prst="triangle">
            <a:avLst>
              <a:gd name="adj" fmla="val 75016"/>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 de texte 1">
            <a:extLst>
              <a:ext uri="{FF2B5EF4-FFF2-40B4-BE49-F238E27FC236}">
                <a16:creationId xmlns:a16="http://schemas.microsoft.com/office/drawing/2014/main" id="{8B6BBFEE-3136-78BD-A46B-831018C18DBD}"/>
              </a:ext>
            </a:extLst>
          </p:cNvPr>
          <p:cNvSpPr txBox="1">
            <a:spLocks noChangeArrowheads="1"/>
          </p:cNvSpPr>
          <p:nvPr/>
        </p:nvSpPr>
        <p:spPr bwMode="auto">
          <a:xfrm>
            <a:off x="2714176" y="153527"/>
            <a:ext cx="4143824"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defTabSz="914400" eaLnBrk="0" fontAlgn="base" hangingPunct="0">
              <a:spcBef>
                <a:spcPct val="0"/>
              </a:spcBef>
              <a:spcAft>
                <a:spcPct val="0"/>
              </a:spcAft>
            </a:pPr>
            <a:r>
              <a:rPr lang="fr-FR" sz="2800" b="1" dirty="0"/>
              <a:t>François BANK</a:t>
            </a:r>
            <a:r>
              <a:rPr lang="fr-FR" sz="2800" dirty="0"/>
              <a:t> </a:t>
            </a:r>
            <a:endParaRPr kumimoji="0" lang="fr-FR" altLang="fr-FR" sz="1800" b="1" i="0" u="none" strike="noStrike" cap="none" normalizeH="0" baseline="0" dirty="0">
              <a:ln>
                <a:noFill/>
              </a:ln>
              <a:solidFill>
                <a:schemeClr val="tx1"/>
              </a:solidFill>
              <a:effectLst/>
              <a:latin typeface="Arial" panose="020B0604020202020204" pitchFamily="34" charset="0"/>
            </a:endParaRPr>
          </a:p>
        </p:txBody>
      </p:sp>
      <p:sp>
        <p:nvSpPr>
          <p:cNvPr id="9" name="Zone de texte 28">
            <a:extLst>
              <a:ext uri="{FF2B5EF4-FFF2-40B4-BE49-F238E27FC236}">
                <a16:creationId xmlns:a16="http://schemas.microsoft.com/office/drawing/2014/main" id="{D0453B97-E4CA-86AE-5CA7-D081E4320CBC}"/>
              </a:ext>
            </a:extLst>
          </p:cNvPr>
          <p:cNvSpPr txBox="1">
            <a:spLocks noChangeArrowheads="1"/>
          </p:cNvSpPr>
          <p:nvPr/>
        </p:nvSpPr>
        <p:spPr bwMode="auto">
          <a:xfrm>
            <a:off x="112280" y="5375484"/>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Hobbies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2" name="Conector recto 36">
            <a:extLst>
              <a:ext uri="{FF2B5EF4-FFF2-40B4-BE49-F238E27FC236}">
                <a16:creationId xmlns:a16="http://schemas.microsoft.com/office/drawing/2014/main" id="{DC5BAE91-5FCE-AE97-BC40-F9A4ED08A047}"/>
              </a:ext>
            </a:extLst>
          </p:cNvPr>
          <p:cNvCxnSpPr>
            <a:cxnSpLocks/>
          </p:cNvCxnSpPr>
          <p:nvPr/>
        </p:nvCxnSpPr>
        <p:spPr>
          <a:xfrm>
            <a:off x="144980" y="5716765"/>
            <a:ext cx="2255975" cy="0"/>
          </a:xfrm>
          <a:prstGeom prst="line">
            <a:avLst/>
          </a:prstGeom>
          <a:ln/>
        </p:spPr>
        <p:style>
          <a:lnRef idx="2">
            <a:schemeClr val="dk1"/>
          </a:lnRef>
          <a:fillRef idx="0">
            <a:schemeClr val="dk1"/>
          </a:fillRef>
          <a:effectRef idx="1">
            <a:schemeClr val="dk1"/>
          </a:effectRef>
          <a:fontRef idx="minor">
            <a:schemeClr val="tx1"/>
          </a:fontRef>
        </p:style>
      </p:cxnSp>
      <p:sp>
        <p:nvSpPr>
          <p:cNvPr id="15" name="Zone de texte 22">
            <a:extLst>
              <a:ext uri="{FF2B5EF4-FFF2-40B4-BE49-F238E27FC236}">
                <a16:creationId xmlns:a16="http://schemas.microsoft.com/office/drawing/2014/main" id="{FAB9537B-15CC-6B95-FEA9-4144BC07DD34}"/>
              </a:ext>
            </a:extLst>
          </p:cNvPr>
          <p:cNvSpPr txBox="1">
            <a:spLocks noChangeArrowheads="1"/>
          </p:cNvSpPr>
          <p:nvPr/>
        </p:nvSpPr>
        <p:spPr bwMode="auto">
          <a:xfrm>
            <a:off x="116265" y="5809460"/>
            <a:ext cx="2341563" cy="744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Tennis</a:t>
            </a:r>
          </a:p>
          <a:p>
            <a:pPr marL="171450" indent="-171450">
              <a:buFont typeface="Arial" panose="020B0604020202020204" pitchFamily="34" charset="0"/>
              <a:buChar char="•"/>
            </a:pPr>
            <a:r>
              <a:rPr lang="fr-FR" sz="1100" dirty="0"/>
              <a:t>Lecture (littérature financière et économique)</a:t>
            </a:r>
          </a:p>
          <a:p>
            <a:pPr marL="171450" indent="-171450">
              <a:buFont typeface="Arial" panose="020B0604020202020204" pitchFamily="34" charset="0"/>
              <a:buChar char="•"/>
            </a:pPr>
            <a:r>
              <a:rPr lang="fr-FR" sz="1100" dirty="0"/>
              <a:t>Bénévolat (initiation à la finance pour les jeunes)</a:t>
            </a:r>
          </a:p>
        </p:txBody>
      </p:sp>
      <p:sp>
        <p:nvSpPr>
          <p:cNvPr id="10" name="Zone de texte 28">
            <a:extLst>
              <a:ext uri="{FF2B5EF4-FFF2-40B4-BE49-F238E27FC236}">
                <a16:creationId xmlns:a16="http://schemas.microsoft.com/office/drawing/2014/main" id="{C2877AF7-5533-7C91-A60D-CD26B068F2EF}"/>
              </a:ext>
            </a:extLst>
          </p:cNvPr>
          <p:cNvSpPr txBox="1">
            <a:spLocks noChangeArrowheads="1"/>
          </p:cNvSpPr>
          <p:nvPr/>
        </p:nvSpPr>
        <p:spPr bwMode="auto">
          <a:xfrm>
            <a:off x="162527" y="6798974"/>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Langues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1" name="Conector recto 36">
            <a:extLst>
              <a:ext uri="{FF2B5EF4-FFF2-40B4-BE49-F238E27FC236}">
                <a16:creationId xmlns:a16="http://schemas.microsoft.com/office/drawing/2014/main" id="{0A061B27-FE63-F84E-0F9F-E2A5A03802FF}"/>
              </a:ext>
            </a:extLst>
          </p:cNvPr>
          <p:cNvCxnSpPr>
            <a:cxnSpLocks/>
          </p:cNvCxnSpPr>
          <p:nvPr/>
        </p:nvCxnSpPr>
        <p:spPr>
          <a:xfrm>
            <a:off x="195227" y="7140255"/>
            <a:ext cx="2255975" cy="0"/>
          </a:xfrm>
          <a:prstGeom prst="line">
            <a:avLst/>
          </a:prstGeom>
          <a:ln/>
        </p:spPr>
        <p:style>
          <a:lnRef idx="2">
            <a:schemeClr val="dk1"/>
          </a:lnRef>
          <a:fillRef idx="0">
            <a:schemeClr val="dk1"/>
          </a:fillRef>
          <a:effectRef idx="1">
            <a:schemeClr val="dk1"/>
          </a:effectRef>
          <a:fontRef idx="minor">
            <a:schemeClr val="tx1"/>
          </a:fontRef>
        </p:style>
      </p:cxnSp>
      <p:sp>
        <p:nvSpPr>
          <p:cNvPr id="17" name="Zone de texte 22">
            <a:extLst>
              <a:ext uri="{FF2B5EF4-FFF2-40B4-BE49-F238E27FC236}">
                <a16:creationId xmlns:a16="http://schemas.microsoft.com/office/drawing/2014/main" id="{409CC41A-7AE3-F3FD-675B-91AD76552FB8}"/>
              </a:ext>
            </a:extLst>
          </p:cNvPr>
          <p:cNvSpPr txBox="1">
            <a:spLocks noChangeArrowheads="1"/>
          </p:cNvSpPr>
          <p:nvPr/>
        </p:nvSpPr>
        <p:spPr bwMode="auto">
          <a:xfrm>
            <a:off x="166512" y="7232950"/>
            <a:ext cx="2341563" cy="1374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Français : Langue maternelle</a:t>
            </a:r>
          </a:p>
          <a:p>
            <a:pPr marL="171450" indent="-171450">
              <a:buFont typeface="Arial" panose="020B0604020202020204" pitchFamily="34" charset="0"/>
              <a:buChar char="•"/>
            </a:pPr>
            <a:r>
              <a:rPr lang="fr-FR" sz="1100" dirty="0"/>
              <a:t>Anglais : C1 (Cadre européen commun de référence pour les langues)</a:t>
            </a:r>
          </a:p>
          <a:p>
            <a:pPr marL="171450" indent="-171450">
              <a:buFont typeface="Arial" panose="020B0604020202020204" pitchFamily="34" charset="0"/>
              <a:buChar char="•"/>
            </a:pPr>
            <a:r>
              <a:rPr lang="fr-FR" sz="1100" dirty="0"/>
              <a:t>Allemand : B1 (Cadre européen commun de référence pour les langues)</a:t>
            </a:r>
          </a:p>
        </p:txBody>
      </p:sp>
      <p:pic>
        <p:nvPicPr>
          <p:cNvPr id="8" name="Image 7" descr="Une image contenant Visage humain, personne, habits, portrait&#10;&#10;Description générée automatiquement">
            <a:extLst>
              <a:ext uri="{FF2B5EF4-FFF2-40B4-BE49-F238E27FC236}">
                <a16:creationId xmlns:a16="http://schemas.microsoft.com/office/drawing/2014/main" id="{A28102AF-801F-C8A2-E44A-97F4B1AE9759}"/>
              </a:ext>
            </a:extLst>
          </p:cNvPr>
          <p:cNvPicPr>
            <a:picLocks noChangeAspect="1"/>
          </p:cNvPicPr>
          <p:nvPr/>
        </p:nvPicPr>
        <p:blipFill rotWithShape="1">
          <a:blip r:embed="rId7"/>
          <a:srcRect t="4254" b="29520"/>
          <a:stretch/>
        </p:blipFill>
        <p:spPr>
          <a:xfrm>
            <a:off x="321100" y="189223"/>
            <a:ext cx="1831527" cy="1817269"/>
          </a:xfrm>
          <a:prstGeom prst="ellipse">
            <a:avLst/>
          </a:prstGeom>
        </p:spPr>
      </p:pic>
      <p:sp>
        <p:nvSpPr>
          <p:cNvPr id="18" name="Zone de texte 22">
            <a:extLst>
              <a:ext uri="{FF2B5EF4-FFF2-40B4-BE49-F238E27FC236}">
                <a16:creationId xmlns:a16="http://schemas.microsoft.com/office/drawing/2014/main" id="{1F6DDADB-486C-FBC2-0983-C6E1B0FD3C73}"/>
              </a:ext>
            </a:extLst>
          </p:cNvPr>
          <p:cNvSpPr txBox="1">
            <a:spLocks noChangeArrowheads="1"/>
          </p:cNvSpPr>
          <p:nvPr/>
        </p:nvSpPr>
        <p:spPr bwMode="auto">
          <a:xfrm>
            <a:off x="4876101" y="8773643"/>
            <a:ext cx="1836792" cy="1078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Gestion des investissements</a:t>
            </a:r>
          </a:p>
          <a:p>
            <a:pPr marL="171450" indent="-171450">
              <a:buFont typeface="Arial" panose="020B0604020202020204" pitchFamily="34" charset="0"/>
              <a:buChar char="•"/>
            </a:pPr>
            <a:r>
              <a:rPr lang="fr-FR" sz="1100" dirty="0"/>
              <a:t>Service à la clientèle</a:t>
            </a:r>
          </a:p>
        </p:txBody>
      </p:sp>
      <p:sp>
        <p:nvSpPr>
          <p:cNvPr id="19" name="Triangle 18">
            <a:extLst>
              <a:ext uri="{FF2B5EF4-FFF2-40B4-BE49-F238E27FC236}">
                <a16:creationId xmlns:a16="http://schemas.microsoft.com/office/drawing/2014/main" id="{39BA845B-7D3D-E5C4-76F6-C69A4F962D5F}"/>
              </a:ext>
            </a:extLst>
          </p:cNvPr>
          <p:cNvSpPr/>
          <p:nvPr/>
        </p:nvSpPr>
        <p:spPr>
          <a:xfrm flipV="1">
            <a:off x="3360420" y="348"/>
            <a:ext cx="3511825" cy="366583"/>
          </a:xfrm>
          <a:prstGeom prst="triangle">
            <a:avLst>
              <a:gd name="adj" fmla="val 100000"/>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351423255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1189</TotalTime>
  <Words>394</Words>
  <Application>Microsoft Macintosh PowerPoint</Application>
  <PresentationFormat>Format A4 (210 x 297 mm)</PresentationFormat>
  <Paragraphs>50</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Century Gothic</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115</cp:revision>
  <cp:lastPrinted>2022-05-25T13:38:42Z</cp:lastPrinted>
  <dcterms:created xsi:type="dcterms:W3CDTF">2022-05-25T13:38:28Z</dcterms:created>
  <dcterms:modified xsi:type="dcterms:W3CDTF">2023-06-28T08:15:48Z</dcterms:modified>
</cp:coreProperties>
</file>