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9" r:id="rId3"/>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35"/>
    <p:restoredTop sz="96327"/>
  </p:normalViewPr>
  <p:slideViewPr>
    <p:cSldViewPr snapToGrid="0">
      <p:cViewPr varScale="1">
        <p:scale>
          <a:sx n="162" d="100"/>
          <a:sy n="162" d="100"/>
        </p:scale>
        <p:origin x="1568"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Modifiez le style du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D095BD4E-3B48-CB4B-8B22-715F6F2CB8FB}" type="datetimeFigureOut">
              <a:rPr lang="fr-FR" smtClean="0"/>
              <a:t>02/10/2023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AE521D6-78AC-D440-9DFE-FBF12B15330E}" type="slidenum">
              <a:rPr lang="fr-FR" smtClean="0"/>
              <a:t>‹N°›</a:t>
            </a:fld>
            <a:endParaRPr lang="fr-FR"/>
          </a:p>
        </p:txBody>
      </p:sp>
    </p:spTree>
    <p:extLst>
      <p:ext uri="{BB962C8B-B14F-4D97-AF65-F5344CB8AC3E}">
        <p14:creationId xmlns:p14="http://schemas.microsoft.com/office/powerpoint/2010/main" val="888392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095BD4E-3B48-CB4B-8B22-715F6F2CB8FB}" type="datetimeFigureOut">
              <a:rPr lang="fr-FR" smtClean="0"/>
              <a:t>02/10/2023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AE521D6-78AC-D440-9DFE-FBF12B15330E}" type="slidenum">
              <a:rPr lang="fr-FR" smtClean="0"/>
              <a:t>‹N°›</a:t>
            </a:fld>
            <a:endParaRPr lang="fr-FR"/>
          </a:p>
        </p:txBody>
      </p:sp>
    </p:spTree>
    <p:extLst>
      <p:ext uri="{BB962C8B-B14F-4D97-AF65-F5344CB8AC3E}">
        <p14:creationId xmlns:p14="http://schemas.microsoft.com/office/powerpoint/2010/main" val="2828911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095BD4E-3B48-CB4B-8B22-715F6F2CB8FB}" type="datetimeFigureOut">
              <a:rPr lang="fr-FR" smtClean="0"/>
              <a:t>02/10/2023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AE521D6-78AC-D440-9DFE-FBF12B15330E}" type="slidenum">
              <a:rPr lang="fr-FR" smtClean="0"/>
              <a:t>‹N°›</a:t>
            </a:fld>
            <a:endParaRPr lang="fr-FR"/>
          </a:p>
        </p:txBody>
      </p:sp>
    </p:spTree>
    <p:extLst>
      <p:ext uri="{BB962C8B-B14F-4D97-AF65-F5344CB8AC3E}">
        <p14:creationId xmlns:p14="http://schemas.microsoft.com/office/powerpoint/2010/main" val="1522170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095BD4E-3B48-CB4B-8B22-715F6F2CB8FB}" type="datetimeFigureOut">
              <a:rPr lang="fr-FR" smtClean="0"/>
              <a:t>02/10/2023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AE521D6-78AC-D440-9DFE-FBF12B15330E}" type="slidenum">
              <a:rPr lang="fr-FR" smtClean="0"/>
              <a:t>‹N°›</a:t>
            </a:fld>
            <a:endParaRPr lang="fr-FR"/>
          </a:p>
        </p:txBody>
      </p:sp>
    </p:spTree>
    <p:extLst>
      <p:ext uri="{BB962C8B-B14F-4D97-AF65-F5344CB8AC3E}">
        <p14:creationId xmlns:p14="http://schemas.microsoft.com/office/powerpoint/2010/main" val="2787495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Modifiez le style du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D095BD4E-3B48-CB4B-8B22-715F6F2CB8FB}" type="datetimeFigureOut">
              <a:rPr lang="fr-FR" smtClean="0"/>
              <a:t>02/10/2023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AE521D6-78AC-D440-9DFE-FBF12B15330E}" type="slidenum">
              <a:rPr lang="fr-FR" smtClean="0"/>
              <a:t>‹N°›</a:t>
            </a:fld>
            <a:endParaRPr lang="fr-FR"/>
          </a:p>
        </p:txBody>
      </p:sp>
    </p:spTree>
    <p:extLst>
      <p:ext uri="{BB962C8B-B14F-4D97-AF65-F5344CB8AC3E}">
        <p14:creationId xmlns:p14="http://schemas.microsoft.com/office/powerpoint/2010/main" val="3443520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D095BD4E-3B48-CB4B-8B22-715F6F2CB8FB}" type="datetimeFigureOut">
              <a:rPr lang="fr-FR" smtClean="0"/>
              <a:t>02/10/2023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AE521D6-78AC-D440-9DFE-FBF12B15330E}" type="slidenum">
              <a:rPr lang="fr-FR" smtClean="0"/>
              <a:t>‹N°›</a:t>
            </a:fld>
            <a:endParaRPr lang="fr-FR"/>
          </a:p>
        </p:txBody>
      </p:sp>
    </p:spTree>
    <p:extLst>
      <p:ext uri="{BB962C8B-B14F-4D97-AF65-F5344CB8AC3E}">
        <p14:creationId xmlns:p14="http://schemas.microsoft.com/office/powerpoint/2010/main" val="932091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Modifiez le style du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D095BD4E-3B48-CB4B-8B22-715F6F2CB8FB}" type="datetimeFigureOut">
              <a:rPr lang="fr-FR" smtClean="0"/>
              <a:t>02/10/2023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FAE521D6-78AC-D440-9DFE-FBF12B15330E}" type="slidenum">
              <a:rPr lang="fr-FR" smtClean="0"/>
              <a:t>‹N°›</a:t>
            </a:fld>
            <a:endParaRPr lang="fr-FR"/>
          </a:p>
        </p:txBody>
      </p:sp>
    </p:spTree>
    <p:extLst>
      <p:ext uri="{BB962C8B-B14F-4D97-AF65-F5344CB8AC3E}">
        <p14:creationId xmlns:p14="http://schemas.microsoft.com/office/powerpoint/2010/main" val="4183953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D095BD4E-3B48-CB4B-8B22-715F6F2CB8FB}" type="datetimeFigureOut">
              <a:rPr lang="fr-FR" smtClean="0"/>
              <a:t>02/10/2023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FAE521D6-78AC-D440-9DFE-FBF12B15330E}" type="slidenum">
              <a:rPr lang="fr-FR" smtClean="0"/>
              <a:t>‹N°›</a:t>
            </a:fld>
            <a:endParaRPr lang="fr-FR"/>
          </a:p>
        </p:txBody>
      </p:sp>
    </p:spTree>
    <p:extLst>
      <p:ext uri="{BB962C8B-B14F-4D97-AF65-F5344CB8AC3E}">
        <p14:creationId xmlns:p14="http://schemas.microsoft.com/office/powerpoint/2010/main" val="35939989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95BD4E-3B48-CB4B-8B22-715F6F2CB8FB}" type="datetimeFigureOut">
              <a:rPr lang="fr-FR" smtClean="0"/>
              <a:t>02/10/2023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FAE521D6-78AC-D440-9DFE-FBF12B15330E}" type="slidenum">
              <a:rPr lang="fr-FR" smtClean="0"/>
              <a:t>‹N°›</a:t>
            </a:fld>
            <a:endParaRPr lang="fr-FR"/>
          </a:p>
        </p:txBody>
      </p:sp>
    </p:spTree>
    <p:extLst>
      <p:ext uri="{BB962C8B-B14F-4D97-AF65-F5344CB8AC3E}">
        <p14:creationId xmlns:p14="http://schemas.microsoft.com/office/powerpoint/2010/main" val="2359142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D095BD4E-3B48-CB4B-8B22-715F6F2CB8FB}" type="datetimeFigureOut">
              <a:rPr lang="fr-FR" smtClean="0"/>
              <a:t>02/10/2023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AE521D6-78AC-D440-9DFE-FBF12B15330E}" type="slidenum">
              <a:rPr lang="fr-FR" smtClean="0"/>
              <a:t>‹N°›</a:t>
            </a:fld>
            <a:endParaRPr lang="fr-FR"/>
          </a:p>
        </p:txBody>
      </p:sp>
    </p:spTree>
    <p:extLst>
      <p:ext uri="{BB962C8B-B14F-4D97-AF65-F5344CB8AC3E}">
        <p14:creationId xmlns:p14="http://schemas.microsoft.com/office/powerpoint/2010/main" val="626513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Cliquez sur l'icône pour ajouter une image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D095BD4E-3B48-CB4B-8B22-715F6F2CB8FB}" type="datetimeFigureOut">
              <a:rPr lang="fr-FR" smtClean="0"/>
              <a:t>02/10/2023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AE521D6-78AC-D440-9DFE-FBF12B15330E}" type="slidenum">
              <a:rPr lang="fr-FR" smtClean="0"/>
              <a:t>‹N°›</a:t>
            </a:fld>
            <a:endParaRPr lang="fr-FR"/>
          </a:p>
        </p:txBody>
      </p:sp>
    </p:spTree>
    <p:extLst>
      <p:ext uri="{BB962C8B-B14F-4D97-AF65-F5344CB8AC3E}">
        <p14:creationId xmlns:p14="http://schemas.microsoft.com/office/powerpoint/2010/main" val="2789423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D095BD4E-3B48-CB4B-8B22-715F6F2CB8FB}" type="datetimeFigureOut">
              <a:rPr lang="fr-FR" smtClean="0"/>
              <a:t>02/10/2023</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FAE521D6-78AC-D440-9DFE-FBF12B15330E}" type="slidenum">
              <a:rPr lang="fr-FR" smtClean="0"/>
              <a:t>‹N°›</a:t>
            </a:fld>
            <a:endParaRPr lang="fr-FR"/>
          </a:p>
        </p:txBody>
      </p:sp>
    </p:spTree>
    <p:extLst>
      <p:ext uri="{BB962C8B-B14F-4D97-AF65-F5344CB8AC3E}">
        <p14:creationId xmlns:p14="http://schemas.microsoft.com/office/powerpoint/2010/main" val="2881414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Rectangle 127">
            <a:extLst>
              <a:ext uri="{FF2B5EF4-FFF2-40B4-BE49-F238E27FC236}">
                <a16:creationId xmlns:a16="http://schemas.microsoft.com/office/drawing/2014/main" id="{B2E96534-6AE4-1E18-C5E8-555F216BCBD0}"/>
              </a:ext>
            </a:extLst>
          </p:cNvPr>
          <p:cNvSpPr/>
          <p:nvPr/>
        </p:nvSpPr>
        <p:spPr>
          <a:xfrm>
            <a:off x="275012" y="957717"/>
            <a:ext cx="7021664" cy="136465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a:extLst>
              <a:ext uri="{FF2B5EF4-FFF2-40B4-BE49-F238E27FC236}">
                <a16:creationId xmlns:a16="http://schemas.microsoft.com/office/drawing/2014/main" id="{8D82D379-9EEF-F98D-BE84-4289C9FCB3DD}"/>
              </a:ext>
            </a:extLst>
          </p:cNvPr>
          <p:cNvSpPr/>
          <p:nvPr/>
        </p:nvSpPr>
        <p:spPr>
          <a:xfrm>
            <a:off x="406077" y="1308376"/>
            <a:ext cx="2017227" cy="646331"/>
          </a:xfrm>
          <a:prstGeom prst="rect">
            <a:avLst/>
          </a:prstGeom>
        </p:spPr>
        <p:txBody>
          <a:bodyPr wrap="square">
            <a:spAutoFit/>
          </a:bodyPr>
          <a:lstStyle/>
          <a:p>
            <a:r>
              <a:rPr lang="fr-FR" sz="1200" dirty="0"/>
              <a:t>Bagagiste d'aéroport | Expert en gestion de bagages | 15 ans d'expérience</a:t>
            </a:r>
          </a:p>
        </p:txBody>
      </p:sp>
      <p:cxnSp>
        <p:nvCxnSpPr>
          <p:cNvPr id="10" name="Straight Connector 18">
            <a:extLst>
              <a:ext uri="{FF2B5EF4-FFF2-40B4-BE49-F238E27FC236}">
                <a16:creationId xmlns:a16="http://schemas.microsoft.com/office/drawing/2014/main" id="{C2926E83-751A-8424-FD25-B2BFD8958B21}"/>
              </a:ext>
            </a:extLst>
          </p:cNvPr>
          <p:cNvCxnSpPr>
            <a:cxnSpLocks/>
          </p:cNvCxnSpPr>
          <p:nvPr/>
        </p:nvCxnSpPr>
        <p:spPr>
          <a:xfrm>
            <a:off x="87284" y="586417"/>
            <a:ext cx="2490656" cy="0"/>
          </a:xfrm>
          <a:prstGeom prst="line">
            <a:avLst/>
          </a:prstGeom>
          <a:ln w="28575">
            <a:solidFill>
              <a:schemeClr val="accent2"/>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1" name="Straight Connector 19">
            <a:extLst>
              <a:ext uri="{FF2B5EF4-FFF2-40B4-BE49-F238E27FC236}">
                <a16:creationId xmlns:a16="http://schemas.microsoft.com/office/drawing/2014/main" id="{93A03881-6FA1-03D4-0CCE-9AC1AE05D0AA}"/>
              </a:ext>
            </a:extLst>
          </p:cNvPr>
          <p:cNvCxnSpPr>
            <a:cxnSpLocks/>
          </p:cNvCxnSpPr>
          <p:nvPr/>
        </p:nvCxnSpPr>
        <p:spPr>
          <a:xfrm>
            <a:off x="5115910" y="586417"/>
            <a:ext cx="2182735" cy="0"/>
          </a:xfrm>
          <a:prstGeom prst="line">
            <a:avLst/>
          </a:prstGeom>
          <a:ln w="28575">
            <a:solidFill>
              <a:schemeClr val="accent2"/>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12" name="Frame 23">
            <a:extLst>
              <a:ext uri="{FF2B5EF4-FFF2-40B4-BE49-F238E27FC236}">
                <a16:creationId xmlns:a16="http://schemas.microsoft.com/office/drawing/2014/main" id="{84C2E664-C8B5-3C9A-B771-EA7C60E62E1E}"/>
              </a:ext>
            </a:extLst>
          </p:cNvPr>
          <p:cNvSpPr/>
          <p:nvPr/>
        </p:nvSpPr>
        <p:spPr>
          <a:xfrm>
            <a:off x="0" y="-1"/>
            <a:ext cx="7556658" cy="10691813"/>
          </a:xfrm>
          <a:prstGeom prst="frame">
            <a:avLst>
              <a:gd name="adj1" fmla="val 37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3" name="Straight Connector 25">
            <a:extLst>
              <a:ext uri="{FF2B5EF4-FFF2-40B4-BE49-F238E27FC236}">
                <a16:creationId xmlns:a16="http://schemas.microsoft.com/office/drawing/2014/main" id="{2261E53F-56A6-2BE5-DE0D-329E44A1B030}"/>
              </a:ext>
            </a:extLst>
          </p:cNvPr>
          <p:cNvCxnSpPr>
            <a:cxnSpLocks/>
          </p:cNvCxnSpPr>
          <p:nvPr/>
        </p:nvCxnSpPr>
        <p:spPr>
          <a:xfrm>
            <a:off x="2577940" y="586417"/>
            <a:ext cx="0" cy="9817972"/>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5" name="Straight Connector 31">
            <a:extLst>
              <a:ext uri="{FF2B5EF4-FFF2-40B4-BE49-F238E27FC236}">
                <a16:creationId xmlns:a16="http://schemas.microsoft.com/office/drawing/2014/main" id="{B50CDDFA-C9FC-BC02-C6DD-6E27B4C894FF}"/>
              </a:ext>
            </a:extLst>
          </p:cNvPr>
          <p:cNvCxnSpPr>
            <a:cxnSpLocks/>
          </p:cNvCxnSpPr>
          <p:nvPr/>
        </p:nvCxnSpPr>
        <p:spPr>
          <a:xfrm flipH="1">
            <a:off x="2584994" y="4252633"/>
            <a:ext cx="460852" cy="0"/>
          </a:xfrm>
          <a:prstGeom prst="line">
            <a:avLst/>
          </a:prstGeom>
          <a:ln w="12700">
            <a:solidFill>
              <a:schemeClr val="accent2"/>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21" name="Rectangle 20">
            <a:extLst>
              <a:ext uri="{FF2B5EF4-FFF2-40B4-BE49-F238E27FC236}">
                <a16:creationId xmlns:a16="http://schemas.microsoft.com/office/drawing/2014/main" id="{1CCF2F77-9590-CA07-EB33-706AD7E8CAB3}"/>
              </a:ext>
            </a:extLst>
          </p:cNvPr>
          <p:cNvSpPr/>
          <p:nvPr/>
        </p:nvSpPr>
        <p:spPr>
          <a:xfrm>
            <a:off x="3170907" y="4103491"/>
            <a:ext cx="2386403" cy="276999"/>
          </a:xfrm>
          <a:prstGeom prst="rect">
            <a:avLst/>
          </a:prstGeom>
        </p:spPr>
        <p:txBody>
          <a:bodyPr wrap="square">
            <a:spAutoFit/>
          </a:bodyPr>
          <a:lstStyle/>
          <a:p>
            <a:r>
              <a:rPr lang="en-US" sz="1200" b="1" dirty="0" err="1">
                <a:solidFill>
                  <a:schemeClr val="tx1">
                    <a:lumMod val="75000"/>
                    <a:lumOff val="25000"/>
                  </a:schemeClr>
                </a:solidFill>
                <a:latin typeface="Arial" panose="020B0604020202020204" pitchFamily="34" charset="0"/>
              </a:rPr>
              <a:t>Expérience</a:t>
            </a:r>
            <a:r>
              <a:rPr lang="en-US" sz="1200" b="1" dirty="0">
                <a:solidFill>
                  <a:schemeClr val="tx1">
                    <a:lumMod val="75000"/>
                    <a:lumOff val="25000"/>
                  </a:schemeClr>
                </a:solidFill>
                <a:latin typeface="Arial" panose="020B0604020202020204" pitchFamily="34" charset="0"/>
              </a:rPr>
              <a:t> </a:t>
            </a:r>
            <a:r>
              <a:rPr lang="en-US" sz="1200" b="1" dirty="0" err="1">
                <a:solidFill>
                  <a:schemeClr val="tx1">
                    <a:lumMod val="75000"/>
                    <a:lumOff val="25000"/>
                  </a:schemeClr>
                </a:solidFill>
                <a:latin typeface="Arial" panose="020B0604020202020204" pitchFamily="34" charset="0"/>
              </a:rPr>
              <a:t>professionnelle</a:t>
            </a:r>
            <a:r>
              <a:rPr lang="en-US" sz="1200" b="1" dirty="0">
                <a:solidFill>
                  <a:schemeClr val="tx1">
                    <a:lumMod val="75000"/>
                    <a:lumOff val="25000"/>
                  </a:schemeClr>
                </a:solidFill>
                <a:latin typeface="Arial" panose="020B0604020202020204" pitchFamily="34" charset="0"/>
              </a:rPr>
              <a:t> </a:t>
            </a:r>
          </a:p>
        </p:txBody>
      </p:sp>
      <p:sp>
        <p:nvSpPr>
          <p:cNvPr id="22" name="Rectangle 21">
            <a:extLst>
              <a:ext uri="{FF2B5EF4-FFF2-40B4-BE49-F238E27FC236}">
                <a16:creationId xmlns:a16="http://schemas.microsoft.com/office/drawing/2014/main" id="{CAB7D136-F86F-00C0-41C7-1188C6C66470}"/>
              </a:ext>
            </a:extLst>
          </p:cNvPr>
          <p:cNvSpPr/>
          <p:nvPr/>
        </p:nvSpPr>
        <p:spPr>
          <a:xfrm>
            <a:off x="2701698" y="381475"/>
            <a:ext cx="2323073" cy="400110"/>
          </a:xfrm>
          <a:prstGeom prst="rect">
            <a:avLst/>
          </a:prstGeom>
        </p:spPr>
        <p:txBody>
          <a:bodyPr wrap="none">
            <a:spAutoFit/>
          </a:bodyPr>
          <a:lstStyle/>
          <a:p>
            <a:pPr algn="ctr"/>
            <a:r>
              <a:rPr lang="en-US" sz="2000" b="1" dirty="0">
                <a:solidFill>
                  <a:schemeClr val="tx1">
                    <a:lumMod val="75000"/>
                    <a:lumOff val="25000"/>
                  </a:schemeClr>
                </a:solidFill>
                <a:latin typeface="Arial" panose="020B0604020202020204" pitchFamily="34" charset="0"/>
              </a:rPr>
              <a:t>Laurent </a:t>
            </a:r>
            <a:r>
              <a:rPr lang="en-US" sz="2000" b="1" dirty="0">
                <a:solidFill>
                  <a:schemeClr val="accent2"/>
                </a:solidFill>
                <a:latin typeface="Arial" panose="020B0604020202020204" pitchFamily="34" charset="0"/>
              </a:rPr>
              <a:t>BAGAGE</a:t>
            </a:r>
          </a:p>
        </p:txBody>
      </p:sp>
      <p:grpSp>
        <p:nvGrpSpPr>
          <p:cNvPr id="23" name="Group 4">
            <a:extLst>
              <a:ext uri="{FF2B5EF4-FFF2-40B4-BE49-F238E27FC236}">
                <a16:creationId xmlns:a16="http://schemas.microsoft.com/office/drawing/2014/main" id="{728975BD-606F-D266-587D-B91CFF8D8FB3}"/>
              </a:ext>
            </a:extLst>
          </p:cNvPr>
          <p:cNvGrpSpPr>
            <a:grpSpLocks noChangeAspect="1"/>
          </p:cNvGrpSpPr>
          <p:nvPr/>
        </p:nvGrpSpPr>
        <p:grpSpPr bwMode="auto">
          <a:xfrm>
            <a:off x="4534171" y="1299248"/>
            <a:ext cx="184904" cy="166130"/>
            <a:chOff x="458" y="2405"/>
            <a:chExt cx="197" cy="177"/>
          </a:xfrm>
          <a:solidFill>
            <a:srgbClr val="2B6996"/>
          </a:solidFill>
        </p:grpSpPr>
        <p:sp>
          <p:nvSpPr>
            <p:cNvPr id="24" name="Freeform 5">
              <a:extLst>
                <a:ext uri="{FF2B5EF4-FFF2-40B4-BE49-F238E27FC236}">
                  <a16:creationId xmlns:a16="http://schemas.microsoft.com/office/drawing/2014/main" id="{69148F66-0910-8B93-7819-8F51E7E10614}"/>
                </a:ext>
              </a:extLst>
            </p:cNvPr>
            <p:cNvSpPr>
              <a:spLocks noEditPoints="1"/>
            </p:cNvSpPr>
            <p:nvPr/>
          </p:nvSpPr>
          <p:spPr bwMode="auto">
            <a:xfrm>
              <a:off x="458" y="2405"/>
              <a:ext cx="197" cy="177"/>
            </a:xfrm>
            <a:custGeom>
              <a:avLst/>
              <a:gdLst>
                <a:gd name="T0" fmla="*/ 2048 w 2048"/>
                <a:gd name="T1" fmla="*/ 854 h 2038"/>
                <a:gd name="T2" fmla="*/ 2048 w 2048"/>
                <a:gd name="T3" fmla="*/ 852 h 2038"/>
                <a:gd name="T4" fmla="*/ 2047 w 2048"/>
                <a:gd name="T5" fmla="*/ 849 h 2038"/>
                <a:gd name="T6" fmla="*/ 2047 w 2048"/>
                <a:gd name="T7" fmla="*/ 846 h 2038"/>
                <a:gd name="T8" fmla="*/ 2046 w 2048"/>
                <a:gd name="T9" fmla="*/ 844 h 2038"/>
                <a:gd name="T10" fmla="*/ 2045 w 2048"/>
                <a:gd name="T11" fmla="*/ 841 h 2038"/>
                <a:gd name="T12" fmla="*/ 2044 w 2048"/>
                <a:gd name="T13" fmla="*/ 839 h 2038"/>
                <a:gd name="T14" fmla="*/ 2043 w 2048"/>
                <a:gd name="T15" fmla="*/ 836 h 2038"/>
                <a:gd name="T16" fmla="*/ 2042 w 2048"/>
                <a:gd name="T17" fmla="*/ 836 h 2038"/>
                <a:gd name="T18" fmla="*/ 2041 w 2048"/>
                <a:gd name="T19" fmla="*/ 833 h 2038"/>
                <a:gd name="T20" fmla="*/ 2039 w 2048"/>
                <a:gd name="T21" fmla="*/ 831 h 2038"/>
                <a:gd name="T22" fmla="*/ 2038 w 2048"/>
                <a:gd name="T23" fmla="*/ 829 h 2038"/>
                <a:gd name="T24" fmla="*/ 2036 w 2048"/>
                <a:gd name="T25" fmla="*/ 827 h 2038"/>
                <a:gd name="T26" fmla="*/ 2034 w 2048"/>
                <a:gd name="T27" fmla="*/ 826 h 2038"/>
                <a:gd name="T28" fmla="*/ 2032 w 2048"/>
                <a:gd name="T29" fmla="*/ 824 h 2038"/>
                <a:gd name="T30" fmla="*/ 2030 w 2048"/>
                <a:gd name="T31" fmla="*/ 822 h 2038"/>
                <a:gd name="T32" fmla="*/ 2028 w 2048"/>
                <a:gd name="T33" fmla="*/ 821 h 2038"/>
                <a:gd name="T34" fmla="*/ 1682 w 2048"/>
                <a:gd name="T35" fmla="*/ 41 h 2038"/>
                <a:gd name="T36" fmla="*/ 406 w 2048"/>
                <a:gd name="T37" fmla="*/ 0 h 2038"/>
                <a:gd name="T38" fmla="*/ 366 w 2048"/>
                <a:gd name="T39" fmla="*/ 621 h 2038"/>
                <a:gd name="T40" fmla="*/ 20 w 2048"/>
                <a:gd name="T41" fmla="*/ 822 h 2038"/>
                <a:gd name="T42" fmla="*/ 17 w 2048"/>
                <a:gd name="T43" fmla="*/ 823 h 2038"/>
                <a:gd name="T44" fmla="*/ 15 w 2048"/>
                <a:gd name="T45" fmla="*/ 825 h 2038"/>
                <a:gd name="T46" fmla="*/ 13 w 2048"/>
                <a:gd name="T47" fmla="*/ 826 h 2038"/>
                <a:gd name="T48" fmla="*/ 11 w 2048"/>
                <a:gd name="T49" fmla="*/ 828 h 2038"/>
                <a:gd name="T50" fmla="*/ 10 w 2048"/>
                <a:gd name="T51" fmla="*/ 830 h 2038"/>
                <a:gd name="T52" fmla="*/ 8 w 2048"/>
                <a:gd name="T53" fmla="*/ 832 h 2038"/>
                <a:gd name="T54" fmla="*/ 6 w 2048"/>
                <a:gd name="T55" fmla="*/ 834 h 2038"/>
                <a:gd name="T56" fmla="*/ 5 w 2048"/>
                <a:gd name="T57" fmla="*/ 836 h 2038"/>
                <a:gd name="T58" fmla="*/ 4 w 2048"/>
                <a:gd name="T59" fmla="*/ 838 h 2038"/>
                <a:gd name="T60" fmla="*/ 3 w 2048"/>
                <a:gd name="T61" fmla="*/ 840 h 2038"/>
                <a:gd name="T62" fmla="*/ 2 w 2048"/>
                <a:gd name="T63" fmla="*/ 843 h 2038"/>
                <a:gd name="T64" fmla="*/ 2 w 2048"/>
                <a:gd name="T65" fmla="*/ 845 h 2038"/>
                <a:gd name="T66" fmla="*/ 1 w 2048"/>
                <a:gd name="T67" fmla="*/ 848 h 2038"/>
                <a:gd name="T68" fmla="*/ 0 w 2048"/>
                <a:gd name="T69" fmla="*/ 850 h 2038"/>
                <a:gd name="T70" fmla="*/ 0 w 2048"/>
                <a:gd name="T71" fmla="*/ 853 h 2038"/>
                <a:gd name="T72" fmla="*/ 0 w 2048"/>
                <a:gd name="T73" fmla="*/ 856 h 2038"/>
                <a:gd name="T74" fmla="*/ 0 w 2048"/>
                <a:gd name="T75" fmla="*/ 1997 h 2038"/>
                <a:gd name="T76" fmla="*/ 2008 w 2048"/>
                <a:gd name="T77" fmla="*/ 2038 h 2038"/>
                <a:gd name="T78" fmla="*/ 2048 w 2048"/>
                <a:gd name="T79" fmla="*/ 856 h 2038"/>
                <a:gd name="T80" fmla="*/ 1682 w 2048"/>
                <a:gd name="T81" fmla="*/ 714 h 2038"/>
                <a:gd name="T82" fmla="*/ 1682 w 2048"/>
                <a:gd name="T83" fmla="*/ 999 h 2038"/>
                <a:gd name="T84" fmla="*/ 446 w 2048"/>
                <a:gd name="T85" fmla="*/ 81 h 2038"/>
                <a:gd name="T86" fmla="*/ 1602 w 2048"/>
                <a:gd name="T87" fmla="*/ 1045 h 2038"/>
                <a:gd name="T88" fmla="*/ 446 w 2048"/>
                <a:gd name="T89" fmla="*/ 1045 h 2038"/>
                <a:gd name="T90" fmla="*/ 366 w 2048"/>
                <a:gd name="T91" fmla="*/ 714 h 2038"/>
                <a:gd name="T92" fmla="*/ 366 w 2048"/>
                <a:gd name="T93" fmla="*/ 999 h 2038"/>
                <a:gd name="T94" fmla="*/ 366 w 2048"/>
                <a:gd name="T95" fmla="*/ 714 h 2038"/>
                <a:gd name="T96" fmla="*/ 80 w 2048"/>
                <a:gd name="T97" fmla="*/ 1957 h 2038"/>
                <a:gd name="T98" fmla="*/ 1004 w 2048"/>
                <a:gd name="T99" fmla="*/ 1461 h 2038"/>
                <a:gd name="T100" fmla="*/ 1044 w 2048"/>
                <a:gd name="T101" fmla="*/ 1461 h 2038"/>
                <a:gd name="T102" fmla="*/ 1968 w 2048"/>
                <a:gd name="T103" fmla="*/ 1957 h 20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048" h="2038">
                  <a:moveTo>
                    <a:pt x="2048" y="856"/>
                  </a:moveTo>
                  <a:cubicBezTo>
                    <a:pt x="2048" y="855"/>
                    <a:pt x="2048" y="855"/>
                    <a:pt x="2048" y="854"/>
                  </a:cubicBezTo>
                  <a:cubicBezTo>
                    <a:pt x="2048" y="854"/>
                    <a:pt x="2048" y="853"/>
                    <a:pt x="2048" y="853"/>
                  </a:cubicBezTo>
                  <a:cubicBezTo>
                    <a:pt x="2048" y="852"/>
                    <a:pt x="2048" y="852"/>
                    <a:pt x="2048" y="852"/>
                  </a:cubicBezTo>
                  <a:cubicBezTo>
                    <a:pt x="2048" y="851"/>
                    <a:pt x="2048" y="851"/>
                    <a:pt x="2048" y="850"/>
                  </a:cubicBezTo>
                  <a:cubicBezTo>
                    <a:pt x="2047" y="850"/>
                    <a:pt x="2047" y="849"/>
                    <a:pt x="2047" y="849"/>
                  </a:cubicBezTo>
                  <a:cubicBezTo>
                    <a:pt x="2047" y="848"/>
                    <a:pt x="2047" y="848"/>
                    <a:pt x="2047" y="848"/>
                  </a:cubicBezTo>
                  <a:cubicBezTo>
                    <a:pt x="2047" y="847"/>
                    <a:pt x="2047" y="847"/>
                    <a:pt x="2047" y="846"/>
                  </a:cubicBezTo>
                  <a:cubicBezTo>
                    <a:pt x="2047" y="846"/>
                    <a:pt x="2047" y="845"/>
                    <a:pt x="2046" y="845"/>
                  </a:cubicBezTo>
                  <a:cubicBezTo>
                    <a:pt x="2046" y="845"/>
                    <a:pt x="2046" y="844"/>
                    <a:pt x="2046" y="844"/>
                  </a:cubicBezTo>
                  <a:cubicBezTo>
                    <a:pt x="2046" y="843"/>
                    <a:pt x="2046" y="843"/>
                    <a:pt x="2046" y="843"/>
                  </a:cubicBezTo>
                  <a:cubicBezTo>
                    <a:pt x="2046" y="842"/>
                    <a:pt x="2045" y="842"/>
                    <a:pt x="2045" y="841"/>
                  </a:cubicBezTo>
                  <a:cubicBezTo>
                    <a:pt x="2045" y="841"/>
                    <a:pt x="2045" y="840"/>
                    <a:pt x="2045" y="840"/>
                  </a:cubicBezTo>
                  <a:cubicBezTo>
                    <a:pt x="2044" y="840"/>
                    <a:pt x="2044" y="839"/>
                    <a:pt x="2044" y="839"/>
                  </a:cubicBezTo>
                  <a:cubicBezTo>
                    <a:pt x="2044" y="839"/>
                    <a:pt x="2044" y="838"/>
                    <a:pt x="2044" y="838"/>
                  </a:cubicBezTo>
                  <a:cubicBezTo>
                    <a:pt x="2043" y="837"/>
                    <a:pt x="2043" y="837"/>
                    <a:pt x="2043" y="836"/>
                  </a:cubicBezTo>
                  <a:cubicBezTo>
                    <a:pt x="2043" y="836"/>
                    <a:pt x="2043" y="836"/>
                    <a:pt x="2043" y="836"/>
                  </a:cubicBezTo>
                  <a:cubicBezTo>
                    <a:pt x="2043" y="836"/>
                    <a:pt x="2042" y="836"/>
                    <a:pt x="2042" y="836"/>
                  </a:cubicBezTo>
                  <a:cubicBezTo>
                    <a:pt x="2042" y="835"/>
                    <a:pt x="2042" y="835"/>
                    <a:pt x="2042" y="834"/>
                  </a:cubicBezTo>
                  <a:cubicBezTo>
                    <a:pt x="2041" y="834"/>
                    <a:pt x="2041" y="833"/>
                    <a:pt x="2041" y="833"/>
                  </a:cubicBezTo>
                  <a:cubicBezTo>
                    <a:pt x="2041" y="833"/>
                    <a:pt x="2040" y="833"/>
                    <a:pt x="2040" y="832"/>
                  </a:cubicBezTo>
                  <a:cubicBezTo>
                    <a:pt x="2040" y="832"/>
                    <a:pt x="2040" y="831"/>
                    <a:pt x="2039" y="831"/>
                  </a:cubicBezTo>
                  <a:cubicBezTo>
                    <a:pt x="2039" y="831"/>
                    <a:pt x="2039" y="830"/>
                    <a:pt x="2038" y="830"/>
                  </a:cubicBezTo>
                  <a:cubicBezTo>
                    <a:pt x="2038" y="830"/>
                    <a:pt x="2038" y="829"/>
                    <a:pt x="2038" y="829"/>
                  </a:cubicBezTo>
                  <a:cubicBezTo>
                    <a:pt x="2037" y="829"/>
                    <a:pt x="2037" y="828"/>
                    <a:pt x="2037" y="828"/>
                  </a:cubicBezTo>
                  <a:cubicBezTo>
                    <a:pt x="2036" y="828"/>
                    <a:pt x="2036" y="828"/>
                    <a:pt x="2036" y="827"/>
                  </a:cubicBezTo>
                  <a:cubicBezTo>
                    <a:pt x="2035" y="827"/>
                    <a:pt x="2035" y="827"/>
                    <a:pt x="2035" y="826"/>
                  </a:cubicBezTo>
                  <a:cubicBezTo>
                    <a:pt x="2034" y="826"/>
                    <a:pt x="2034" y="826"/>
                    <a:pt x="2034" y="826"/>
                  </a:cubicBezTo>
                  <a:cubicBezTo>
                    <a:pt x="2034" y="825"/>
                    <a:pt x="2033" y="825"/>
                    <a:pt x="2033" y="825"/>
                  </a:cubicBezTo>
                  <a:cubicBezTo>
                    <a:pt x="2032" y="824"/>
                    <a:pt x="2032" y="824"/>
                    <a:pt x="2032" y="824"/>
                  </a:cubicBezTo>
                  <a:cubicBezTo>
                    <a:pt x="2031" y="824"/>
                    <a:pt x="2031" y="823"/>
                    <a:pt x="2031" y="823"/>
                  </a:cubicBezTo>
                  <a:cubicBezTo>
                    <a:pt x="2030" y="823"/>
                    <a:pt x="2030" y="823"/>
                    <a:pt x="2030" y="822"/>
                  </a:cubicBezTo>
                  <a:cubicBezTo>
                    <a:pt x="2029" y="822"/>
                    <a:pt x="2029" y="822"/>
                    <a:pt x="2028" y="822"/>
                  </a:cubicBezTo>
                  <a:cubicBezTo>
                    <a:pt x="2028" y="821"/>
                    <a:pt x="2028" y="821"/>
                    <a:pt x="2028" y="821"/>
                  </a:cubicBezTo>
                  <a:cubicBezTo>
                    <a:pt x="1682" y="621"/>
                    <a:pt x="1682" y="621"/>
                    <a:pt x="1682" y="621"/>
                  </a:cubicBezTo>
                  <a:cubicBezTo>
                    <a:pt x="1682" y="41"/>
                    <a:pt x="1682" y="41"/>
                    <a:pt x="1682" y="41"/>
                  </a:cubicBezTo>
                  <a:cubicBezTo>
                    <a:pt x="1682" y="18"/>
                    <a:pt x="1664" y="0"/>
                    <a:pt x="1642" y="0"/>
                  </a:cubicBezTo>
                  <a:cubicBezTo>
                    <a:pt x="406" y="0"/>
                    <a:pt x="406" y="0"/>
                    <a:pt x="406" y="0"/>
                  </a:cubicBezTo>
                  <a:cubicBezTo>
                    <a:pt x="384" y="0"/>
                    <a:pt x="366" y="18"/>
                    <a:pt x="366" y="41"/>
                  </a:cubicBezTo>
                  <a:cubicBezTo>
                    <a:pt x="366" y="621"/>
                    <a:pt x="366" y="621"/>
                    <a:pt x="366" y="621"/>
                  </a:cubicBezTo>
                  <a:cubicBezTo>
                    <a:pt x="20" y="821"/>
                    <a:pt x="20" y="821"/>
                    <a:pt x="20" y="821"/>
                  </a:cubicBezTo>
                  <a:cubicBezTo>
                    <a:pt x="20" y="821"/>
                    <a:pt x="20" y="821"/>
                    <a:pt x="20" y="822"/>
                  </a:cubicBezTo>
                  <a:cubicBezTo>
                    <a:pt x="19" y="822"/>
                    <a:pt x="19" y="822"/>
                    <a:pt x="18" y="822"/>
                  </a:cubicBezTo>
                  <a:cubicBezTo>
                    <a:pt x="18" y="823"/>
                    <a:pt x="18" y="823"/>
                    <a:pt x="17" y="823"/>
                  </a:cubicBezTo>
                  <a:cubicBezTo>
                    <a:pt x="17" y="823"/>
                    <a:pt x="17" y="824"/>
                    <a:pt x="16" y="824"/>
                  </a:cubicBezTo>
                  <a:cubicBezTo>
                    <a:pt x="16" y="824"/>
                    <a:pt x="16" y="824"/>
                    <a:pt x="15" y="825"/>
                  </a:cubicBezTo>
                  <a:cubicBezTo>
                    <a:pt x="15" y="825"/>
                    <a:pt x="14" y="825"/>
                    <a:pt x="14" y="826"/>
                  </a:cubicBezTo>
                  <a:cubicBezTo>
                    <a:pt x="14" y="826"/>
                    <a:pt x="14" y="826"/>
                    <a:pt x="13" y="826"/>
                  </a:cubicBezTo>
                  <a:cubicBezTo>
                    <a:pt x="13" y="827"/>
                    <a:pt x="13" y="827"/>
                    <a:pt x="12" y="827"/>
                  </a:cubicBezTo>
                  <a:cubicBezTo>
                    <a:pt x="12" y="828"/>
                    <a:pt x="12" y="828"/>
                    <a:pt x="11" y="828"/>
                  </a:cubicBezTo>
                  <a:cubicBezTo>
                    <a:pt x="11" y="828"/>
                    <a:pt x="11" y="829"/>
                    <a:pt x="10" y="829"/>
                  </a:cubicBezTo>
                  <a:cubicBezTo>
                    <a:pt x="10" y="829"/>
                    <a:pt x="10" y="830"/>
                    <a:pt x="10" y="830"/>
                  </a:cubicBezTo>
                  <a:cubicBezTo>
                    <a:pt x="9" y="830"/>
                    <a:pt x="9" y="831"/>
                    <a:pt x="9" y="831"/>
                  </a:cubicBezTo>
                  <a:cubicBezTo>
                    <a:pt x="8" y="831"/>
                    <a:pt x="8" y="832"/>
                    <a:pt x="8" y="832"/>
                  </a:cubicBezTo>
                  <a:cubicBezTo>
                    <a:pt x="8" y="833"/>
                    <a:pt x="7" y="833"/>
                    <a:pt x="7" y="833"/>
                  </a:cubicBezTo>
                  <a:cubicBezTo>
                    <a:pt x="7" y="833"/>
                    <a:pt x="7" y="834"/>
                    <a:pt x="6" y="834"/>
                  </a:cubicBezTo>
                  <a:cubicBezTo>
                    <a:pt x="6" y="835"/>
                    <a:pt x="6" y="835"/>
                    <a:pt x="6" y="836"/>
                  </a:cubicBezTo>
                  <a:cubicBezTo>
                    <a:pt x="6" y="836"/>
                    <a:pt x="5" y="836"/>
                    <a:pt x="5" y="836"/>
                  </a:cubicBezTo>
                  <a:cubicBezTo>
                    <a:pt x="5" y="836"/>
                    <a:pt x="5" y="836"/>
                    <a:pt x="5" y="836"/>
                  </a:cubicBezTo>
                  <a:cubicBezTo>
                    <a:pt x="5" y="837"/>
                    <a:pt x="5" y="837"/>
                    <a:pt x="4" y="838"/>
                  </a:cubicBezTo>
                  <a:cubicBezTo>
                    <a:pt x="4" y="838"/>
                    <a:pt x="4" y="839"/>
                    <a:pt x="4" y="839"/>
                  </a:cubicBezTo>
                  <a:cubicBezTo>
                    <a:pt x="4" y="839"/>
                    <a:pt x="4" y="840"/>
                    <a:pt x="3" y="840"/>
                  </a:cubicBezTo>
                  <a:cubicBezTo>
                    <a:pt x="3" y="840"/>
                    <a:pt x="3" y="841"/>
                    <a:pt x="3" y="841"/>
                  </a:cubicBezTo>
                  <a:cubicBezTo>
                    <a:pt x="3" y="842"/>
                    <a:pt x="2" y="842"/>
                    <a:pt x="2" y="843"/>
                  </a:cubicBezTo>
                  <a:cubicBezTo>
                    <a:pt x="2" y="843"/>
                    <a:pt x="2" y="843"/>
                    <a:pt x="2" y="844"/>
                  </a:cubicBezTo>
                  <a:cubicBezTo>
                    <a:pt x="2" y="844"/>
                    <a:pt x="2" y="845"/>
                    <a:pt x="2" y="845"/>
                  </a:cubicBezTo>
                  <a:cubicBezTo>
                    <a:pt x="1" y="845"/>
                    <a:pt x="1" y="846"/>
                    <a:pt x="1" y="846"/>
                  </a:cubicBezTo>
                  <a:cubicBezTo>
                    <a:pt x="1" y="847"/>
                    <a:pt x="1" y="847"/>
                    <a:pt x="1" y="848"/>
                  </a:cubicBezTo>
                  <a:cubicBezTo>
                    <a:pt x="1" y="848"/>
                    <a:pt x="1" y="848"/>
                    <a:pt x="1" y="849"/>
                  </a:cubicBezTo>
                  <a:cubicBezTo>
                    <a:pt x="1" y="849"/>
                    <a:pt x="1" y="850"/>
                    <a:pt x="0" y="850"/>
                  </a:cubicBezTo>
                  <a:cubicBezTo>
                    <a:pt x="0" y="851"/>
                    <a:pt x="0" y="851"/>
                    <a:pt x="0" y="852"/>
                  </a:cubicBezTo>
                  <a:cubicBezTo>
                    <a:pt x="0" y="852"/>
                    <a:pt x="0" y="852"/>
                    <a:pt x="0" y="853"/>
                  </a:cubicBezTo>
                  <a:cubicBezTo>
                    <a:pt x="0" y="853"/>
                    <a:pt x="0" y="854"/>
                    <a:pt x="0" y="854"/>
                  </a:cubicBezTo>
                  <a:cubicBezTo>
                    <a:pt x="0" y="855"/>
                    <a:pt x="0" y="855"/>
                    <a:pt x="0" y="856"/>
                  </a:cubicBezTo>
                  <a:cubicBezTo>
                    <a:pt x="0" y="856"/>
                    <a:pt x="0" y="856"/>
                    <a:pt x="0" y="856"/>
                  </a:cubicBezTo>
                  <a:cubicBezTo>
                    <a:pt x="0" y="1997"/>
                    <a:pt x="0" y="1997"/>
                    <a:pt x="0" y="1997"/>
                  </a:cubicBezTo>
                  <a:cubicBezTo>
                    <a:pt x="0" y="2020"/>
                    <a:pt x="18" y="2038"/>
                    <a:pt x="40" y="2038"/>
                  </a:cubicBezTo>
                  <a:cubicBezTo>
                    <a:pt x="2008" y="2038"/>
                    <a:pt x="2008" y="2038"/>
                    <a:pt x="2008" y="2038"/>
                  </a:cubicBezTo>
                  <a:cubicBezTo>
                    <a:pt x="2030" y="2038"/>
                    <a:pt x="2048" y="2020"/>
                    <a:pt x="2048" y="1997"/>
                  </a:cubicBezTo>
                  <a:cubicBezTo>
                    <a:pt x="2048" y="856"/>
                    <a:pt x="2048" y="856"/>
                    <a:pt x="2048" y="856"/>
                  </a:cubicBezTo>
                  <a:cubicBezTo>
                    <a:pt x="2048" y="856"/>
                    <a:pt x="2048" y="856"/>
                    <a:pt x="2048" y="856"/>
                  </a:cubicBezTo>
                  <a:close/>
                  <a:moveTo>
                    <a:pt x="1682" y="714"/>
                  </a:moveTo>
                  <a:cubicBezTo>
                    <a:pt x="1928" y="856"/>
                    <a:pt x="1928" y="856"/>
                    <a:pt x="1928" y="856"/>
                  </a:cubicBezTo>
                  <a:cubicBezTo>
                    <a:pt x="1682" y="999"/>
                    <a:pt x="1682" y="999"/>
                    <a:pt x="1682" y="999"/>
                  </a:cubicBezTo>
                  <a:lnTo>
                    <a:pt x="1682" y="714"/>
                  </a:lnTo>
                  <a:close/>
                  <a:moveTo>
                    <a:pt x="446" y="81"/>
                  </a:moveTo>
                  <a:cubicBezTo>
                    <a:pt x="1602" y="81"/>
                    <a:pt x="1602" y="81"/>
                    <a:pt x="1602" y="81"/>
                  </a:cubicBezTo>
                  <a:cubicBezTo>
                    <a:pt x="1602" y="1045"/>
                    <a:pt x="1602" y="1045"/>
                    <a:pt x="1602" y="1045"/>
                  </a:cubicBezTo>
                  <a:cubicBezTo>
                    <a:pt x="1024" y="1380"/>
                    <a:pt x="1024" y="1380"/>
                    <a:pt x="1024" y="1380"/>
                  </a:cubicBezTo>
                  <a:cubicBezTo>
                    <a:pt x="446" y="1045"/>
                    <a:pt x="446" y="1045"/>
                    <a:pt x="446" y="1045"/>
                  </a:cubicBezTo>
                  <a:lnTo>
                    <a:pt x="446" y="81"/>
                  </a:lnTo>
                  <a:close/>
                  <a:moveTo>
                    <a:pt x="366" y="714"/>
                  </a:moveTo>
                  <a:cubicBezTo>
                    <a:pt x="366" y="999"/>
                    <a:pt x="366" y="999"/>
                    <a:pt x="366" y="999"/>
                  </a:cubicBezTo>
                  <a:cubicBezTo>
                    <a:pt x="366" y="999"/>
                    <a:pt x="366" y="999"/>
                    <a:pt x="366" y="999"/>
                  </a:cubicBezTo>
                  <a:cubicBezTo>
                    <a:pt x="120" y="856"/>
                    <a:pt x="120" y="856"/>
                    <a:pt x="120" y="856"/>
                  </a:cubicBezTo>
                  <a:lnTo>
                    <a:pt x="366" y="714"/>
                  </a:lnTo>
                  <a:close/>
                  <a:moveTo>
                    <a:pt x="1968" y="1957"/>
                  </a:moveTo>
                  <a:cubicBezTo>
                    <a:pt x="80" y="1957"/>
                    <a:pt x="80" y="1957"/>
                    <a:pt x="80" y="1957"/>
                  </a:cubicBezTo>
                  <a:cubicBezTo>
                    <a:pt x="80" y="926"/>
                    <a:pt x="80" y="926"/>
                    <a:pt x="80" y="926"/>
                  </a:cubicBezTo>
                  <a:cubicBezTo>
                    <a:pt x="1004" y="1461"/>
                    <a:pt x="1004" y="1461"/>
                    <a:pt x="1004" y="1461"/>
                  </a:cubicBezTo>
                  <a:cubicBezTo>
                    <a:pt x="1010" y="1465"/>
                    <a:pt x="1017" y="1467"/>
                    <a:pt x="1024" y="1467"/>
                  </a:cubicBezTo>
                  <a:cubicBezTo>
                    <a:pt x="1031" y="1467"/>
                    <a:pt x="1038" y="1465"/>
                    <a:pt x="1044" y="1461"/>
                  </a:cubicBezTo>
                  <a:cubicBezTo>
                    <a:pt x="1968" y="926"/>
                    <a:pt x="1968" y="926"/>
                    <a:pt x="1968" y="926"/>
                  </a:cubicBezTo>
                  <a:lnTo>
                    <a:pt x="1968" y="1957"/>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 name="Freeform 6">
              <a:extLst>
                <a:ext uri="{FF2B5EF4-FFF2-40B4-BE49-F238E27FC236}">
                  <a16:creationId xmlns:a16="http://schemas.microsoft.com/office/drawing/2014/main" id="{437EF7CA-2484-84BC-5612-FEF0DFEC6459}"/>
                </a:ext>
              </a:extLst>
            </p:cNvPr>
            <p:cNvSpPr>
              <a:spLocks/>
            </p:cNvSpPr>
            <p:nvPr/>
          </p:nvSpPr>
          <p:spPr bwMode="auto">
            <a:xfrm>
              <a:off x="515" y="2435"/>
              <a:ext cx="83" cy="7"/>
            </a:xfrm>
            <a:custGeom>
              <a:avLst/>
              <a:gdLst>
                <a:gd name="T0" fmla="*/ 830 w 870"/>
                <a:gd name="T1" fmla="*/ 0 h 81"/>
                <a:gd name="T2" fmla="*/ 40 w 870"/>
                <a:gd name="T3" fmla="*/ 0 h 81"/>
                <a:gd name="T4" fmla="*/ 0 w 870"/>
                <a:gd name="T5" fmla="*/ 41 h 81"/>
                <a:gd name="T6" fmla="*/ 40 w 870"/>
                <a:gd name="T7" fmla="*/ 81 h 81"/>
                <a:gd name="T8" fmla="*/ 830 w 870"/>
                <a:gd name="T9" fmla="*/ 81 h 81"/>
                <a:gd name="T10" fmla="*/ 870 w 870"/>
                <a:gd name="T11" fmla="*/ 41 h 81"/>
                <a:gd name="T12" fmla="*/ 830 w 870"/>
                <a:gd name="T13" fmla="*/ 0 h 81"/>
              </a:gdLst>
              <a:ahLst/>
              <a:cxnLst>
                <a:cxn ang="0">
                  <a:pos x="T0" y="T1"/>
                </a:cxn>
                <a:cxn ang="0">
                  <a:pos x="T2" y="T3"/>
                </a:cxn>
                <a:cxn ang="0">
                  <a:pos x="T4" y="T5"/>
                </a:cxn>
                <a:cxn ang="0">
                  <a:pos x="T6" y="T7"/>
                </a:cxn>
                <a:cxn ang="0">
                  <a:pos x="T8" y="T9"/>
                </a:cxn>
                <a:cxn ang="0">
                  <a:pos x="T10" y="T11"/>
                </a:cxn>
                <a:cxn ang="0">
                  <a:pos x="T12" y="T13"/>
                </a:cxn>
              </a:cxnLst>
              <a:rect l="0" t="0" r="r" b="b"/>
              <a:pathLst>
                <a:path w="870" h="81">
                  <a:moveTo>
                    <a:pt x="830" y="0"/>
                  </a:moveTo>
                  <a:cubicBezTo>
                    <a:pt x="40" y="0"/>
                    <a:pt x="40" y="0"/>
                    <a:pt x="40" y="0"/>
                  </a:cubicBezTo>
                  <a:cubicBezTo>
                    <a:pt x="18" y="0"/>
                    <a:pt x="0" y="18"/>
                    <a:pt x="0" y="41"/>
                  </a:cubicBezTo>
                  <a:cubicBezTo>
                    <a:pt x="0" y="63"/>
                    <a:pt x="18" y="81"/>
                    <a:pt x="40" y="81"/>
                  </a:cubicBezTo>
                  <a:cubicBezTo>
                    <a:pt x="830" y="81"/>
                    <a:pt x="830" y="81"/>
                    <a:pt x="830" y="81"/>
                  </a:cubicBezTo>
                  <a:cubicBezTo>
                    <a:pt x="852" y="81"/>
                    <a:pt x="870" y="63"/>
                    <a:pt x="870" y="41"/>
                  </a:cubicBezTo>
                  <a:cubicBezTo>
                    <a:pt x="870" y="18"/>
                    <a:pt x="852" y="0"/>
                    <a:pt x="830" y="0"/>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7">
              <a:extLst>
                <a:ext uri="{FF2B5EF4-FFF2-40B4-BE49-F238E27FC236}">
                  <a16:creationId xmlns:a16="http://schemas.microsoft.com/office/drawing/2014/main" id="{3DA59FAB-458A-91AB-6FD8-401BBBF7AB17}"/>
                </a:ext>
              </a:extLst>
            </p:cNvPr>
            <p:cNvSpPr>
              <a:spLocks/>
            </p:cNvSpPr>
            <p:nvPr/>
          </p:nvSpPr>
          <p:spPr bwMode="auto">
            <a:xfrm>
              <a:off x="515" y="2453"/>
              <a:ext cx="83" cy="7"/>
            </a:xfrm>
            <a:custGeom>
              <a:avLst/>
              <a:gdLst>
                <a:gd name="T0" fmla="*/ 830 w 870"/>
                <a:gd name="T1" fmla="*/ 0 h 81"/>
                <a:gd name="T2" fmla="*/ 40 w 870"/>
                <a:gd name="T3" fmla="*/ 0 h 81"/>
                <a:gd name="T4" fmla="*/ 0 w 870"/>
                <a:gd name="T5" fmla="*/ 40 h 81"/>
                <a:gd name="T6" fmla="*/ 40 w 870"/>
                <a:gd name="T7" fmla="*/ 81 h 81"/>
                <a:gd name="T8" fmla="*/ 830 w 870"/>
                <a:gd name="T9" fmla="*/ 81 h 81"/>
                <a:gd name="T10" fmla="*/ 870 w 870"/>
                <a:gd name="T11" fmla="*/ 40 h 81"/>
                <a:gd name="T12" fmla="*/ 830 w 870"/>
                <a:gd name="T13" fmla="*/ 0 h 81"/>
              </a:gdLst>
              <a:ahLst/>
              <a:cxnLst>
                <a:cxn ang="0">
                  <a:pos x="T0" y="T1"/>
                </a:cxn>
                <a:cxn ang="0">
                  <a:pos x="T2" y="T3"/>
                </a:cxn>
                <a:cxn ang="0">
                  <a:pos x="T4" y="T5"/>
                </a:cxn>
                <a:cxn ang="0">
                  <a:pos x="T6" y="T7"/>
                </a:cxn>
                <a:cxn ang="0">
                  <a:pos x="T8" y="T9"/>
                </a:cxn>
                <a:cxn ang="0">
                  <a:pos x="T10" y="T11"/>
                </a:cxn>
                <a:cxn ang="0">
                  <a:pos x="T12" y="T13"/>
                </a:cxn>
              </a:cxnLst>
              <a:rect l="0" t="0" r="r" b="b"/>
              <a:pathLst>
                <a:path w="870" h="81">
                  <a:moveTo>
                    <a:pt x="830" y="0"/>
                  </a:moveTo>
                  <a:cubicBezTo>
                    <a:pt x="40" y="0"/>
                    <a:pt x="40" y="0"/>
                    <a:pt x="40" y="0"/>
                  </a:cubicBezTo>
                  <a:cubicBezTo>
                    <a:pt x="18" y="0"/>
                    <a:pt x="0" y="18"/>
                    <a:pt x="0" y="40"/>
                  </a:cubicBezTo>
                  <a:cubicBezTo>
                    <a:pt x="0" y="63"/>
                    <a:pt x="18" y="81"/>
                    <a:pt x="40" y="81"/>
                  </a:cubicBezTo>
                  <a:cubicBezTo>
                    <a:pt x="830" y="81"/>
                    <a:pt x="830" y="81"/>
                    <a:pt x="830" y="81"/>
                  </a:cubicBezTo>
                  <a:cubicBezTo>
                    <a:pt x="852" y="81"/>
                    <a:pt x="870" y="63"/>
                    <a:pt x="870" y="40"/>
                  </a:cubicBezTo>
                  <a:cubicBezTo>
                    <a:pt x="870" y="18"/>
                    <a:pt x="852" y="0"/>
                    <a:pt x="830" y="0"/>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8">
              <a:extLst>
                <a:ext uri="{FF2B5EF4-FFF2-40B4-BE49-F238E27FC236}">
                  <a16:creationId xmlns:a16="http://schemas.microsoft.com/office/drawing/2014/main" id="{6DB21621-EFF6-BDBF-CFC3-BEA3DFE2555C}"/>
                </a:ext>
              </a:extLst>
            </p:cNvPr>
            <p:cNvSpPr>
              <a:spLocks/>
            </p:cNvSpPr>
            <p:nvPr/>
          </p:nvSpPr>
          <p:spPr bwMode="auto">
            <a:xfrm>
              <a:off x="515" y="2471"/>
              <a:ext cx="83" cy="7"/>
            </a:xfrm>
            <a:custGeom>
              <a:avLst/>
              <a:gdLst>
                <a:gd name="T0" fmla="*/ 830 w 870"/>
                <a:gd name="T1" fmla="*/ 0 h 81"/>
                <a:gd name="T2" fmla="*/ 40 w 870"/>
                <a:gd name="T3" fmla="*/ 0 h 81"/>
                <a:gd name="T4" fmla="*/ 0 w 870"/>
                <a:gd name="T5" fmla="*/ 40 h 81"/>
                <a:gd name="T6" fmla="*/ 40 w 870"/>
                <a:gd name="T7" fmla="*/ 81 h 81"/>
                <a:gd name="T8" fmla="*/ 830 w 870"/>
                <a:gd name="T9" fmla="*/ 81 h 81"/>
                <a:gd name="T10" fmla="*/ 870 w 870"/>
                <a:gd name="T11" fmla="*/ 40 h 81"/>
                <a:gd name="T12" fmla="*/ 830 w 870"/>
                <a:gd name="T13" fmla="*/ 0 h 81"/>
              </a:gdLst>
              <a:ahLst/>
              <a:cxnLst>
                <a:cxn ang="0">
                  <a:pos x="T0" y="T1"/>
                </a:cxn>
                <a:cxn ang="0">
                  <a:pos x="T2" y="T3"/>
                </a:cxn>
                <a:cxn ang="0">
                  <a:pos x="T4" y="T5"/>
                </a:cxn>
                <a:cxn ang="0">
                  <a:pos x="T6" y="T7"/>
                </a:cxn>
                <a:cxn ang="0">
                  <a:pos x="T8" y="T9"/>
                </a:cxn>
                <a:cxn ang="0">
                  <a:pos x="T10" y="T11"/>
                </a:cxn>
                <a:cxn ang="0">
                  <a:pos x="T12" y="T13"/>
                </a:cxn>
              </a:cxnLst>
              <a:rect l="0" t="0" r="r" b="b"/>
              <a:pathLst>
                <a:path w="870" h="81">
                  <a:moveTo>
                    <a:pt x="830" y="0"/>
                  </a:moveTo>
                  <a:cubicBezTo>
                    <a:pt x="40" y="0"/>
                    <a:pt x="40" y="0"/>
                    <a:pt x="40" y="0"/>
                  </a:cubicBezTo>
                  <a:cubicBezTo>
                    <a:pt x="18" y="0"/>
                    <a:pt x="0" y="18"/>
                    <a:pt x="0" y="40"/>
                  </a:cubicBezTo>
                  <a:cubicBezTo>
                    <a:pt x="0" y="63"/>
                    <a:pt x="18" y="81"/>
                    <a:pt x="40" y="81"/>
                  </a:cubicBezTo>
                  <a:cubicBezTo>
                    <a:pt x="830" y="81"/>
                    <a:pt x="830" y="81"/>
                    <a:pt x="830" y="81"/>
                  </a:cubicBezTo>
                  <a:cubicBezTo>
                    <a:pt x="852" y="81"/>
                    <a:pt x="870" y="63"/>
                    <a:pt x="870" y="40"/>
                  </a:cubicBezTo>
                  <a:cubicBezTo>
                    <a:pt x="870" y="18"/>
                    <a:pt x="852" y="0"/>
                    <a:pt x="830" y="0"/>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9">
              <a:extLst>
                <a:ext uri="{FF2B5EF4-FFF2-40B4-BE49-F238E27FC236}">
                  <a16:creationId xmlns:a16="http://schemas.microsoft.com/office/drawing/2014/main" id="{845F2EFD-8D69-D79D-B86D-BDB86215E277}"/>
                </a:ext>
              </a:extLst>
            </p:cNvPr>
            <p:cNvSpPr>
              <a:spLocks/>
            </p:cNvSpPr>
            <p:nvPr/>
          </p:nvSpPr>
          <p:spPr bwMode="auto">
            <a:xfrm>
              <a:off x="515" y="2490"/>
              <a:ext cx="45" cy="7"/>
            </a:xfrm>
            <a:custGeom>
              <a:avLst/>
              <a:gdLst>
                <a:gd name="T0" fmla="*/ 435 w 475"/>
                <a:gd name="T1" fmla="*/ 0 h 80"/>
                <a:gd name="T2" fmla="*/ 40 w 475"/>
                <a:gd name="T3" fmla="*/ 0 h 80"/>
                <a:gd name="T4" fmla="*/ 0 w 475"/>
                <a:gd name="T5" fmla="*/ 40 h 80"/>
                <a:gd name="T6" fmla="*/ 40 w 475"/>
                <a:gd name="T7" fmla="*/ 80 h 80"/>
                <a:gd name="T8" fmla="*/ 435 w 475"/>
                <a:gd name="T9" fmla="*/ 80 h 80"/>
                <a:gd name="T10" fmla="*/ 475 w 475"/>
                <a:gd name="T11" fmla="*/ 40 h 80"/>
                <a:gd name="T12" fmla="*/ 435 w 475"/>
                <a:gd name="T13" fmla="*/ 0 h 80"/>
              </a:gdLst>
              <a:ahLst/>
              <a:cxnLst>
                <a:cxn ang="0">
                  <a:pos x="T0" y="T1"/>
                </a:cxn>
                <a:cxn ang="0">
                  <a:pos x="T2" y="T3"/>
                </a:cxn>
                <a:cxn ang="0">
                  <a:pos x="T4" y="T5"/>
                </a:cxn>
                <a:cxn ang="0">
                  <a:pos x="T6" y="T7"/>
                </a:cxn>
                <a:cxn ang="0">
                  <a:pos x="T8" y="T9"/>
                </a:cxn>
                <a:cxn ang="0">
                  <a:pos x="T10" y="T11"/>
                </a:cxn>
                <a:cxn ang="0">
                  <a:pos x="T12" y="T13"/>
                </a:cxn>
              </a:cxnLst>
              <a:rect l="0" t="0" r="r" b="b"/>
              <a:pathLst>
                <a:path w="475" h="80">
                  <a:moveTo>
                    <a:pt x="435" y="0"/>
                  </a:moveTo>
                  <a:cubicBezTo>
                    <a:pt x="40" y="0"/>
                    <a:pt x="40" y="0"/>
                    <a:pt x="40" y="0"/>
                  </a:cubicBezTo>
                  <a:cubicBezTo>
                    <a:pt x="18" y="0"/>
                    <a:pt x="0" y="18"/>
                    <a:pt x="0" y="40"/>
                  </a:cubicBezTo>
                  <a:cubicBezTo>
                    <a:pt x="0" y="62"/>
                    <a:pt x="18" y="80"/>
                    <a:pt x="40" y="80"/>
                  </a:cubicBezTo>
                  <a:cubicBezTo>
                    <a:pt x="435" y="80"/>
                    <a:pt x="435" y="80"/>
                    <a:pt x="435" y="80"/>
                  </a:cubicBezTo>
                  <a:cubicBezTo>
                    <a:pt x="457" y="80"/>
                    <a:pt x="475" y="62"/>
                    <a:pt x="475" y="40"/>
                  </a:cubicBezTo>
                  <a:cubicBezTo>
                    <a:pt x="475" y="18"/>
                    <a:pt x="457" y="0"/>
                    <a:pt x="435" y="0"/>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10">
              <a:extLst>
                <a:ext uri="{FF2B5EF4-FFF2-40B4-BE49-F238E27FC236}">
                  <a16:creationId xmlns:a16="http://schemas.microsoft.com/office/drawing/2014/main" id="{7248AA26-741C-DB4B-0CE0-92C2ED81FFE9}"/>
                </a:ext>
              </a:extLst>
            </p:cNvPr>
            <p:cNvSpPr>
              <a:spLocks/>
            </p:cNvSpPr>
            <p:nvPr/>
          </p:nvSpPr>
          <p:spPr bwMode="auto">
            <a:xfrm>
              <a:off x="581" y="2563"/>
              <a:ext cx="42" cy="7"/>
            </a:xfrm>
            <a:custGeom>
              <a:avLst/>
              <a:gdLst>
                <a:gd name="T0" fmla="*/ 385 w 437"/>
                <a:gd name="T1" fmla="*/ 0 h 81"/>
                <a:gd name="T2" fmla="*/ 52 w 437"/>
                <a:gd name="T3" fmla="*/ 0 h 81"/>
                <a:gd name="T4" fmla="*/ 52 w 437"/>
                <a:gd name="T5" fmla="*/ 81 h 81"/>
                <a:gd name="T6" fmla="*/ 385 w 437"/>
                <a:gd name="T7" fmla="*/ 81 h 81"/>
                <a:gd name="T8" fmla="*/ 385 w 437"/>
                <a:gd name="T9" fmla="*/ 0 h 81"/>
              </a:gdLst>
              <a:ahLst/>
              <a:cxnLst>
                <a:cxn ang="0">
                  <a:pos x="T0" y="T1"/>
                </a:cxn>
                <a:cxn ang="0">
                  <a:pos x="T2" y="T3"/>
                </a:cxn>
                <a:cxn ang="0">
                  <a:pos x="T4" y="T5"/>
                </a:cxn>
                <a:cxn ang="0">
                  <a:pos x="T6" y="T7"/>
                </a:cxn>
                <a:cxn ang="0">
                  <a:pos x="T8" y="T9"/>
                </a:cxn>
              </a:cxnLst>
              <a:rect l="0" t="0" r="r" b="b"/>
              <a:pathLst>
                <a:path w="437" h="81">
                  <a:moveTo>
                    <a:pt x="385" y="0"/>
                  </a:moveTo>
                  <a:cubicBezTo>
                    <a:pt x="52" y="0"/>
                    <a:pt x="52" y="0"/>
                    <a:pt x="52" y="0"/>
                  </a:cubicBezTo>
                  <a:cubicBezTo>
                    <a:pt x="0" y="0"/>
                    <a:pt x="0" y="81"/>
                    <a:pt x="52" y="81"/>
                  </a:cubicBezTo>
                  <a:cubicBezTo>
                    <a:pt x="385" y="81"/>
                    <a:pt x="385" y="81"/>
                    <a:pt x="385" y="81"/>
                  </a:cubicBezTo>
                  <a:cubicBezTo>
                    <a:pt x="437" y="81"/>
                    <a:pt x="437" y="0"/>
                    <a:pt x="385" y="0"/>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 name="Freeform 11">
              <a:extLst>
                <a:ext uri="{FF2B5EF4-FFF2-40B4-BE49-F238E27FC236}">
                  <a16:creationId xmlns:a16="http://schemas.microsoft.com/office/drawing/2014/main" id="{B8328E5C-6B7B-33F7-84F3-56C06CC11F23}"/>
                </a:ext>
              </a:extLst>
            </p:cNvPr>
            <p:cNvSpPr>
              <a:spLocks/>
            </p:cNvSpPr>
            <p:nvPr/>
          </p:nvSpPr>
          <p:spPr bwMode="auto">
            <a:xfrm>
              <a:off x="627" y="2562"/>
              <a:ext cx="10" cy="7"/>
            </a:xfrm>
            <a:custGeom>
              <a:avLst/>
              <a:gdLst>
                <a:gd name="T0" fmla="*/ 52 w 103"/>
                <a:gd name="T1" fmla="*/ 0 h 80"/>
                <a:gd name="T2" fmla="*/ 52 w 103"/>
                <a:gd name="T3" fmla="*/ 80 h 80"/>
                <a:gd name="T4" fmla="*/ 52 w 103"/>
                <a:gd name="T5" fmla="*/ 0 h 80"/>
              </a:gdLst>
              <a:ahLst/>
              <a:cxnLst>
                <a:cxn ang="0">
                  <a:pos x="T0" y="T1"/>
                </a:cxn>
                <a:cxn ang="0">
                  <a:pos x="T2" y="T3"/>
                </a:cxn>
                <a:cxn ang="0">
                  <a:pos x="T4" y="T5"/>
                </a:cxn>
              </a:cxnLst>
              <a:rect l="0" t="0" r="r" b="b"/>
              <a:pathLst>
                <a:path w="103" h="80">
                  <a:moveTo>
                    <a:pt x="52" y="0"/>
                  </a:moveTo>
                  <a:cubicBezTo>
                    <a:pt x="0" y="0"/>
                    <a:pt x="0" y="80"/>
                    <a:pt x="52" y="80"/>
                  </a:cubicBezTo>
                  <a:cubicBezTo>
                    <a:pt x="103" y="80"/>
                    <a:pt x="103" y="0"/>
                    <a:pt x="52" y="0"/>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31" name="Group 14">
            <a:extLst>
              <a:ext uri="{FF2B5EF4-FFF2-40B4-BE49-F238E27FC236}">
                <a16:creationId xmlns:a16="http://schemas.microsoft.com/office/drawing/2014/main" id="{2E68EA2F-2541-BB62-DC54-440F443A462A}"/>
              </a:ext>
            </a:extLst>
          </p:cNvPr>
          <p:cNvGrpSpPr>
            <a:grpSpLocks noChangeAspect="1"/>
          </p:cNvGrpSpPr>
          <p:nvPr/>
        </p:nvGrpSpPr>
        <p:grpSpPr bwMode="auto">
          <a:xfrm>
            <a:off x="4547781" y="1551197"/>
            <a:ext cx="157684" cy="193350"/>
            <a:chOff x="1627" y="2383"/>
            <a:chExt cx="168" cy="206"/>
          </a:xfrm>
          <a:solidFill>
            <a:srgbClr val="2B6996"/>
          </a:solidFill>
        </p:grpSpPr>
        <p:sp>
          <p:nvSpPr>
            <p:cNvPr id="32" name="Freeform 15">
              <a:extLst>
                <a:ext uri="{FF2B5EF4-FFF2-40B4-BE49-F238E27FC236}">
                  <a16:creationId xmlns:a16="http://schemas.microsoft.com/office/drawing/2014/main" id="{16D94B48-80D8-8EBC-E51F-82D3FA976AE7}"/>
                </a:ext>
              </a:extLst>
            </p:cNvPr>
            <p:cNvSpPr>
              <a:spLocks noEditPoints="1"/>
            </p:cNvSpPr>
            <p:nvPr/>
          </p:nvSpPr>
          <p:spPr bwMode="auto">
            <a:xfrm>
              <a:off x="1627" y="2383"/>
              <a:ext cx="168" cy="206"/>
            </a:xfrm>
            <a:custGeom>
              <a:avLst/>
              <a:gdLst>
                <a:gd name="T0" fmla="*/ 704 w 1408"/>
                <a:gd name="T1" fmla="*/ 0 h 1920"/>
                <a:gd name="T2" fmla="*/ 0 w 1408"/>
                <a:gd name="T3" fmla="*/ 704 h 1920"/>
                <a:gd name="T4" fmla="*/ 679 w 1408"/>
                <a:gd name="T5" fmla="*/ 1908 h 1920"/>
                <a:gd name="T6" fmla="*/ 704 w 1408"/>
                <a:gd name="T7" fmla="*/ 1920 h 1920"/>
                <a:gd name="T8" fmla="*/ 729 w 1408"/>
                <a:gd name="T9" fmla="*/ 1908 h 1920"/>
                <a:gd name="T10" fmla="*/ 1408 w 1408"/>
                <a:gd name="T11" fmla="*/ 704 h 1920"/>
                <a:gd name="T12" fmla="*/ 704 w 1408"/>
                <a:gd name="T13" fmla="*/ 0 h 1920"/>
                <a:gd name="T14" fmla="*/ 704 w 1408"/>
                <a:gd name="T15" fmla="*/ 1837 h 1920"/>
                <a:gd name="T16" fmla="*/ 64 w 1408"/>
                <a:gd name="T17" fmla="*/ 704 h 1920"/>
                <a:gd name="T18" fmla="*/ 704 w 1408"/>
                <a:gd name="T19" fmla="*/ 64 h 1920"/>
                <a:gd name="T20" fmla="*/ 1344 w 1408"/>
                <a:gd name="T21" fmla="*/ 704 h 1920"/>
                <a:gd name="T22" fmla="*/ 704 w 1408"/>
                <a:gd name="T23" fmla="*/ 1837 h 19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08" h="1920">
                  <a:moveTo>
                    <a:pt x="704" y="0"/>
                  </a:moveTo>
                  <a:cubicBezTo>
                    <a:pt x="315" y="0"/>
                    <a:pt x="0" y="315"/>
                    <a:pt x="0" y="704"/>
                  </a:cubicBezTo>
                  <a:cubicBezTo>
                    <a:pt x="0" y="1082"/>
                    <a:pt x="652" y="1875"/>
                    <a:pt x="679" y="1908"/>
                  </a:cubicBezTo>
                  <a:cubicBezTo>
                    <a:pt x="685" y="1916"/>
                    <a:pt x="694" y="1920"/>
                    <a:pt x="704" y="1920"/>
                  </a:cubicBezTo>
                  <a:cubicBezTo>
                    <a:pt x="714" y="1920"/>
                    <a:pt x="723" y="1916"/>
                    <a:pt x="729" y="1908"/>
                  </a:cubicBezTo>
                  <a:cubicBezTo>
                    <a:pt x="756" y="1875"/>
                    <a:pt x="1408" y="1082"/>
                    <a:pt x="1408" y="704"/>
                  </a:cubicBezTo>
                  <a:cubicBezTo>
                    <a:pt x="1408" y="315"/>
                    <a:pt x="1093" y="0"/>
                    <a:pt x="704" y="0"/>
                  </a:cubicBezTo>
                  <a:close/>
                  <a:moveTo>
                    <a:pt x="704" y="1837"/>
                  </a:moveTo>
                  <a:cubicBezTo>
                    <a:pt x="584" y="1687"/>
                    <a:pt x="64" y="1020"/>
                    <a:pt x="64" y="704"/>
                  </a:cubicBezTo>
                  <a:cubicBezTo>
                    <a:pt x="64" y="351"/>
                    <a:pt x="351" y="64"/>
                    <a:pt x="704" y="64"/>
                  </a:cubicBezTo>
                  <a:cubicBezTo>
                    <a:pt x="1057" y="64"/>
                    <a:pt x="1344" y="351"/>
                    <a:pt x="1344" y="704"/>
                  </a:cubicBezTo>
                  <a:cubicBezTo>
                    <a:pt x="1344" y="1020"/>
                    <a:pt x="824" y="1687"/>
                    <a:pt x="704" y="1837"/>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3" name="Freeform 16">
              <a:extLst>
                <a:ext uri="{FF2B5EF4-FFF2-40B4-BE49-F238E27FC236}">
                  <a16:creationId xmlns:a16="http://schemas.microsoft.com/office/drawing/2014/main" id="{4F48BA0B-78E6-28AF-3B3E-9843C3AC224C}"/>
                </a:ext>
              </a:extLst>
            </p:cNvPr>
            <p:cNvSpPr>
              <a:spLocks noEditPoints="1"/>
            </p:cNvSpPr>
            <p:nvPr/>
          </p:nvSpPr>
          <p:spPr bwMode="auto">
            <a:xfrm>
              <a:off x="1657" y="2410"/>
              <a:ext cx="107" cy="83"/>
            </a:xfrm>
            <a:custGeom>
              <a:avLst/>
              <a:gdLst>
                <a:gd name="T0" fmla="*/ 888 w 900"/>
                <a:gd name="T1" fmla="*/ 329 h 770"/>
                <a:gd name="T2" fmla="*/ 472 w 900"/>
                <a:gd name="T3" fmla="*/ 9 h 770"/>
                <a:gd name="T4" fmla="*/ 432 w 900"/>
                <a:gd name="T5" fmla="*/ 9 h 770"/>
                <a:gd name="T6" fmla="*/ 16 w 900"/>
                <a:gd name="T7" fmla="*/ 329 h 770"/>
                <a:gd name="T8" fmla="*/ 11 w 900"/>
                <a:gd name="T9" fmla="*/ 374 h 770"/>
                <a:gd name="T10" fmla="*/ 36 w 900"/>
                <a:gd name="T11" fmla="*/ 386 h 770"/>
                <a:gd name="T12" fmla="*/ 132 w 900"/>
                <a:gd name="T13" fmla="*/ 386 h 770"/>
                <a:gd name="T14" fmla="*/ 132 w 900"/>
                <a:gd name="T15" fmla="*/ 738 h 770"/>
                <a:gd name="T16" fmla="*/ 164 w 900"/>
                <a:gd name="T17" fmla="*/ 770 h 770"/>
                <a:gd name="T18" fmla="*/ 740 w 900"/>
                <a:gd name="T19" fmla="*/ 770 h 770"/>
                <a:gd name="T20" fmla="*/ 772 w 900"/>
                <a:gd name="T21" fmla="*/ 738 h 770"/>
                <a:gd name="T22" fmla="*/ 772 w 900"/>
                <a:gd name="T23" fmla="*/ 386 h 770"/>
                <a:gd name="T24" fmla="*/ 868 w 900"/>
                <a:gd name="T25" fmla="*/ 386 h 770"/>
                <a:gd name="T26" fmla="*/ 900 w 900"/>
                <a:gd name="T27" fmla="*/ 354 h 770"/>
                <a:gd name="T28" fmla="*/ 888 w 900"/>
                <a:gd name="T29" fmla="*/ 329 h 770"/>
                <a:gd name="T30" fmla="*/ 516 w 900"/>
                <a:gd name="T31" fmla="*/ 706 h 770"/>
                <a:gd name="T32" fmla="*/ 388 w 900"/>
                <a:gd name="T33" fmla="*/ 706 h 770"/>
                <a:gd name="T34" fmla="*/ 388 w 900"/>
                <a:gd name="T35" fmla="*/ 514 h 770"/>
                <a:gd name="T36" fmla="*/ 516 w 900"/>
                <a:gd name="T37" fmla="*/ 514 h 770"/>
                <a:gd name="T38" fmla="*/ 516 w 900"/>
                <a:gd name="T39" fmla="*/ 706 h 770"/>
                <a:gd name="T40" fmla="*/ 740 w 900"/>
                <a:gd name="T41" fmla="*/ 322 h 770"/>
                <a:gd name="T42" fmla="*/ 708 w 900"/>
                <a:gd name="T43" fmla="*/ 354 h 770"/>
                <a:gd name="T44" fmla="*/ 708 w 900"/>
                <a:gd name="T45" fmla="*/ 706 h 770"/>
                <a:gd name="T46" fmla="*/ 580 w 900"/>
                <a:gd name="T47" fmla="*/ 706 h 770"/>
                <a:gd name="T48" fmla="*/ 580 w 900"/>
                <a:gd name="T49" fmla="*/ 482 h 770"/>
                <a:gd name="T50" fmla="*/ 548 w 900"/>
                <a:gd name="T51" fmla="*/ 450 h 770"/>
                <a:gd name="T52" fmla="*/ 356 w 900"/>
                <a:gd name="T53" fmla="*/ 450 h 770"/>
                <a:gd name="T54" fmla="*/ 324 w 900"/>
                <a:gd name="T55" fmla="*/ 482 h 770"/>
                <a:gd name="T56" fmla="*/ 324 w 900"/>
                <a:gd name="T57" fmla="*/ 706 h 770"/>
                <a:gd name="T58" fmla="*/ 196 w 900"/>
                <a:gd name="T59" fmla="*/ 706 h 770"/>
                <a:gd name="T60" fmla="*/ 196 w 900"/>
                <a:gd name="T61" fmla="*/ 354 h 770"/>
                <a:gd name="T62" fmla="*/ 164 w 900"/>
                <a:gd name="T63" fmla="*/ 322 h 770"/>
                <a:gd name="T64" fmla="*/ 130 w 900"/>
                <a:gd name="T65" fmla="*/ 322 h 770"/>
                <a:gd name="T66" fmla="*/ 452 w 900"/>
                <a:gd name="T67" fmla="*/ 74 h 770"/>
                <a:gd name="T68" fmla="*/ 774 w 900"/>
                <a:gd name="T69" fmla="*/ 322 h 770"/>
                <a:gd name="T70" fmla="*/ 740 w 900"/>
                <a:gd name="T71" fmla="*/ 322 h 7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00" h="770">
                  <a:moveTo>
                    <a:pt x="888" y="329"/>
                  </a:moveTo>
                  <a:cubicBezTo>
                    <a:pt x="472" y="9"/>
                    <a:pt x="472" y="9"/>
                    <a:pt x="472" y="9"/>
                  </a:cubicBezTo>
                  <a:cubicBezTo>
                    <a:pt x="460" y="0"/>
                    <a:pt x="444" y="0"/>
                    <a:pt x="432" y="9"/>
                  </a:cubicBezTo>
                  <a:cubicBezTo>
                    <a:pt x="16" y="329"/>
                    <a:pt x="16" y="329"/>
                    <a:pt x="16" y="329"/>
                  </a:cubicBezTo>
                  <a:cubicBezTo>
                    <a:pt x="2" y="339"/>
                    <a:pt x="0" y="360"/>
                    <a:pt x="11" y="374"/>
                  </a:cubicBezTo>
                  <a:cubicBezTo>
                    <a:pt x="17" y="381"/>
                    <a:pt x="26" y="386"/>
                    <a:pt x="36" y="386"/>
                  </a:cubicBezTo>
                  <a:cubicBezTo>
                    <a:pt x="132" y="386"/>
                    <a:pt x="132" y="386"/>
                    <a:pt x="132" y="386"/>
                  </a:cubicBezTo>
                  <a:cubicBezTo>
                    <a:pt x="132" y="738"/>
                    <a:pt x="132" y="738"/>
                    <a:pt x="132" y="738"/>
                  </a:cubicBezTo>
                  <a:cubicBezTo>
                    <a:pt x="132" y="756"/>
                    <a:pt x="146" y="770"/>
                    <a:pt x="164" y="770"/>
                  </a:cubicBezTo>
                  <a:cubicBezTo>
                    <a:pt x="740" y="770"/>
                    <a:pt x="740" y="770"/>
                    <a:pt x="740" y="770"/>
                  </a:cubicBezTo>
                  <a:cubicBezTo>
                    <a:pt x="758" y="770"/>
                    <a:pt x="772" y="756"/>
                    <a:pt x="772" y="738"/>
                  </a:cubicBezTo>
                  <a:cubicBezTo>
                    <a:pt x="772" y="386"/>
                    <a:pt x="772" y="386"/>
                    <a:pt x="772" y="386"/>
                  </a:cubicBezTo>
                  <a:cubicBezTo>
                    <a:pt x="868" y="386"/>
                    <a:pt x="868" y="386"/>
                    <a:pt x="868" y="386"/>
                  </a:cubicBezTo>
                  <a:cubicBezTo>
                    <a:pt x="886" y="386"/>
                    <a:pt x="900" y="372"/>
                    <a:pt x="900" y="354"/>
                  </a:cubicBezTo>
                  <a:cubicBezTo>
                    <a:pt x="900" y="344"/>
                    <a:pt x="895" y="335"/>
                    <a:pt x="888" y="329"/>
                  </a:cubicBezTo>
                  <a:close/>
                  <a:moveTo>
                    <a:pt x="516" y="706"/>
                  </a:moveTo>
                  <a:cubicBezTo>
                    <a:pt x="388" y="706"/>
                    <a:pt x="388" y="706"/>
                    <a:pt x="388" y="706"/>
                  </a:cubicBezTo>
                  <a:cubicBezTo>
                    <a:pt x="388" y="514"/>
                    <a:pt x="388" y="514"/>
                    <a:pt x="388" y="514"/>
                  </a:cubicBezTo>
                  <a:cubicBezTo>
                    <a:pt x="516" y="514"/>
                    <a:pt x="516" y="514"/>
                    <a:pt x="516" y="514"/>
                  </a:cubicBezTo>
                  <a:lnTo>
                    <a:pt x="516" y="706"/>
                  </a:lnTo>
                  <a:close/>
                  <a:moveTo>
                    <a:pt x="740" y="322"/>
                  </a:moveTo>
                  <a:cubicBezTo>
                    <a:pt x="722" y="322"/>
                    <a:pt x="708" y="336"/>
                    <a:pt x="708" y="354"/>
                  </a:cubicBezTo>
                  <a:cubicBezTo>
                    <a:pt x="708" y="706"/>
                    <a:pt x="708" y="706"/>
                    <a:pt x="708" y="706"/>
                  </a:cubicBezTo>
                  <a:cubicBezTo>
                    <a:pt x="580" y="706"/>
                    <a:pt x="580" y="706"/>
                    <a:pt x="580" y="706"/>
                  </a:cubicBezTo>
                  <a:cubicBezTo>
                    <a:pt x="580" y="482"/>
                    <a:pt x="580" y="482"/>
                    <a:pt x="580" y="482"/>
                  </a:cubicBezTo>
                  <a:cubicBezTo>
                    <a:pt x="580" y="464"/>
                    <a:pt x="566" y="450"/>
                    <a:pt x="548" y="450"/>
                  </a:cubicBezTo>
                  <a:cubicBezTo>
                    <a:pt x="356" y="450"/>
                    <a:pt x="356" y="450"/>
                    <a:pt x="356" y="450"/>
                  </a:cubicBezTo>
                  <a:cubicBezTo>
                    <a:pt x="338" y="450"/>
                    <a:pt x="324" y="464"/>
                    <a:pt x="324" y="482"/>
                  </a:cubicBezTo>
                  <a:cubicBezTo>
                    <a:pt x="324" y="706"/>
                    <a:pt x="324" y="706"/>
                    <a:pt x="324" y="706"/>
                  </a:cubicBezTo>
                  <a:cubicBezTo>
                    <a:pt x="196" y="706"/>
                    <a:pt x="196" y="706"/>
                    <a:pt x="196" y="706"/>
                  </a:cubicBezTo>
                  <a:cubicBezTo>
                    <a:pt x="196" y="354"/>
                    <a:pt x="196" y="354"/>
                    <a:pt x="196" y="354"/>
                  </a:cubicBezTo>
                  <a:cubicBezTo>
                    <a:pt x="196" y="336"/>
                    <a:pt x="182" y="322"/>
                    <a:pt x="164" y="322"/>
                  </a:cubicBezTo>
                  <a:cubicBezTo>
                    <a:pt x="130" y="322"/>
                    <a:pt x="130" y="322"/>
                    <a:pt x="130" y="322"/>
                  </a:cubicBezTo>
                  <a:cubicBezTo>
                    <a:pt x="452" y="74"/>
                    <a:pt x="452" y="74"/>
                    <a:pt x="452" y="74"/>
                  </a:cubicBezTo>
                  <a:cubicBezTo>
                    <a:pt x="774" y="322"/>
                    <a:pt x="774" y="322"/>
                    <a:pt x="774" y="322"/>
                  </a:cubicBezTo>
                  <a:lnTo>
                    <a:pt x="740" y="322"/>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34" name="Group 19">
            <a:extLst>
              <a:ext uri="{FF2B5EF4-FFF2-40B4-BE49-F238E27FC236}">
                <a16:creationId xmlns:a16="http://schemas.microsoft.com/office/drawing/2014/main" id="{B3246E08-5438-B536-D1E9-529086FD3A93}"/>
              </a:ext>
            </a:extLst>
          </p:cNvPr>
          <p:cNvGrpSpPr>
            <a:grpSpLocks noChangeAspect="1"/>
          </p:cNvGrpSpPr>
          <p:nvPr/>
        </p:nvGrpSpPr>
        <p:grpSpPr bwMode="auto">
          <a:xfrm>
            <a:off x="4528078" y="1794595"/>
            <a:ext cx="186780" cy="168008"/>
            <a:chOff x="2832" y="2405"/>
            <a:chExt cx="199" cy="179"/>
          </a:xfrm>
          <a:solidFill>
            <a:srgbClr val="2B6996"/>
          </a:solidFill>
        </p:grpSpPr>
        <p:sp>
          <p:nvSpPr>
            <p:cNvPr id="35" name="Freeform 20">
              <a:extLst>
                <a:ext uri="{FF2B5EF4-FFF2-40B4-BE49-F238E27FC236}">
                  <a16:creationId xmlns:a16="http://schemas.microsoft.com/office/drawing/2014/main" id="{0A3B55BB-43A1-97F1-049F-952FC43611BD}"/>
                </a:ext>
              </a:extLst>
            </p:cNvPr>
            <p:cNvSpPr>
              <a:spLocks noEditPoints="1"/>
            </p:cNvSpPr>
            <p:nvPr/>
          </p:nvSpPr>
          <p:spPr bwMode="auto">
            <a:xfrm>
              <a:off x="2832" y="2405"/>
              <a:ext cx="199" cy="179"/>
            </a:xfrm>
            <a:custGeom>
              <a:avLst/>
              <a:gdLst>
                <a:gd name="T0" fmla="*/ 2047 w 2051"/>
                <a:gd name="T1" fmla="*/ 1689 h 2051"/>
                <a:gd name="T2" fmla="*/ 2000 w 2051"/>
                <a:gd name="T3" fmla="*/ 1604 h 2051"/>
                <a:gd name="T4" fmla="*/ 1605 w 2051"/>
                <a:gd name="T5" fmla="*/ 1299 h 2051"/>
                <a:gd name="T6" fmla="*/ 1374 w 2051"/>
                <a:gd name="T7" fmla="*/ 1283 h 2051"/>
                <a:gd name="T8" fmla="*/ 1302 w 2051"/>
                <a:gd name="T9" fmla="*/ 1325 h 2051"/>
                <a:gd name="T10" fmla="*/ 1162 w 2051"/>
                <a:gd name="T11" fmla="*/ 1316 h 2051"/>
                <a:gd name="T12" fmla="*/ 932 w 2051"/>
                <a:gd name="T13" fmla="*/ 1116 h 2051"/>
                <a:gd name="T14" fmla="*/ 735 w 2051"/>
                <a:gd name="T15" fmla="*/ 889 h 2051"/>
                <a:gd name="T16" fmla="*/ 726 w 2051"/>
                <a:gd name="T17" fmla="*/ 750 h 2051"/>
                <a:gd name="T18" fmla="*/ 768 w 2051"/>
                <a:gd name="T19" fmla="*/ 677 h 2051"/>
                <a:gd name="T20" fmla="*/ 752 w 2051"/>
                <a:gd name="T21" fmla="*/ 446 h 2051"/>
                <a:gd name="T22" fmla="*/ 447 w 2051"/>
                <a:gd name="T23" fmla="*/ 51 h 2051"/>
                <a:gd name="T24" fmla="*/ 363 w 2051"/>
                <a:gd name="T25" fmla="*/ 4 h 2051"/>
                <a:gd name="T26" fmla="*/ 270 w 2051"/>
                <a:gd name="T27" fmla="*/ 32 h 2051"/>
                <a:gd name="T28" fmla="*/ 87 w 2051"/>
                <a:gd name="T29" fmla="*/ 189 h 2051"/>
                <a:gd name="T30" fmla="*/ 0 w 2051"/>
                <a:gd name="T31" fmla="*/ 455 h 2051"/>
                <a:gd name="T32" fmla="*/ 593 w 2051"/>
                <a:gd name="T33" fmla="*/ 1457 h 2051"/>
                <a:gd name="T34" fmla="*/ 1596 w 2051"/>
                <a:gd name="T35" fmla="*/ 2051 h 2051"/>
                <a:gd name="T36" fmla="*/ 1862 w 2051"/>
                <a:gd name="T37" fmla="*/ 1964 h 2051"/>
                <a:gd name="T38" fmla="*/ 2019 w 2051"/>
                <a:gd name="T39" fmla="*/ 1781 h 2051"/>
                <a:gd name="T40" fmla="*/ 2047 w 2051"/>
                <a:gd name="T41" fmla="*/ 1689 h 2051"/>
                <a:gd name="T42" fmla="*/ 1956 w 2051"/>
                <a:gd name="T43" fmla="*/ 1729 h 2051"/>
                <a:gd name="T44" fmla="*/ 1804 w 2051"/>
                <a:gd name="T45" fmla="*/ 1907 h 2051"/>
                <a:gd name="T46" fmla="*/ 1596 w 2051"/>
                <a:gd name="T47" fmla="*/ 1969 h 2051"/>
                <a:gd name="T48" fmla="*/ 651 w 2051"/>
                <a:gd name="T49" fmla="*/ 1399 h 2051"/>
                <a:gd name="T50" fmla="*/ 82 w 2051"/>
                <a:gd name="T51" fmla="*/ 455 h 2051"/>
                <a:gd name="T52" fmla="*/ 145 w 2051"/>
                <a:gd name="T53" fmla="*/ 247 h 2051"/>
                <a:gd name="T54" fmla="*/ 322 w 2051"/>
                <a:gd name="T55" fmla="*/ 95 h 2051"/>
                <a:gd name="T56" fmla="*/ 349 w 2051"/>
                <a:gd name="T57" fmla="*/ 85 h 2051"/>
                <a:gd name="T58" fmla="*/ 353 w 2051"/>
                <a:gd name="T59" fmla="*/ 85 h 2051"/>
                <a:gd name="T60" fmla="*/ 382 w 2051"/>
                <a:gd name="T61" fmla="*/ 102 h 2051"/>
                <a:gd name="T62" fmla="*/ 688 w 2051"/>
                <a:gd name="T63" fmla="*/ 496 h 2051"/>
                <a:gd name="T64" fmla="*/ 697 w 2051"/>
                <a:gd name="T65" fmla="*/ 636 h 2051"/>
                <a:gd name="T66" fmla="*/ 655 w 2051"/>
                <a:gd name="T67" fmla="*/ 709 h 2051"/>
                <a:gd name="T68" fmla="*/ 670 w 2051"/>
                <a:gd name="T69" fmla="*/ 939 h 2051"/>
                <a:gd name="T70" fmla="*/ 874 w 2051"/>
                <a:gd name="T71" fmla="*/ 1173 h 2051"/>
                <a:gd name="T72" fmla="*/ 1112 w 2051"/>
                <a:gd name="T73" fmla="*/ 1381 h 2051"/>
                <a:gd name="T74" fmla="*/ 1343 w 2051"/>
                <a:gd name="T75" fmla="*/ 1396 h 2051"/>
                <a:gd name="T76" fmla="*/ 1343 w 2051"/>
                <a:gd name="T77" fmla="*/ 1396 h 2051"/>
                <a:gd name="T78" fmla="*/ 1415 w 2051"/>
                <a:gd name="T79" fmla="*/ 1354 h 2051"/>
                <a:gd name="T80" fmla="*/ 1555 w 2051"/>
                <a:gd name="T81" fmla="*/ 1364 h 2051"/>
                <a:gd name="T82" fmla="*/ 1950 w 2051"/>
                <a:gd name="T83" fmla="*/ 1669 h 2051"/>
                <a:gd name="T84" fmla="*/ 1966 w 2051"/>
                <a:gd name="T85" fmla="*/ 1698 h 2051"/>
                <a:gd name="T86" fmla="*/ 1956 w 2051"/>
                <a:gd name="T87" fmla="*/ 1729 h 2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051" h="2051">
                  <a:moveTo>
                    <a:pt x="2047" y="1689"/>
                  </a:moveTo>
                  <a:cubicBezTo>
                    <a:pt x="2043" y="1655"/>
                    <a:pt x="2027" y="1625"/>
                    <a:pt x="2000" y="1604"/>
                  </a:cubicBezTo>
                  <a:cubicBezTo>
                    <a:pt x="1605" y="1299"/>
                    <a:pt x="1605" y="1299"/>
                    <a:pt x="1605" y="1299"/>
                  </a:cubicBezTo>
                  <a:cubicBezTo>
                    <a:pt x="1538" y="1247"/>
                    <a:pt x="1447" y="1241"/>
                    <a:pt x="1374" y="1283"/>
                  </a:cubicBezTo>
                  <a:cubicBezTo>
                    <a:pt x="1302" y="1325"/>
                    <a:pt x="1302" y="1325"/>
                    <a:pt x="1302" y="1325"/>
                  </a:cubicBezTo>
                  <a:cubicBezTo>
                    <a:pt x="1257" y="1351"/>
                    <a:pt x="1203" y="1347"/>
                    <a:pt x="1162" y="1316"/>
                  </a:cubicBezTo>
                  <a:cubicBezTo>
                    <a:pt x="1103" y="1271"/>
                    <a:pt x="1016" y="1199"/>
                    <a:pt x="932" y="1116"/>
                  </a:cubicBezTo>
                  <a:cubicBezTo>
                    <a:pt x="849" y="1032"/>
                    <a:pt x="779" y="946"/>
                    <a:pt x="735" y="889"/>
                  </a:cubicBezTo>
                  <a:cubicBezTo>
                    <a:pt x="704" y="849"/>
                    <a:pt x="700" y="794"/>
                    <a:pt x="726" y="750"/>
                  </a:cubicBezTo>
                  <a:cubicBezTo>
                    <a:pt x="768" y="677"/>
                    <a:pt x="768" y="677"/>
                    <a:pt x="768" y="677"/>
                  </a:cubicBezTo>
                  <a:cubicBezTo>
                    <a:pt x="810" y="604"/>
                    <a:pt x="804" y="513"/>
                    <a:pt x="752" y="446"/>
                  </a:cubicBezTo>
                  <a:cubicBezTo>
                    <a:pt x="447" y="51"/>
                    <a:pt x="447" y="51"/>
                    <a:pt x="447" y="51"/>
                  </a:cubicBezTo>
                  <a:cubicBezTo>
                    <a:pt x="426" y="24"/>
                    <a:pt x="396" y="8"/>
                    <a:pt x="363" y="4"/>
                  </a:cubicBezTo>
                  <a:cubicBezTo>
                    <a:pt x="329" y="0"/>
                    <a:pt x="296" y="10"/>
                    <a:pt x="270" y="32"/>
                  </a:cubicBezTo>
                  <a:cubicBezTo>
                    <a:pt x="203" y="87"/>
                    <a:pt x="116" y="159"/>
                    <a:pt x="87" y="189"/>
                  </a:cubicBezTo>
                  <a:cubicBezTo>
                    <a:pt x="26" y="250"/>
                    <a:pt x="0" y="329"/>
                    <a:pt x="0" y="455"/>
                  </a:cubicBezTo>
                  <a:cubicBezTo>
                    <a:pt x="0" y="601"/>
                    <a:pt x="269" y="1146"/>
                    <a:pt x="593" y="1457"/>
                  </a:cubicBezTo>
                  <a:cubicBezTo>
                    <a:pt x="905" y="1782"/>
                    <a:pt x="1450" y="2051"/>
                    <a:pt x="1596" y="2051"/>
                  </a:cubicBezTo>
                  <a:cubicBezTo>
                    <a:pt x="1722" y="2051"/>
                    <a:pt x="1801" y="2025"/>
                    <a:pt x="1862" y="1964"/>
                  </a:cubicBezTo>
                  <a:cubicBezTo>
                    <a:pt x="1894" y="1932"/>
                    <a:pt x="1974" y="1836"/>
                    <a:pt x="2019" y="1781"/>
                  </a:cubicBezTo>
                  <a:cubicBezTo>
                    <a:pt x="2041" y="1755"/>
                    <a:pt x="2051" y="1722"/>
                    <a:pt x="2047" y="1689"/>
                  </a:cubicBezTo>
                  <a:close/>
                  <a:moveTo>
                    <a:pt x="1956" y="1729"/>
                  </a:moveTo>
                  <a:cubicBezTo>
                    <a:pt x="1881" y="1820"/>
                    <a:pt x="1826" y="1885"/>
                    <a:pt x="1804" y="1907"/>
                  </a:cubicBezTo>
                  <a:cubicBezTo>
                    <a:pt x="1772" y="1939"/>
                    <a:pt x="1724" y="1969"/>
                    <a:pt x="1596" y="1969"/>
                  </a:cubicBezTo>
                  <a:cubicBezTo>
                    <a:pt x="1484" y="1969"/>
                    <a:pt x="955" y="1717"/>
                    <a:pt x="651" y="1399"/>
                  </a:cubicBezTo>
                  <a:cubicBezTo>
                    <a:pt x="334" y="1095"/>
                    <a:pt x="82" y="567"/>
                    <a:pt x="82" y="455"/>
                  </a:cubicBezTo>
                  <a:cubicBezTo>
                    <a:pt x="82" y="327"/>
                    <a:pt x="112" y="279"/>
                    <a:pt x="145" y="247"/>
                  </a:cubicBezTo>
                  <a:cubicBezTo>
                    <a:pt x="166" y="225"/>
                    <a:pt x="229" y="171"/>
                    <a:pt x="322" y="95"/>
                  </a:cubicBezTo>
                  <a:cubicBezTo>
                    <a:pt x="329" y="88"/>
                    <a:pt x="339" y="85"/>
                    <a:pt x="349" y="85"/>
                  </a:cubicBezTo>
                  <a:cubicBezTo>
                    <a:pt x="350" y="85"/>
                    <a:pt x="352" y="85"/>
                    <a:pt x="353" y="85"/>
                  </a:cubicBezTo>
                  <a:cubicBezTo>
                    <a:pt x="365" y="87"/>
                    <a:pt x="375" y="92"/>
                    <a:pt x="382" y="102"/>
                  </a:cubicBezTo>
                  <a:cubicBezTo>
                    <a:pt x="688" y="496"/>
                    <a:pt x="688" y="496"/>
                    <a:pt x="688" y="496"/>
                  </a:cubicBezTo>
                  <a:cubicBezTo>
                    <a:pt x="719" y="537"/>
                    <a:pt x="723" y="592"/>
                    <a:pt x="697" y="636"/>
                  </a:cubicBezTo>
                  <a:cubicBezTo>
                    <a:pt x="655" y="709"/>
                    <a:pt x="655" y="709"/>
                    <a:pt x="655" y="709"/>
                  </a:cubicBezTo>
                  <a:cubicBezTo>
                    <a:pt x="613" y="782"/>
                    <a:pt x="619" y="872"/>
                    <a:pt x="670" y="939"/>
                  </a:cubicBezTo>
                  <a:cubicBezTo>
                    <a:pt x="715" y="998"/>
                    <a:pt x="788" y="1087"/>
                    <a:pt x="874" y="1173"/>
                  </a:cubicBezTo>
                  <a:cubicBezTo>
                    <a:pt x="961" y="1260"/>
                    <a:pt x="1052" y="1334"/>
                    <a:pt x="1112" y="1381"/>
                  </a:cubicBezTo>
                  <a:cubicBezTo>
                    <a:pt x="1179" y="1432"/>
                    <a:pt x="1269" y="1438"/>
                    <a:pt x="1343" y="1396"/>
                  </a:cubicBezTo>
                  <a:cubicBezTo>
                    <a:pt x="1343" y="1396"/>
                    <a:pt x="1343" y="1396"/>
                    <a:pt x="1343" y="1396"/>
                  </a:cubicBezTo>
                  <a:cubicBezTo>
                    <a:pt x="1415" y="1354"/>
                    <a:pt x="1415" y="1354"/>
                    <a:pt x="1415" y="1354"/>
                  </a:cubicBezTo>
                  <a:cubicBezTo>
                    <a:pt x="1460" y="1328"/>
                    <a:pt x="1514" y="1332"/>
                    <a:pt x="1555" y="1364"/>
                  </a:cubicBezTo>
                  <a:cubicBezTo>
                    <a:pt x="1950" y="1669"/>
                    <a:pt x="1950" y="1669"/>
                    <a:pt x="1950" y="1669"/>
                  </a:cubicBezTo>
                  <a:cubicBezTo>
                    <a:pt x="1959" y="1676"/>
                    <a:pt x="1964" y="1686"/>
                    <a:pt x="1966" y="1698"/>
                  </a:cubicBezTo>
                  <a:cubicBezTo>
                    <a:pt x="1967" y="1709"/>
                    <a:pt x="1964" y="1720"/>
                    <a:pt x="1956" y="1729"/>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6" name="Freeform 21">
              <a:extLst>
                <a:ext uri="{FF2B5EF4-FFF2-40B4-BE49-F238E27FC236}">
                  <a16:creationId xmlns:a16="http://schemas.microsoft.com/office/drawing/2014/main" id="{A5BF9E3D-AD96-BC2A-A238-787E8BC5EEA3}"/>
                </a:ext>
              </a:extLst>
            </p:cNvPr>
            <p:cNvSpPr>
              <a:spLocks/>
            </p:cNvSpPr>
            <p:nvPr/>
          </p:nvSpPr>
          <p:spPr bwMode="auto">
            <a:xfrm>
              <a:off x="2967" y="2412"/>
              <a:ext cx="56" cy="50"/>
            </a:xfrm>
            <a:custGeom>
              <a:avLst/>
              <a:gdLst>
                <a:gd name="T0" fmla="*/ 32 w 582"/>
                <a:gd name="T1" fmla="*/ 84 h 577"/>
                <a:gd name="T2" fmla="*/ 498 w 582"/>
                <a:gd name="T3" fmla="*/ 550 h 577"/>
                <a:gd name="T4" fmla="*/ 536 w 582"/>
                <a:gd name="T5" fmla="*/ 577 h 577"/>
                <a:gd name="T6" fmla="*/ 550 w 582"/>
                <a:gd name="T7" fmla="*/ 574 h 577"/>
                <a:gd name="T8" fmla="*/ 575 w 582"/>
                <a:gd name="T9" fmla="*/ 522 h 577"/>
                <a:gd name="T10" fmla="*/ 60 w 582"/>
                <a:gd name="T11" fmla="*/ 7 h 577"/>
                <a:gd name="T12" fmla="*/ 8 w 582"/>
                <a:gd name="T13" fmla="*/ 32 h 577"/>
                <a:gd name="T14" fmla="*/ 32 w 582"/>
                <a:gd name="T15" fmla="*/ 84 h 5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2" h="577">
                  <a:moveTo>
                    <a:pt x="32" y="84"/>
                  </a:moveTo>
                  <a:cubicBezTo>
                    <a:pt x="249" y="164"/>
                    <a:pt x="419" y="333"/>
                    <a:pt x="498" y="550"/>
                  </a:cubicBezTo>
                  <a:cubicBezTo>
                    <a:pt x="504" y="566"/>
                    <a:pt x="519" y="577"/>
                    <a:pt x="536" y="577"/>
                  </a:cubicBezTo>
                  <a:cubicBezTo>
                    <a:pt x="541" y="577"/>
                    <a:pt x="545" y="576"/>
                    <a:pt x="550" y="574"/>
                  </a:cubicBezTo>
                  <a:cubicBezTo>
                    <a:pt x="571" y="566"/>
                    <a:pt x="582" y="543"/>
                    <a:pt x="575" y="522"/>
                  </a:cubicBezTo>
                  <a:cubicBezTo>
                    <a:pt x="487" y="282"/>
                    <a:pt x="300" y="95"/>
                    <a:pt x="60" y="7"/>
                  </a:cubicBezTo>
                  <a:cubicBezTo>
                    <a:pt x="39" y="0"/>
                    <a:pt x="16" y="11"/>
                    <a:pt x="8" y="32"/>
                  </a:cubicBezTo>
                  <a:cubicBezTo>
                    <a:pt x="0" y="53"/>
                    <a:pt x="11" y="77"/>
                    <a:pt x="32" y="84"/>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7" name="Freeform 22">
              <a:extLst>
                <a:ext uri="{FF2B5EF4-FFF2-40B4-BE49-F238E27FC236}">
                  <a16:creationId xmlns:a16="http://schemas.microsoft.com/office/drawing/2014/main" id="{25BE865B-E7A9-8885-234A-81E63AE62E62}"/>
                </a:ext>
              </a:extLst>
            </p:cNvPr>
            <p:cNvSpPr>
              <a:spLocks/>
            </p:cNvSpPr>
            <p:nvPr/>
          </p:nvSpPr>
          <p:spPr bwMode="auto">
            <a:xfrm>
              <a:off x="2956" y="2439"/>
              <a:ext cx="38" cy="33"/>
            </a:xfrm>
            <a:custGeom>
              <a:avLst/>
              <a:gdLst>
                <a:gd name="T0" fmla="*/ 32 w 386"/>
                <a:gd name="T1" fmla="*/ 84 h 381"/>
                <a:gd name="T2" fmla="*/ 302 w 386"/>
                <a:gd name="T3" fmla="*/ 354 h 381"/>
                <a:gd name="T4" fmla="*/ 340 w 386"/>
                <a:gd name="T5" fmla="*/ 381 h 381"/>
                <a:gd name="T6" fmla="*/ 354 w 386"/>
                <a:gd name="T7" fmla="*/ 379 h 381"/>
                <a:gd name="T8" fmla="*/ 379 w 386"/>
                <a:gd name="T9" fmla="*/ 326 h 381"/>
                <a:gd name="T10" fmla="*/ 60 w 386"/>
                <a:gd name="T11" fmla="*/ 7 h 381"/>
                <a:gd name="T12" fmla="*/ 7 w 386"/>
                <a:gd name="T13" fmla="*/ 32 h 381"/>
                <a:gd name="T14" fmla="*/ 32 w 386"/>
                <a:gd name="T15" fmla="*/ 84 h 38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6" h="381">
                  <a:moveTo>
                    <a:pt x="32" y="84"/>
                  </a:moveTo>
                  <a:cubicBezTo>
                    <a:pt x="156" y="129"/>
                    <a:pt x="257" y="230"/>
                    <a:pt x="302" y="354"/>
                  </a:cubicBezTo>
                  <a:cubicBezTo>
                    <a:pt x="308" y="371"/>
                    <a:pt x="323" y="381"/>
                    <a:pt x="340" y="381"/>
                  </a:cubicBezTo>
                  <a:cubicBezTo>
                    <a:pt x="345" y="381"/>
                    <a:pt x="349" y="380"/>
                    <a:pt x="354" y="379"/>
                  </a:cubicBezTo>
                  <a:cubicBezTo>
                    <a:pt x="375" y="371"/>
                    <a:pt x="386" y="347"/>
                    <a:pt x="379" y="326"/>
                  </a:cubicBezTo>
                  <a:cubicBezTo>
                    <a:pt x="326" y="180"/>
                    <a:pt x="207" y="60"/>
                    <a:pt x="60" y="7"/>
                  </a:cubicBezTo>
                  <a:cubicBezTo>
                    <a:pt x="39" y="0"/>
                    <a:pt x="15" y="11"/>
                    <a:pt x="7" y="32"/>
                  </a:cubicBezTo>
                  <a:cubicBezTo>
                    <a:pt x="0" y="53"/>
                    <a:pt x="11" y="77"/>
                    <a:pt x="32" y="84"/>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8" name="Freeform 23">
              <a:extLst>
                <a:ext uri="{FF2B5EF4-FFF2-40B4-BE49-F238E27FC236}">
                  <a16:creationId xmlns:a16="http://schemas.microsoft.com/office/drawing/2014/main" id="{833DFED5-2D07-B37A-32F4-F28667F610DF}"/>
                </a:ext>
              </a:extLst>
            </p:cNvPr>
            <p:cNvSpPr>
              <a:spLocks/>
            </p:cNvSpPr>
            <p:nvPr/>
          </p:nvSpPr>
          <p:spPr bwMode="auto">
            <a:xfrm>
              <a:off x="2945" y="2466"/>
              <a:ext cx="19" cy="16"/>
            </a:xfrm>
            <a:custGeom>
              <a:avLst/>
              <a:gdLst>
                <a:gd name="T0" fmla="*/ 32 w 190"/>
                <a:gd name="T1" fmla="*/ 84 h 185"/>
                <a:gd name="T2" fmla="*/ 106 w 190"/>
                <a:gd name="T3" fmla="*/ 158 h 185"/>
                <a:gd name="T4" fmla="*/ 144 w 190"/>
                <a:gd name="T5" fmla="*/ 185 h 185"/>
                <a:gd name="T6" fmla="*/ 158 w 190"/>
                <a:gd name="T7" fmla="*/ 183 h 185"/>
                <a:gd name="T8" fmla="*/ 183 w 190"/>
                <a:gd name="T9" fmla="*/ 130 h 185"/>
                <a:gd name="T10" fmla="*/ 60 w 190"/>
                <a:gd name="T11" fmla="*/ 7 h 185"/>
                <a:gd name="T12" fmla="*/ 7 w 190"/>
                <a:gd name="T13" fmla="*/ 32 h 185"/>
                <a:gd name="T14" fmla="*/ 32 w 190"/>
                <a:gd name="T15" fmla="*/ 84 h 1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0" h="185">
                  <a:moveTo>
                    <a:pt x="32" y="84"/>
                  </a:moveTo>
                  <a:cubicBezTo>
                    <a:pt x="66" y="97"/>
                    <a:pt x="93" y="124"/>
                    <a:pt x="106" y="158"/>
                  </a:cubicBezTo>
                  <a:cubicBezTo>
                    <a:pt x="112" y="175"/>
                    <a:pt x="127" y="185"/>
                    <a:pt x="144" y="185"/>
                  </a:cubicBezTo>
                  <a:cubicBezTo>
                    <a:pt x="149" y="185"/>
                    <a:pt x="153" y="184"/>
                    <a:pt x="158" y="183"/>
                  </a:cubicBezTo>
                  <a:cubicBezTo>
                    <a:pt x="179" y="175"/>
                    <a:pt x="190" y="152"/>
                    <a:pt x="183" y="130"/>
                  </a:cubicBezTo>
                  <a:cubicBezTo>
                    <a:pt x="162" y="73"/>
                    <a:pt x="117" y="28"/>
                    <a:pt x="60" y="7"/>
                  </a:cubicBezTo>
                  <a:cubicBezTo>
                    <a:pt x="38" y="0"/>
                    <a:pt x="15" y="11"/>
                    <a:pt x="7" y="32"/>
                  </a:cubicBezTo>
                  <a:cubicBezTo>
                    <a:pt x="0" y="53"/>
                    <a:pt x="11" y="77"/>
                    <a:pt x="32" y="84"/>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39" name="Rectangle 38">
            <a:extLst>
              <a:ext uri="{FF2B5EF4-FFF2-40B4-BE49-F238E27FC236}">
                <a16:creationId xmlns:a16="http://schemas.microsoft.com/office/drawing/2014/main" id="{3A4F0099-85E0-A0EE-725C-3FD45CE60ED7}"/>
              </a:ext>
            </a:extLst>
          </p:cNvPr>
          <p:cNvSpPr/>
          <p:nvPr/>
        </p:nvSpPr>
        <p:spPr>
          <a:xfrm>
            <a:off x="4754953" y="1271378"/>
            <a:ext cx="998991" cy="246221"/>
          </a:xfrm>
          <a:prstGeom prst="rect">
            <a:avLst/>
          </a:prstGeom>
        </p:spPr>
        <p:txBody>
          <a:bodyPr wrap="none">
            <a:spAutoFit/>
          </a:bodyPr>
          <a:lstStyle/>
          <a:p>
            <a:r>
              <a:rPr lang="en-US" sz="1000" dirty="0" err="1"/>
              <a:t>mail@mail.com</a:t>
            </a:r>
            <a:endParaRPr lang="en-US" sz="1000" dirty="0"/>
          </a:p>
        </p:txBody>
      </p:sp>
      <p:sp>
        <p:nvSpPr>
          <p:cNvPr id="40" name="Rectangle 39">
            <a:extLst>
              <a:ext uri="{FF2B5EF4-FFF2-40B4-BE49-F238E27FC236}">
                <a16:creationId xmlns:a16="http://schemas.microsoft.com/office/drawing/2014/main" id="{3400EB8E-8E7B-B524-4334-99E340BEA9B3}"/>
              </a:ext>
            </a:extLst>
          </p:cNvPr>
          <p:cNvSpPr/>
          <p:nvPr/>
        </p:nvSpPr>
        <p:spPr>
          <a:xfrm>
            <a:off x="4754953" y="1508432"/>
            <a:ext cx="1901483" cy="246221"/>
          </a:xfrm>
          <a:prstGeom prst="rect">
            <a:avLst/>
          </a:prstGeom>
        </p:spPr>
        <p:txBody>
          <a:bodyPr wrap="none">
            <a:spAutoFit/>
          </a:bodyPr>
          <a:lstStyle/>
          <a:p>
            <a:r>
              <a:rPr lang="en-US" sz="1000" dirty="0"/>
              <a:t>17 rue de la </a:t>
            </a:r>
            <a:r>
              <a:rPr lang="en-US" sz="1000" dirty="0" err="1"/>
              <a:t>Réussite</a:t>
            </a:r>
            <a:r>
              <a:rPr lang="en-US" sz="1000" dirty="0"/>
              <a:t> 75017 Paris</a:t>
            </a:r>
          </a:p>
        </p:txBody>
      </p:sp>
      <p:sp>
        <p:nvSpPr>
          <p:cNvPr id="41" name="Rectangle 40">
            <a:extLst>
              <a:ext uri="{FF2B5EF4-FFF2-40B4-BE49-F238E27FC236}">
                <a16:creationId xmlns:a16="http://schemas.microsoft.com/office/drawing/2014/main" id="{F5A27655-28A2-03FC-17ED-7890FB2870E6}"/>
              </a:ext>
            </a:extLst>
          </p:cNvPr>
          <p:cNvSpPr/>
          <p:nvPr/>
        </p:nvSpPr>
        <p:spPr>
          <a:xfrm>
            <a:off x="4756837" y="1737921"/>
            <a:ext cx="957313" cy="246221"/>
          </a:xfrm>
          <a:prstGeom prst="rect">
            <a:avLst/>
          </a:prstGeom>
        </p:spPr>
        <p:txBody>
          <a:bodyPr wrap="none">
            <a:spAutoFit/>
          </a:bodyPr>
          <a:lstStyle/>
          <a:p>
            <a:r>
              <a:rPr lang="en-US" sz="1000" dirty="0"/>
              <a:t>01 02 03 40 50</a:t>
            </a:r>
          </a:p>
        </p:txBody>
      </p:sp>
      <p:sp>
        <p:nvSpPr>
          <p:cNvPr id="51" name="Rectangle 50">
            <a:extLst>
              <a:ext uri="{FF2B5EF4-FFF2-40B4-BE49-F238E27FC236}">
                <a16:creationId xmlns:a16="http://schemas.microsoft.com/office/drawing/2014/main" id="{5AA90FFB-901C-4DEE-2C95-8ECA90360810}"/>
              </a:ext>
            </a:extLst>
          </p:cNvPr>
          <p:cNvSpPr/>
          <p:nvPr/>
        </p:nvSpPr>
        <p:spPr>
          <a:xfrm>
            <a:off x="3170907" y="2676889"/>
            <a:ext cx="1435396" cy="276999"/>
          </a:xfrm>
          <a:prstGeom prst="rect">
            <a:avLst/>
          </a:prstGeom>
        </p:spPr>
        <p:txBody>
          <a:bodyPr wrap="square">
            <a:spAutoFit/>
          </a:bodyPr>
          <a:lstStyle/>
          <a:p>
            <a:r>
              <a:rPr lang="en-US" sz="1200" b="1" dirty="0" err="1">
                <a:solidFill>
                  <a:schemeClr val="tx1">
                    <a:lumMod val="75000"/>
                    <a:lumOff val="25000"/>
                  </a:schemeClr>
                </a:solidFill>
                <a:latin typeface="Arial" panose="020B0604020202020204" pitchFamily="34" charset="0"/>
                <a:cs typeface="Arial" panose="020B0604020202020204" pitchFamily="34" charset="0"/>
              </a:rPr>
              <a:t>Profil</a:t>
            </a:r>
            <a:endParaRPr lang="en-US" sz="1200" b="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14" name="Rectangle 113">
            <a:extLst>
              <a:ext uri="{FF2B5EF4-FFF2-40B4-BE49-F238E27FC236}">
                <a16:creationId xmlns:a16="http://schemas.microsoft.com/office/drawing/2014/main" id="{2A43A872-F9D3-B509-9E8B-DB96B9368652}"/>
              </a:ext>
            </a:extLst>
          </p:cNvPr>
          <p:cNvSpPr/>
          <p:nvPr/>
        </p:nvSpPr>
        <p:spPr>
          <a:xfrm>
            <a:off x="2811956" y="3154957"/>
            <a:ext cx="4276363" cy="769441"/>
          </a:xfrm>
          <a:prstGeom prst="rect">
            <a:avLst/>
          </a:prstGeom>
        </p:spPr>
        <p:txBody>
          <a:bodyPr wrap="square">
            <a:spAutoFit/>
          </a:bodyPr>
          <a:lstStyle/>
          <a:p>
            <a:r>
              <a:rPr lang="fr-FR" sz="1100" dirty="0"/>
              <a:t>Professionnel dévoué avec 15 ans d'expérience en tant que bagagiste dans des aéroports internationaux. Spécialisé dans la manipulation rapide et sécurisée des bagages, assurant une satisfaction optimale des passagers et un flux fluide des opérations aéroportuaires.</a:t>
            </a:r>
          </a:p>
        </p:txBody>
      </p:sp>
      <p:sp>
        <p:nvSpPr>
          <p:cNvPr id="115" name="Zone de texte 7">
            <a:extLst>
              <a:ext uri="{FF2B5EF4-FFF2-40B4-BE49-F238E27FC236}">
                <a16:creationId xmlns:a16="http://schemas.microsoft.com/office/drawing/2014/main" id="{EE5EF3E6-5526-371B-54B2-30230D55AB5E}"/>
              </a:ext>
            </a:extLst>
          </p:cNvPr>
          <p:cNvSpPr txBox="1">
            <a:spLocks noChangeArrowheads="1"/>
          </p:cNvSpPr>
          <p:nvPr/>
        </p:nvSpPr>
        <p:spPr bwMode="auto">
          <a:xfrm>
            <a:off x="2803141" y="4555495"/>
            <a:ext cx="4244095" cy="3276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b="1" dirty="0"/>
              <a:t>Bagagiste Senior</a:t>
            </a:r>
            <a:r>
              <a:rPr lang="fr-FR" sz="1100" dirty="0"/>
              <a:t>, Aéroport Charles de Gaulle, Roissy</a:t>
            </a:r>
          </a:p>
          <a:p>
            <a:pPr lvl="0" defTabSz="914400" eaLnBrk="0" fontAlgn="base" hangingPunct="0">
              <a:spcBef>
                <a:spcPct val="0"/>
              </a:spcBef>
              <a:spcAft>
                <a:spcPct val="0"/>
              </a:spcAft>
            </a:pPr>
            <a:r>
              <a:rPr kumimoji="0" lang="fr-FR" altLang="fr-FR" sz="1100" b="1" i="1" u="none" strike="noStrike" cap="none" normalizeH="0" baseline="0" dirty="0">
                <a:ln>
                  <a:noFill/>
                </a:ln>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2010 à présent</a:t>
            </a:r>
            <a:endParaRPr kumimoji="0" lang="fr-FR" altLang="fr-FR" sz="1100" b="0" i="0" u="none" strike="noStrike" cap="none" normalizeH="0" baseline="0" dirty="0">
              <a:ln>
                <a:noFill/>
              </a:ln>
              <a:solidFill>
                <a:schemeClr val="tx1"/>
              </a:solidFill>
              <a:effectLst/>
            </a:endParaRPr>
          </a:p>
          <a:p>
            <a:pPr marL="171450" indent="-171450">
              <a:buFont typeface="Arial" panose="020B0604020202020204" pitchFamily="34" charset="0"/>
              <a:buChar char="•"/>
            </a:pPr>
            <a:r>
              <a:rPr lang="fr-FR" sz="1100" dirty="0"/>
              <a:t>Gestion et tri de plus de 300 bagages par heure en période de pointe.</a:t>
            </a:r>
          </a:p>
          <a:p>
            <a:pPr marL="171450" indent="-171450">
              <a:buFont typeface="Arial" panose="020B0604020202020204" pitchFamily="34" charset="0"/>
              <a:buChar char="•"/>
            </a:pPr>
            <a:r>
              <a:rPr lang="fr-FR" sz="1100" dirty="0"/>
              <a:t>Coordination avec les équipes au sol pour assurer un transfert en douceur des bagages entre les vols.</a:t>
            </a:r>
          </a:p>
          <a:p>
            <a:pPr marL="171450" indent="-171450">
              <a:buFont typeface="Arial" panose="020B0604020202020204" pitchFamily="34" charset="0"/>
              <a:buChar char="•"/>
            </a:pPr>
            <a:r>
              <a:rPr lang="fr-FR" sz="1100" dirty="0"/>
              <a:t>Formé et encadré les nouveaux bagagistes, partageant les meilleures pratiques.</a:t>
            </a:r>
          </a:p>
          <a:p>
            <a:pPr marL="171450" indent="-171450">
              <a:buFont typeface="Arial" panose="020B0604020202020204" pitchFamily="34" charset="0"/>
              <a:buChar char="•"/>
            </a:pPr>
            <a:r>
              <a:rPr lang="fr-FR" sz="1100" dirty="0"/>
              <a:t>Participation active à la mise en place d'un nouveau système de suivi des bagages pour réduire les pertes.</a:t>
            </a:r>
          </a:p>
          <a:p>
            <a:pPr marL="171450" indent="-171450">
              <a:buFont typeface="Arial" panose="020B0604020202020204" pitchFamily="34" charset="0"/>
              <a:buChar char="•"/>
            </a:pPr>
            <a:endParaRPr lang="fr-FR" sz="1100" dirty="0"/>
          </a:p>
          <a:p>
            <a:pPr marL="171450" indent="-171450">
              <a:buFont typeface="Arial" panose="020B0604020202020204" pitchFamily="34" charset="0"/>
              <a:buChar char="•"/>
            </a:pPr>
            <a:endParaRPr lang="fr-FR" sz="1100" dirty="0"/>
          </a:p>
          <a:p>
            <a:pPr lvl="0" defTabSz="914400" eaLnBrk="0" fontAlgn="base" hangingPunct="0">
              <a:spcBef>
                <a:spcPct val="0"/>
              </a:spcBef>
              <a:spcAft>
                <a:spcPct val="0"/>
              </a:spcAft>
            </a:pPr>
            <a:r>
              <a:rPr lang="fr-FR" sz="1100" b="1" dirty="0"/>
              <a:t>Bagagiste</a:t>
            </a:r>
            <a:r>
              <a:rPr lang="fr-FR" sz="1100" dirty="0"/>
              <a:t>, Aéroport d'Orly, Paris</a:t>
            </a:r>
          </a:p>
          <a:p>
            <a:pPr lvl="0" defTabSz="914400" eaLnBrk="0" fontAlgn="base" hangingPunct="0">
              <a:spcBef>
                <a:spcPct val="0"/>
              </a:spcBef>
              <a:spcAft>
                <a:spcPct val="0"/>
              </a:spcAft>
            </a:pPr>
            <a:r>
              <a:rPr kumimoji="0" lang="fr-FR" altLang="fr-FR" sz="1100" b="1" i="1" u="none" strike="noStrike" cap="none" normalizeH="0" baseline="0" dirty="0">
                <a:ln>
                  <a:noFill/>
                </a:ln>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2005 à 2010</a:t>
            </a:r>
            <a:endParaRPr kumimoji="0" lang="fr-FR" altLang="fr-FR" sz="1100" b="0" i="0" u="none" strike="noStrike" cap="none" normalizeH="0" baseline="0" dirty="0">
              <a:ln>
                <a:noFill/>
              </a:ln>
              <a:solidFill>
                <a:schemeClr val="tx1"/>
              </a:solidFill>
              <a:effectLst/>
            </a:endParaRPr>
          </a:p>
          <a:p>
            <a:pPr marL="171450" indent="-171450">
              <a:buFont typeface="Arial" panose="020B0604020202020204" pitchFamily="34" charset="0"/>
              <a:buChar char="•"/>
            </a:pPr>
            <a:r>
              <a:rPr lang="fr-FR" sz="1100" dirty="0"/>
              <a:t>Manipulé en moyenne 200 bagages par heure avec une précision impeccable.</a:t>
            </a:r>
          </a:p>
          <a:p>
            <a:pPr marL="171450" indent="-171450">
              <a:buFont typeface="Arial" panose="020B0604020202020204" pitchFamily="34" charset="0"/>
              <a:buChar char="•"/>
            </a:pPr>
            <a:r>
              <a:rPr lang="fr-FR" sz="1100" dirty="0"/>
              <a:t>Identifié et rapporté rapidement tout bagage suspect, contribuant à maintenir un niveau élevé de sécurité.</a:t>
            </a:r>
          </a:p>
          <a:p>
            <a:pPr marL="171450" indent="-171450">
              <a:buFont typeface="Arial" panose="020B0604020202020204" pitchFamily="34" charset="0"/>
              <a:buChar char="•"/>
            </a:pPr>
            <a:r>
              <a:rPr lang="fr-FR" sz="1100" dirty="0"/>
              <a:t>Collaboré étroitement avec les services douaniers et de sécurité lors des procédures de contrôle.</a:t>
            </a:r>
          </a:p>
          <a:p>
            <a:endParaRPr lang="fr-FR" sz="1100" dirty="0"/>
          </a:p>
        </p:txBody>
      </p:sp>
      <p:sp>
        <p:nvSpPr>
          <p:cNvPr id="130" name="Rectangle 129">
            <a:extLst>
              <a:ext uri="{FF2B5EF4-FFF2-40B4-BE49-F238E27FC236}">
                <a16:creationId xmlns:a16="http://schemas.microsoft.com/office/drawing/2014/main" id="{FC41FF11-5C8B-C546-44D6-4269ACE19278}"/>
              </a:ext>
            </a:extLst>
          </p:cNvPr>
          <p:cNvSpPr/>
          <p:nvPr/>
        </p:nvSpPr>
        <p:spPr>
          <a:xfrm>
            <a:off x="825354" y="2450189"/>
            <a:ext cx="1179955" cy="276999"/>
          </a:xfrm>
          <a:prstGeom prst="rect">
            <a:avLst/>
          </a:prstGeom>
        </p:spPr>
        <p:txBody>
          <a:bodyPr wrap="square">
            <a:spAutoFit/>
          </a:bodyPr>
          <a:lstStyle/>
          <a:p>
            <a:r>
              <a:rPr lang="en-US" sz="1200" b="1" dirty="0" err="1">
                <a:solidFill>
                  <a:schemeClr val="tx1">
                    <a:lumMod val="75000"/>
                    <a:lumOff val="25000"/>
                  </a:schemeClr>
                </a:solidFill>
                <a:latin typeface="Arial" panose="020B0604020202020204" pitchFamily="34" charset="0"/>
                <a:cs typeface="Arial" panose="020B0604020202020204" pitchFamily="34" charset="0"/>
              </a:rPr>
              <a:t>Compétences</a:t>
            </a:r>
            <a:endParaRPr lang="en-US" sz="1200" b="1" dirty="0">
              <a:solidFill>
                <a:schemeClr val="tx1">
                  <a:lumMod val="75000"/>
                  <a:lumOff val="25000"/>
                </a:schemeClr>
              </a:solidFill>
              <a:latin typeface="Arial" panose="020B0604020202020204" pitchFamily="34" charset="0"/>
              <a:cs typeface="Arial" panose="020B0604020202020204" pitchFamily="34" charset="0"/>
            </a:endParaRPr>
          </a:p>
        </p:txBody>
      </p:sp>
      <p:cxnSp>
        <p:nvCxnSpPr>
          <p:cNvPr id="132" name="Straight Connector 31">
            <a:extLst>
              <a:ext uri="{FF2B5EF4-FFF2-40B4-BE49-F238E27FC236}">
                <a16:creationId xmlns:a16="http://schemas.microsoft.com/office/drawing/2014/main" id="{451FB94F-9072-388A-C213-59A73FCA8542}"/>
              </a:ext>
            </a:extLst>
          </p:cNvPr>
          <p:cNvCxnSpPr>
            <a:cxnSpLocks/>
          </p:cNvCxnSpPr>
          <p:nvPr/>
        </p:nvCxnSpPr>
        <p:spPr>
          <a:xfrm flipH="1">
            <a:off x="2062464" y="2604991"/>
            <a:ext cx="493492" cy="5036"/>
          </a:xfrm>
          <a:prstGeom prst="line">
            <a:avLst/>
          </a:prstGeom>
          <a:ln w="12700">
            <a:solidFill>
              <a:schemeClr val="accent2"/>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138" name="Zone de texte 22">
            <a:extLst>
              <a:ext uri="{FF2B5EF4-FFF2-40B4-BE49-F238E27FC236}">
                <a16:creationId xmlns:a16="http://schemas.microsoft.com/office/drawing/2014/main" id="{6B2AA13E-7EA8-EF49-A9A3-3BEBD00956ED}"/>
              </a:ext>
            </a:extLst>
          </p:cNvPr>
          <p:cNvSpPr txBox="1">
            <a:spLocks noChangeArrowheads="1"/>
          </p:cNvSpPr>
          <p:nvPr/>
        </p:nvSpPr>
        <p:spPr bwMode="auto">
          <a:xfrm>
            <a:off x="356105" y="2935816"/>
            <a:ext cx="2096774" cy="3235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00" dirty="0"/>
              <a:t>Tri et manipulation rapide des bagages.</a:t>
            </a:r>
          </a:p>
          <a:p>
            <a:pPr marL="171450" indent="-171450">
              <a:buFont typeface="Arial" panose="020B0604020202020204" pitchFamily="34" charset="0"/>
              <a:buChar char="•"/>
            </a:pPr>
            <a:r>
              <a:rPr lang="fr-FR" sz="1000" dirty="0"/>
              <a:t>Utilisation de systèmes de suivi des bagages.</a:t>
            </a:r>
          </a:p>
          <a:p>
            <a:pPr marL="171450" indent="-171450">
              <a:buFont typeface="Arial" panose="020B0604020202020204" pitchFamily="34" charset="0"/>
              <a:buChar char="•"/>
            </a:pPr>
            <a:r>
              <a:rPr lang="fr-FR" sz="1000" dirty="0"/>
              <a:t>Connaissance des réglementations de sécurité aéroportuaire.</a:t>
            </a:r>
          </a:p>
          <a:p>
            <a:pPr marL="171450" indent="-171450">
              <a:buFont typeface="Arial" panose="020B0604020202020204" pitchFamily="34" charset="0"/>
              <a:buChar char="•"/>
            </a:pPr>
            <a:r>
              <a:rPr lang="fr-FR" sz="1000" dirty="0"/>
              <a:t>Communication efficace avec les équipes au sol et les services aéroportuaires.</a:t>
            </a:r>
          </a:p>
          <a:p>
            <a:pPr marL="171450" indent="-171450">
              <a:buFont typeface="Arial" panose="020B0604020202020204" pitchFamily="34" charset="0"/>
              <a:buChar char="•"/>
            </a:pPr>
            <a:endParaRPr lang="fr-FR" sz="1000" dirty="0"/>
          </a:p>
        </p:txBody>
      </p:sp>
      <p:cxnSp>
        <p:nvCxnSpPr>
          <p:cNvPr id="140" name="Straight Connector 31">
            <a:extLst>
              <a:ext uri="{FF2B5EF4-FFF2-40B4-BE49-F238E27FC236}">
                <a16:creationId xmlns:a16="http://schemas.microsoft.com/office/drawing/2014/main" id="{6C6269AB-F58E-0E6F-3174-206B7F8D626E}"/>
              </a:ext>
            </a:extLst>
          </p:cNvPr>
          <p:cNvCxnSpPr>
            <a:cxnSpLocks/>
          </p:cNvCxnSpPr>
          <p:nvPr/>
        </p:nvCxnSpPr>
        <p:spPr>
          <a:xfrm flipH="1">
            <a:off x="2577940" y="2815388"/>
            <a:ext cx="460852" cy="0"/>
          </a:xfrm>
          <a:prstGeom prst="line">
            <a:avLst/>
          </a:prstGeom>
          <a:ln w="12700">
            <a:solidFill>
              <a:schemeClr val="accent2"/>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142" name="ZoneTexte 141">
            <a:extLst>
              <a:ext uri="{FF2B5EF4-FFF2-40B4-BE49-F238E27FC236}">
                <a16:creationId xmlns:a16="http://schemas.microsoft.com/office/drawing/2014/main" id="{4637DA93-48CC-FEE2-601E-9561F78E2F1F}"/>
              </a:ext>
            </a:extLst>
          </p:cNvPr>
          <p:cNvSpPr txBox="1"/>
          <p:nvPr/>
        </p:nvSpPr>
        <p:spPr>
          <a:xfrm>
            <a:off x="2803141" y="9606312"/>
            <a:ext cx="2178593" cy="600164"/>
          </a:xfrm>
          <a:prstGeom prst="rect">
            <a:avLst/>
          </a:prstGeom>
          <a:noFill/>
        </p:spPr>
        <p:txBody>
          <a:bodyPr wrap="square">
            <a:spAutoFit/>
          </a:bodyPr>
          <a:lstStyle/>
          <a:p>
            <a:pPr marL="171450" indent="-171450">
              <a:buFont typeface="Arial" panose="020B0604020202020204" pitchFamily="34" charset="0"/>
              <a:buChar char="•"/>
            </a:pPr>
            <a:r>
              <a:rPr lang="fr-FR" sz="1100" dirty="0"/>
              <a:t>Français - Langue maternelle</a:t>
            </a:r>
          </a:p>
          <a:p>
            <a:pPr marL="171450" indent="-171450">
              <a:buFont typeface="Arial" panose="020B0604020202020204" pitchFamily="34" charset="0"/>
              <a:buChar char="•"/>
            </a:pPr>
            <a:r>
              <a:rPr lang="fr-FR" sz="1100" dirty="0"/>
              <a:t>Anglais - Niveau B</a:t>
            </a:r>
          </a:p>
          <a:p>
            <a:pPr marL="171450" indent="-171450">
              <a:buFont typeface="Arial" panose="020B0604020202020204" pitchFamily="34" charset="0"/>
              <a:buChar char="•"/>
            </a:pPr>
            <a:r>
              <a:rPr lang="fr-FR" sz="1100" dirty="0"/>
              <a:t>Espagnol - Niveau B1</a:t>
            </a:r>
          </a:p>
        </p:txBody>
      </p:sp>
      <p:cxnSp>
        <p:nvCxnSpPr>
          <p:cNvPr id="143" name="Straight Connector 31">
            <a:extLst>
              <a:ext uri="{FF2B5EF4-FFF2-40B4-BE49-F238E27FC236}">
                <a16:creationId xmlns:a16="http://schemas.microsoft.com/office/drawing/2014/main" id="{57E614FC-7BAD-3BE4-2B28-6BD7A91E3ED6}"/>
              </a:ext>
            </a:extLst>
          </p:cNvPr>
          <p:cNvCxnSpPr>
            <a:cxnSpLocks/>
          </p:cNvCxnSpPr>
          <p:nvPr/>
        </p:nvCxnSpPr>
        <p:spPr>
          <a:xfrm flipH="1">
            <a:off x="2599748" y="9500414"/>
            <a:ext cx="493492" cy="5036"/>
          </a:xfrm>
          <a:prstGeom prst="line">
            <a:avLst/>
          </a:prstGeom>
          <a:ln w="12700">
            <a:solidFill>
              <a:schemeClr val="accent2"/>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144" name="Rectangle 143">
            <a:extLst>
              <a:ext uri="{FF2B5EF4-FFF2-40B4-BE49-F238E27FC236}">
                <a16:creationId xmlns:a16="http://schemas.microsoft.com/office/drawing/2014/main" id="{004921FC-1555-CEA0-8D27-FF95AE865457}"/>
              </a:ext>
            </a:extLst>
          </p:cNvPr>
          <p:cNvSpPr/>
          <p:nvPr/>
        </p:nvSpPr>
        <p:spPr>
          <a:xfrm>
            <a:off x="3170907" y="9329313"/>
            <a:ext cx="894326" cy="276999"/>
          </a:xfrm>
          <a:prstGeom prst="rect">
            <a:avLst/>
          </a:prstGeom>
        </p:spPr>
        <p:txBody>
          <a:bodyPr wrap="square">
            <a:spAutoFit/>
          </a:bodyPr>
          <a:lstStyle/>
          <a:p>
            <a:r>
              <a:rPr lang="en-US" sz="1200" b="1" dirty="0" err="1">
                <a:solidFill>
                  <a:schemeClr val="tx1">
                    <a:lumMod val="75000"/>
                    <a:lumOff val="25000"/>
                  </a:schemeClr>
                </a:solidFill>
                <a:latin typeface="Arial" panose="020B0604020202020204" pitchFamily="34" charset="0"/>
                <a:cs typeface="Arial" panose="020B0604020202020204" pitchFamily="34" charset="0"/>
              </a:rPr>
              <a:t>Langues</a:t>
            </a:r>
            <a:endParaRPr lang="en-US" sz="1200" b="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47" name="ZoneTexte 146">
            <a:extLst>
              <a:ext uri="{FF2B5EF4-FFF2-40B4-BE49-F238E27FC236}">
                <a16:creationId xmlns:a16="http://schemas.microsoft.com/office/drawing/2014/main" id="{D816D0A0-9854-E6AE-3454-80B535EA97D2}"/>
              </a:ext>
            </a:extLst>
          </p:cNvPr>
          <p:cNvSpPr txBox="1"/>
          <p:nvPr/>
        </p:nvSpPr>
        <p:spPr>
          <a:xfrm>
            <a:off x="356176" y="7976637"/>
            <a:ext cx="1890580" cy="1631216"/>
          </a:xfrm>
          <a:prstGeom prst="rect">
            <a:avLst/>
          </a:prstGeom>
          <a:noFill/>
        </p:spPr>
        <p:txBody>
          <a:bodyPr wrap="square">
            <a:spAutoFit/>
          </a:bodyPr>
          <a:lstStyle/>
          <a:p>
            <a:pPr marL="171450" indent="-171450">
              <a:buFont typeface="Arial" panose="020B0604020202020204" pitchFamily="34" charset="0"/>
              <a:buChar char="•"/>
            </a:pPr>
            <a:r>
              <a:rPr lang="fr-FR" sz="1000" dirty="0"/>
              <a:t>Passion pour l'aviation (visites régulières de musées aéronautiques).</a:t>
            </a:r>
          </a:p>
          <a:p>
            <a:pPr marL="171450" indent="-171450">
              <a:buFont typeface="Arial" panose="020B0604020202020204" pitchFamily="34" charset="0"/>
              <a:buChar char="•"/>
            </a:pPr>
            <a:r>
              <a:rPr lang="fr-FR" sz="1000" dirty="0"/>
              <a:t>Cyclisme (participation à des compétitions locales).</a:t>
            </a:r>
          </a:p>
          <a:p>
            <a:pPr marL="171450" indent="-171450">
              <a:buFont typeface="Arial" panose="020B0604020202020204" pitchFamily="34" charset="0"/>
              <a:buChar char="•"/>
            </a:pPr>
            <a:r>
              <a:rPr lang="fr-FR" sz="1000" dirty="0"/>
              <a:t>Lecture (préférence pour les romans d'aventure).</a:t>
            </a:r>
          </a:p>
          <a:p>
            <a:pPr marL="171450" indent="-171450">
              <a:buFont typeface="Arial" panose="020B0604020202020204" pitchFamily="34" charset="0"/>
              <a:buChar char="•"/>
            </a:pPr>
            <a:r>
              <a:rPr lang="fr-FR" sz="1000" dirty="0"/>
              <a:t>Bénévolat (participation à des actions de nettoyage de plages).</a:t>
            </a:r>
          </a:p>
        </p:txBody>
      </p:sp>
      <p:cxnSp>
        <p:nvCxnSpPr>
          <p:cNvPr id="148" name="Straight Connector 31">
            <a:extLst>
              <a:ext uri="{FF2B5EF4-FFF2-40B4-BE49-F238E27FC236}">
                <a16:creationId xmlns:a16="http://schemas.microsoft.com/office/drawing/2014/main" id="{EC926165-3A30-596E-7F6B-629FB0733CA0}"/>
              </a:ext>
            </a:extLst>
          </p:cNvPr>
          <p:cNvCxnSpPr>
            <a:cxnSpLocks/>
          </p:cNvCxnSpPr>
          <p:nvPr/>
        </p:nvCxnSpPr>
        <p:spPr>
          <a:xfrm flipH="1">
            <a:off x="2022028" y="7643799"/>
            <a:ext cx="533928" cy="10657"/>
          </a:xfrm>
          <a:prstGeom prst="line">
            <a:avLst/>
          </a:prstGeom>
          <a:ln w="12700">
            <a:solidFill>
              <a:schemeClr val="accent2"/>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149" name="Rectangle 148">
            <a:extLst>
              <a:ext uri="{FF2B5EF4-FFF2-40B4-BE49-F238E27FC236}">
                <a16:creationId xmlns:a16="http://schemas.microsoft.com/office/drawing/2014/main" id="{2D208F7F-3842-B47F-DD41-8726EA4AB5F7}"/>
              </a:ext>
            </a:extLst>
          </p:cNvPr>
          <p:cNvSpPr/>
          <p:nvPr/>
        </p:nvSpPr>
        <p:spPr>
          <a:xfrm>
            <a:off x="574895" y="7503318"/>
            <a:ext cx="1520282" cy="276999"/>
          </a:xfrm>
          <a:prstGeom prst="rect">
            <a:avLst/>
          </a:prstGeom>
        </p:spPr>
        <p:txBody>
          <a:bodyPr wrap="square">
            <a:spAutoFit/>
          </a:bodyPr>
          <a:lstStyle/>
          <a:p>
            <a:r>
              <a:rPr lang="en-US" sz="1200" b="1" dirty="0" err="1">
                <a:solidFill>
                  <a:schemeClr val="tx1">
                    <a:lumMod val="75000"/>
                    <a:lumOff val="25000"/>
                  </a:schemeClr>
                </a:solidFill>
                <a:latin typeface="Arial" panose="020B0604020202020204" pitchFamily="34" charset="0"/>
                <a:cs typeface="Arial" panose="020B0604020202020204" pitchFamily="34" charset="0"/>
              </a:rPr>
              <a:t>Centres</a:t>
            </a:r>
            <a:r>
              <a:rPr lang="en-US" sz="1200" b="1" dirty="0">
                <a:solidFill>
                  <a:schemeClr val="tx1">
                    <a:lumMod val="75000"/>
                    <a:lumOff val="25000"/>
                  </a:schemeClr>
                </a:solidFill>
                <a:latin typeface="Arial" panose="020B0604020202020204" pitchFamily="34" charset="0"/>
                <a:cs typeface="Arial" panose="020B0604020202020204" pitchFamily="34" charset="0"/>
              </a:rPr>
              <a:t> </a:t>
            </a:r>
            <a:r>
              <a:rPr lang="en-US" sz="1200" b="1" dirty="0" err="1">
                <a:solidFill>
                  <a:schemeClr val="tx1">
                    <a:lumMod val="75000"/>
                    <a:lumOff val="25000"/>
                  </a:schemeClr>
                </a:solidFill>
                <a:latin typeface="Arial" panose="020B0604020202020204" pitchFamily="34" charset="0"/>
                <a:cs typeface="Arial" panose="020B0604020202020204" pitchFamily="34" charset="0"/>
              </a:rPr>
              <a:t>d’intérêt</a:t>
            </a:r>
            <a:endParaRPr lang="en-US" sz="1200" b="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51" name="Rectangle 150">
            <a:extLst>
              <a:ext uri="{FF2B5EF4-FFF2-40B4-BE49-F238E27FC236}">
                <a16:creationId xmlns:a16="http://schemas.microsoft.com/office/drawing/2014/main" id="{42B38032-AA3D-30F3-671C-6428E3D0478E}"/>
              </a:ext>
            </a:extLst>
          </p:cNvPr>
          <p:cNvSpPr/>
          <p:nvPr/>
        </p:nvSpPr>
        <p:spPr>
          <a:xfrm>
            <a:off x="3191127" y="8185624"/>
            <a:ext cx="1435396" cy="276999"/>
          </a:xfrm>
          <a:prstGeom prst="rect">
            <a:avLst/>
          </a:prstGeom>
        </p:spPr>
        <p:txBody>
          <a:bodyPr wrap="square">
            <a:spAutoFit/>
          </a:bodyPr>
          <a:lstStyle/>
          <a:p>
            <a:r>
              <a:rPr lang="en-US" sz="1200" b="1" dirty="0">
                <a:solidFill>
                  <a:schemeClr val="tx1">
                    <a:lumMod val="75000"/>
                    <a:lumOff val="25000"/>
                  </a:schemeClr>
                </a:solidFill>
                <a:latin typeface="Arial" panose="020B0604020202020204" pitchFamily="34" charset="0"/>
                <a:cs typeface="Arial" panose="020B0604020202020204" pitchFamily="34" charset="0"/>
              </a:rPr>
              <a:t>Formation</a:t>
            </a:r>
          </a:p>
        </p:txBody>
      </p:sp>
      <p:cxnSp>
        <p:nvCxnSpPr>
          <p:cNvPr id="152" name="Straight Connector 31">
            <a:extLst>
              <a:ext uri="{FF2B5EF4-FFF2-40B4-BE49-F238E27FC236}">
                <a16:creationId xmlns:a16="http://schemas.microsoft.com/office/drawing/2014/main" id="{7E810F4C-034E-8004-3957-F754FB74D334}"/>
              </a:ext>
            </a:extLst>
          </p:cNvPr>
          <p:cNvCxnSpPr>
            <a:cxnSpLocks/>
          </p:cNvCxnSpPr>
          <p:nvPr/>
        </p:nvCxnSpPr>
        <p:spPr>
          <a:xfrm flipH="1">
            <a:off x="2598160" y="8324123"/>
            <a:ext cx="460852" cy="0"/>
          </a:xfrm>
          <a:prstGeom prst="line">
            <a:avLst/>
          </a:prstGeom>
          <a:ln w="12700">
            <a:solidFill>
              <a:schemeClr val="accent2"/>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153" name="Zone de texte 31">
            <a:extLst>
              <a:ext uri="{FF2B5EF4-FFF2-40B4-BE49-F238E27FC236}">
                <a16:creationId xmlns:a16="http://schemas.microsoft.com/office/drawing/2014/main" id="{FAC1F655-9C61-9148-25AA-EBCC8BEFDDBC}"/>
              </a:ext>
            </a:extLst>
          </p:cNvPr>
          <p:cNvSpPr txBox="1">
            <a:spLocks noChangeArrowheads="1"/>
          </p:cNvSpPr>
          <p:nvPr/>
        </p:nvSpPr>
        <p:spPr bwMode="auto">
          <a:xfrm>
            <a:off x="2828864" y="8448329"/>
            <a:ext cx="4276359" cy="541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fr-FR" sz="1100" b="1" dirty="0">
                <a:latin typeface="+mn-lt"/>
              </a:rPr>
              <a:t>Certificat de sécurité aéroportuaire</a:t>
            </a:r>
            <a:r>
              <a:rPr lang="fr-FR" sz="1100" dirty="0">
                <a:latin typeface="+mn-lt"/>
              </a:rPr>
              <a:t>, École de Formation Aéroportuaire de Paris — 2006</a:t>
            </a:r>
          </a:p>
          <a:p>
            <a:pPr marL="171450" indent="-171450">
              <a:buFont typeface="Arial" panose="020B0604020202020204" pitchFamily="34" charset="0"/>
              <a:buChar char="•"/>
            </a:pPr>
            <a:r>
              <a:rPr lang="fr-FR" sz="1100" dirty="0">
                <a:latin typeface="+mn-lt"/>
              </a:rPr>
              <a:t>Modules clés : Sécurité, gestion des urgences, procédures d'aéroport.</a:t>
            </a:r>
          </a:p>
        </p:txBody>
      </p:sp>
      <p:pic>
        <p:nvPicPr>
          <p:cNvPr id="3" name="Image 2" descr="Une image contenant Visage humain, personne, sourire, habits&#10;&#10;Description générée automatiquement">
            <a:extLst>
              <a:ext uri="{FF2B5EF4-FFF2-40B4-BE49-F238E27FC236}">
                <a16:creationId xmlns:a16="http://schemas.microsoft.com/office/drawing/2014/main" id="{E697D1CE-B8A1-3A6A-482E-3F1AF92F42DB}"/>
              </a:ext>
            </a:extLst>
          </p:cNvPr>
          <p:cNvPicPr>
            <a:picLocks noChangeAspect="1"/>
          </p:cNvPicPr>
          <p:nvPr/>
        </p:nvPicPr>
        <p:blipFill rotWithShape="1">
          <a:blip r:embed="rId2"/>
          <a:srcRect l="33657"/>
          <a:stretch/>
        </p:blipFill>
        <p:spPr>
          <a:xfrm>
            <a:off x="2925135" y="1012572"/>
            <a:ext cx="1222871" cy="1230289"/>
          </a:xfrm>
          <a:prstGeom prst="ellipse">
            <a:avLst/>
          </a:prstGeom>
        </p:spPr>
      </p:pic>
      <p:sp>
        <p:nvSpPr>
          <p:cNvPr id="6" name="ZoneTexte 5">
            <a:extLst>
              <a:ext uri="{FF2B5EF4-FFF2-40B4-BE49-F238E27FC236}">
                <a16:creationId xmlns:a16="http://schemas.microsoft.com/office/drawing/2014/main" id="{CABD1E4E-ED97-F2F5-0D07-D88E3F0065B6}"/>
              </a:ext>
            </a:extLst>
          </p:cNvPr>
          <p:cNvSpPr txBox="1"/>
          <p:nvPr/>
        </p:nvSpPr>
        <p:spPr>
          <a:xfrm>
            <a:off x="390901" y="5300958"/>
            <a:ext cx="2021447" cy="1785104"/>
          </a:xfrm>
          <a:prstGeom prst="rect">
            <a:avLst/>
          </a:prstGeom>
          <a:noFill/>
        </p:spPr>
        <p:txBody>
          <a:bodyPr wrap="square">
            <a:spAutoFit/>
          </a:bodyPr>
          <a:lstStyle/>
          <a:p>
            <a:pPr marL="171450" indent="-171450">
              <a:buFont typeface="Arial" panose="020B0604020202020204" pitchFamily="34" charset="0"/>
              <a:buChar char="•"/>
            </a:pPr>
            <a:r>
              <a:rPr lang="fr-FR" sz="1100" dirty="0"/>
              <a:t>Grande endurance physique et capacité à travailler dans des conditions exigeantes.</a:t>
            </a:r>
          </a:p>
          <a:p>
            <a:pPr marL="171450" indent="-171450">
              <a:buFont typeface="Arial" panose="020B0604020202020204" pitchFamily="34" charset="0"/>
              <a:buChar char="•"/>
            </a:pPr>
            <a:r>
              <a:rPr lang="fr-FR" sz="1100" dirty="0"/>
              <a:t>Souci du détail et grande fiabilité.</a:t>
            </a:r>
          </a:p>
          <a:p>
            <a:pPr marL="171450" indent="-171450">
              <a:buFont typeface="Arial" panose="020B0604020202020204" pitchFamily="34" charset="0"/>
              <a:buChar char="•"/>
            </a:pPr>
            <a:r>
              <a:rPr lang="fr-FR" sz="1100" dirty="0"/>
              <a:t>Esprit d'équipe et forte orientation client.</a:t>
            </a:r>
          </a:p>
          <a:p>
            <a:pPr marL="171450" indent="-171450">
              <a:buFont typeface="Arial" panose="020B0604020202020204" pitchFamily="34" charset="0"/>
              <a:buChar char="•"/>
            </a:pPr>
            <a:r>
              <a:rPr lang="fr-FR" sz="1100" dirty="0"/>
              <a:t>Capacité d'adaptation à des situations stressantes et changeantes.</a:t>
            </a:r>
          </a:p>
        </p:txBody>
      </p:sp>
      <p:cxnSp>
        <p:nvCxnSpPr>
          <p:cNvPr id="7" name="Straight Connector 31">
            <a:extLst>
              <a:ext uri="{FF2B5EF4-FFF2-40B4-BE49-F238E27FC236}">
                <a16:creationId xmlns:a16="http://schemas.microsoft.com/office/drawing/2014/main" id="{44B34F04-E5EE-42CD-38C0-E99DAE81433D}"/>
              </a:ext>
            </a:extLst>
          </p:cNvPr>
          <p:cNvCxnSpPr>
            <a:cxnSpLocks/>
          </p:cNvCxnSpPr>
          <p:nvPr/>
        </p:nvCxnSpPr>
        <p:spPr>
          <a:xfrm flipH="1">
            <a:off x="2030154" y="4988413"/>
            <a:ext cx="534038" cy="0"/>
          </a:xfrm>
          <a:prstGeom prst="line">
            <a:avLst/>
          </a:prstGeom>
          <a:ln w="12700">
            <a:solidFill>
              <a:schemeClr val="accent2"/>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48548FC3-EEAA-606D-AF0C-9B96F3FEEE91}"/>
              </a:ext>
            </a:extLst>
          </p:cNvPr>
          <p:cNvSpPr/>
          <p:nvPr/>
        </p:nvSpPr>
        <p:spPr>
          <a:xfrm>
            <a:off x="487888" y="4828698"/>
            <a:ext cx="1520282" cy="276999"/>
          </a:xfrm>
          <a:prstGeom prst="rect">
            <a:avLst/>
          </a:prstGeom>
        </p:spPr>
        <p:txBody>
          <a:bodyPr wrap="square">
            <a:spAutoFit/>
          </a:bodyPr>
          <a:lstStyle/>
          <a:p>
            <a:pPr algn="r"/>
            <a:r>
              <a:rPr lang="en-US" sz="1200" b="1" dirty="0" err="1">
                <a:solidFill>
                  <a:schemeClr val="tx1">
                    <a:lumMod val="75000"/>
                    <a:lumOff val="25000"/>
                  </a:schemeClr>
                </a:solidFill>
                <a:latin typeface="Arial" panose="020B0604020202020204" pitchFamily="34" charset="0"/>
                <a:cs typeface="Arial" panose="020B0604020202020204" pitchFamily="34" charset="0"/>
              </a:rPr>
              <a:t>Qualités</a:t>
            </a:r>
            <a:endParaRPr lang="en-US" sz="1200" b="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38868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518391" y="743980"/>
            <a:ext cx="6522895" cy="9165066"/>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396"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396" dirty="0">
                <a:solidFill>
                  <a:schemeClr val="tx1">
                    <a:lumMod val="50000"/>
                    <a:lumOff val="50000"/>
                  </a:schemeClr>
                </a:solidFill>
              </a:rPr>
            </a:br>
            <a:r>
              <a:rPr lang="fr-FR" sz="2396" dirty="0" err="1">
                <a:solidFill>
                  <a:schemeClr val="tx1">
                    <a:lumMod val="50000"/>
                    <a:lumOff val="50000"/>
                  </a:schemeClr>
                </a:solidFill>
              </a:rPr>
              <a:t>Disclaimer</a:t>
            </a:r>
            <a:r>
              <a:rPr lang="fr-FR" sz="2396" dirty="0">
                <a:solidFill>
                  <a:schemeClr val="tx1">
                    <a:lumMod val="50000"/>
                    <a:lumOff val="50000"/>
                  </a:schemeClr>
                </a:solidFill>
              </a:rPr>
              <a:t> : Les modèles disponibles sur notre site fournis "en l'état" et sans garantie.</a:t>
            </a:r>
          </a:p>
          <a:p>
            <a:pPr marL="0" indent="0">
              <a:buNone/>
            </a:pPr>
            <a:endParaRPr lang="fr-FR" sz="2396" dirty="0">
              <a:solidFill>
                <a:schemeClr val="tx1">
                  <a:lumMod val="50000"/>
                  <a:lumOff val="50000"/>
                </a:schemeClr>
              </a:solidFill>
            </a:endParaRPr>
          </a:p>
          <a:p>
            <a:pPr marL="0" indent="0" algn="ctr">
              <a:buNone/>
            </a:pPr>
            <a:r>
              <a:rPr lang="fr-FR" sz="2396" dirty="0" err="1"/>
              <a:t>Créeruncv.com</a:t>
            </a:r>
            <a:r>
              <a:rPr lang="fr-FR" sz="2396" dirty="0"/>
              <a:t> est un site gratuit. </a:t>
            </a:r>
          </a:p>
        </p:txBody>
      </p:sp>
    </p:spTree>
    <p:extLst>
      <p:ext uri="{BB962C8B-B14F-4D97-AF65-F5344CB8AC3E}">
        <p14:creationId xmlns:p14="http://schemas.microsoft.com/office/powerpoint/2010/main" val="264818054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88</TotalTime>
  <Words>633</Words>
  <Application>Microsoft Macintosh PowerPoint</Application>
  <PresentationFormat>Personnalisé</PresentationFormat>
  <Paragraphs>81</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11</cp:revision>
  <dcterms:created xsi:type="dcterms:W3CDTF">2023-09-22T13:12:52Z</dcterms:created>
  <dcterms:modified xsi:type="dcterms:W3CDTF">2023-10-02T14:50:21Z</dcterms:modified>
</cp:coreProperties>
</file>