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9"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2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485"/>
    <p:restoredTop sz="96327"/>
  </p:normalViewPr>
  <p:slideViewPr>
    <p:cSldViewPr snapToGrid="0" snapToObjects="1" showGuides="1">
      <p:cViewPr varScale="1">
        <p:scale>
          <a:sx n="197" d="100"/>
          <a:sy n="197" d="100"/>
        </p:scale>
        <p:origin x="2928" y="216"/>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26/05/2023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2625824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26/05/2023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2687056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26/05/2023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1716855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26/05/2023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3649238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89A196F-2B0A-924F-9F94-33DF8C253705}" type="datetimeFigureOut">
              <a:rPr lang="fr-FR" smtClean="0"/>
              <a:t>26/05/2023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69387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89A196F-2B0A-924F-9F94-33DF8C253705}" type="datetimeFigureOut">
              <a:rPr lang="fr-FR" smtClean="0"/>
              <a:t>26/05/2023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3996967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89A196F-2B0A-924F-9F94-33DF8C253705}" type="datetimeFigureOut">
              <a:rPr lang="fr-FR" smtClean="0"/>
              <a:t>26/05/2023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1249434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89A196F-2B0A-924F-9F94-33DF8C253705}" type="datetimeFigureOut">
              <a:rPr lang="fr-FR" smtClean="0"/>
              <a:t>26/05/2023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2275549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9A196F-2B0A-924F-9F94-33DF8C253705}" type="datetimeFigureOut">
              <a:rPr lang="fr-FR" smtClean="0"/>
              <a:t>26/05/2023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449392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89A196F-2B0A-924F-9F94-33DF8C253705}" type="datetimeFigureOut">
              <a:rPr lang="fr-FR" smtClean="0"/>
              <a:t>26/05/2023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932528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89A196F-2B0A-924F-9F94-33DF8C253705}" type="datetimeFigureOut">
              <a:rPr lang="fr-FR" smtClean="0"/>
              <a:t>26/05/2023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3627860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89A196F-2B0A-924F-9F94-33DF8C253705}" type="datetimeFigureOut">
              <a:rPr lang="fr-FR" smtClean="0"/>
              <a:t>26/05/2023</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6C6B50E-7BDC-DD40-A92B-E828D8F35DF9}" type="slidenum">
              <a:rPr lang="fr-FR" smtClean="0"/>
              <a:t>‹N°›</a:t>
            </a:fld>
            <a:endParaRPr lang="fr-FR"/>
          </a:p>
        </p:txBody>
      </p:sp>
    </p:spTree>
    <p:extLst>
      <p:ext uri="{BB962C8B-B14F-4D97-AF65-F5344CB8AC3E}">
        <p14:creationId xmlns:p14="http://schemas.microsoft.com/office/powerpoint/2010/main" val="23789260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hyperlink" Target="https://www.creeruncv.com/lettre-de-motivation/?utm_source=Document&amp;utm_medium=Link&amp;utm_campaign=Doc_CV_PTT" TargetMode="External"/><Relationship Id="rId3" Type="http://schemas.openxmlformats.org/officeDocument/2006/relationships/hyperlink" Target="https://www.creeruncv.com/conseils/lexperience-profesionnelle-sur-le-cv/?utm_source=Document&amp;utm_medium=Link&amp;utm_campaign=Doc_CV_PTT" TargetMode="External"/><Relationship Id="rId7" Type="http://schemas.openxmlformats.org/officeDocument/2006/relationships/hyperlink" Target="https://www.creeruncv.com/conseils/recrutement/?utm_source=Document&amp;utm_medium=Link&amp;utm_campaign=Doc_CV_PTT" TargetMode="External"/><Relationship Id="rId2" Type="http://schemas.openxmlformats.org/officeDocument/2006/relationships/hyperlink" Target="https://www.creeruncv.com/conseils/le-titre-du-cv/?utm_source=Document&amp;utm_medium=Link&amp;utm_campaign=Doc_CV_PTT" TargetMode="External"/><Relationship Id="rId1" Type="http://schemas.openxmlformats.org/officeDocument/2006/relationships/slideLayout" Target="../slideLayouts/slideLayout2.xml"/><Relationship Id="rId6" Type="http://schemas.openxmlformats.org/officeDocument/2006/relationships/hyperlink" Target="https://www.creeruncv.com/conseils/icones-pour-cv/?utm_source=Document&amp;utm_medium=Link&amp;utm_campaign=Doc_CV_PTT" TargetMode="External"/><Relationship Id="rId11" Type="http://schemas.openxmlformats.org/officeDocument/2006/relationships/hyperlink" Target="https://www.creeruncv.com/conseils/lettre-de-motivation/?utm_source=Document&amp;utm_medium=Link&amp;utm_campaign=Doc_CV_PTT" TargetMode="External"/><Relationship Id="rId5" Type="http://schemas.openxmlformats.org/officeDocument/2006/relationships/hyperlink" Target="https://www.creeruncv.com/conseils/faire-un-cv-conseils-pratiques/?utm_source=Document&amp;utm_medium=Link&amp;utm_campaign=Doc_CV_PTT" TargetMode="External"/><Relationship Id="rId10" Type="http://schemas.openxmlformats.org/officeDocument/2006/relationships/hyperlink" Target="https://www.creeruncv.com/modele-de-lettre/?utm_source=Document&amp;utm_medium=Link&amp;utm_campaign=Doc_CV_PTT" TargetMode="External"/><Relationship Id="rId4" Type="http://schemas.openxmlformats.org/officeDocument/2006/relationships/hyperlink" Target="https://www.creeruncv.com/conseils/laccroche-du-cv/?utm_source=Document&amp;utm_medium=Link&amp;utm_campaign=Doc_CV_PTT" TargetMode="External"/><Relationship Id="rId9" Type="http://schemas.openxmlformats.org/officeDocument/2006/relationships/hyperlink" Target="https://www.creeruncv.com/modele-de-lettr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9">
            <a:extLst>
              <a:ext uri="{FF2B5EF4-FFF2-40B4-BE49-F238E27FC236}">
                <a16:creationId xmlns:a16="http://schemas.microsoft.com/office/drawing/2014/main" id="{25BF3392-A131-50CC-1507-59E3CC2152A4}"/>
              </a:ext>
            </a:extLst>
          </p:cNvPr>
          <p:cNvSpPr>
            <a:spLocks noChangeArrowheads="1"/>
          </p:cNvSpPr>
          <p:nvPr/>
        </p:nvSpPr>
        <p:spPr bwMode="auto">
          <a:xfrm rot="10800000">
            <a:off x="4433123" y="-2"/>
            <a:ext cx="2431225" cy="9906000"/>
          </a:xfrm>
          <a:prstGeom prst="rect">
            <a:avLst/>
          </a:prstGeom>
          <a:solidFill>
            <a:srgbClr val="00B0F0">
              <a:alpha val="23000"/>
            </a:srgb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fr-FR" sz="1400" b="1"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         </a:t>
            </a:r>
            <a:endParaRPr kumimoji="0" lang="en-US" altLang="fr-FR" sz="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fr-FR" sz="1400" b="1"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     </a:t>
            </a:r>
            <a:endParaRPr kumimoji="0" lang="en-US" altLang="fr-FR" sz="1800" b="0" i="0" u="none" strike="noStrike" cap="none" normalizeH="0" baseline="0" dirty="0">
              <a:ln>
                <a:noFill/>
              </a:ln>
              <a:solidFill>
                <a:schemeClr val="tx1"/>
              </a:solidFill>
              <a:effectLst/>
            </a:endParaRPr>
          </a:p>
        </p:txBody>
      </p:sp>
      <p:sp>
        <p:nvSpPr>
          <p:cNvPr id="5" name="Zone de texte 1">
            <a:extLst>
              <a:ext uri="{FF2B5EF4-FFF2-40B4-BE49-F238E27FC236}">
                <a16:creationId xmlns:a16="http://schemas.microsoft.com/office/drawing/2014/main" id="{E5F8DE6B-7986-7D8A-9913-73A8A7F67A33}"/>
              </a:ext>
            </a:extLst>
          </p:cNvPr>
          <p:cNvSpPr txBox="1">
            <a:spLocks noChangeArrowheads="1"/>
          </p:cNvSpPr>
          <p:nvPr/>
        </p:nvSpPr>
        <p:spPr bwMode="auto">
          <a:xfrm>
            <a:off x="146293" y="250265"/>
            <a:ext cx="33278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fr-FR" sz="2400" b="1" i="0" dirty="0">
                <a:solidFill>
                  <a:srgbClr val="000000"/>
                </a:solidFill>
                <a:effectLst/>
                <a:latin typeface="Calibri" panose="020F0502020204030204" pitchFamily="34" charset="0"/>
              </a:rPr>
              <a:t>Alexandre LEDROIT</a:t>
            </a:r>
            <a:endParaRPr lang="fr-FR" sz="2400" b="1" dirty="0"/>
          </a:p>
        </p:txBody>
      </p:sp>
      <p:sp>
        <p:nvSpPr>
          <p:cNvPr id="7" name="Zone de texte 3">
            <a:extLst>
              <a:ext uri="{FF2B5EF4-FFF2-40B4-BE49-F238E27FC236}">
                <a16:creationId xmlns:a16="http://schemas.microsoft.com/office/drawing/2014/main" id="{A0B0E60B-1F47-06AD-0C62-51047EB294DB}"/>
              </a:ext>
            </a:extLst>
          </p:cNvPr>
          <p:cNvSpPr txBox="1">
            <a:spLocks noChangeArrowheads="1"/>
          </p:cNvSpPr>
          <p:nvPr/>
        </p:nvSpPr>
        <p:spPr bwMode="auto">
          <a:xfrm>
            <a:off x="118639" y="921463"/>
            <a:ext cx="4292601" cy="474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fr-FR" sz="1400" b="1" i="0" dirty="0">
                <a:solidFill>
                  <a:srgbClr val="000000"/>
                </a:solidFill>
                <a:effectLst/>
                <a:latin typeface="Calibri" panose="020F0502020204030204" pitchFamily="34" charset="0"/>
              </a:rPr>
              <a:t>Avocat Expérimenté - Spécialisé en droit des affaires</a:t>
            </a:r>
            <a:endParaRPr lang="fr-FR" sz="1400" b="0" i="0" dirty="0">
              <a:solidFill>
                <a:srgbClr val="000000"/>
              </a:solidFill>
              <a:effectLst/>
              <a:latin typeface="Calibri" panose="020F0502020204030204" pitchFamily="34" charset="0"/>
            </a:endParaRPr>
          </a:p>
        </p:txBody>
      </p:sp>
      <p:sp>
        <p:nvSpPr>
          <p:cNvPr id="8" name="Google Shape;61;p14">
            <a:extLst>
              <a:ext uri="{FF2B5EF4-FFF2-40B4-BE49-F238E27FC236}">
                <a16:creationId xmlns:a16="http://schemas.microsoft.com/office/drawing/2014/main" id="{8FE50E40-D2C0-7736-3371-99996FB4742D}"/>
              </a:ext>
            </a:extLst>
          </p:cNvPr>
          <p:cNvSpPr/>
          <p:nvPr/>
        </p:nvSpPr>
        <p:spPr>
          <a:xfrm>
            <a:off x="218102" y="740259"/>
            <a:ext cx="1102995" cy="45085"/>
          </a:xfrm>
          <a:prstGeom prst="rect">
            <a:avLst/>
          </a:prstGeom>
          <a:solidFill>
            <a:srgbClr val="000000"/>
          </a:solidFill>
          <a:ln>
            <a:noFill/>
          </a:ln>
        </p:spPr>
        <p:txBody>
          <a:bodyPr spcFirstLastPara="1" wrap="square" lIns="0" tIns="91425" rIns="91425" bIns="91425" anchor="ctr" anchorCtr="0">
            <a:noAutofit/>
          </a:bodyPr>
          <a:lstStyle/>
          <a:p>
            <a:endParaRPr lang="fr-FR"/>
          </a:p>
        </p:txBody>
      </p:sp>
      <p:sp>
        <p:nvSpPr>
          <p:cNvPr id="9" name="Zone de texte 4">
            <a:extLst>
              <a:ext uri="{FF2B5EF4-FFF2-40B4-BE49-F238E27FC236}">
                <a16:creationId xmlns:a16="http://schemas.microsoft.com/office/drawing/2014/main" id="{409AE738-B4BF-3CC5-A96D-84C8AB58C14C}"/>
              </a:ext>
            </a:extLst>
          </p:cNvPr>
          <p:cNvSpPr txBox="1">
            <a:spLocks noChangeArrowheads="1"/>
          </p:cNvSpPr>
          <p:nvPr/>
        </p:nvSpPr>
        <p:spPr bwMode="auto">
          <a:xfrm>
            <a:off x="112710" y="1800520"/>
            <a:ext cx="4131841" cy="860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sz="1000" b="0" i="0" dirty="0">
                <a:solidFill>
                  <a:srgbClr val="000000"/>
                </a:solidFill>
                <a:effectLst/>
                <a:latin typeface="Calibri" panose="020F0502020204030204" pitchFamily="34" charset="0"/>
              </a:rPr>
              <a:t>Avocat spécialisé en droit des affaires avec plus de 15 ans d'expérience dans le conseil et la représentation d'entreprises de toutes tailles. Reconnu pour son expertise en droit des contrats, en droit des sociétés et en contentieux commercial. Engagé à fournir des solutions juridiques efficaces qui répondent aux besoins de chaque client.</a:t>
            </a:r>
            <a:endParaRPr lang="fr-FR" sz="1000" dirty="0">
              <a:effectLst/>
              <a:ea typeface="Calibri" panose="020F0502020204030204" pitchFamily="34" charset="0"/>
              <a:cs typeface="Times New Roman" panose="02020603050405020304" pitchFamily="18" charset="0"/>
            </a:endParaRPr>
          </a:p>
        </p:txBody>
      </p:sp>
      <p:sp>
        <p:nvSpPr>
          <p:cNvPr id="10" name="Zone de texte 5">
            <a:extLst>
              <a:ext uri="{FF2B5EF4-FFF2-40B4-BE49-F238E27FC236}">
                <a16:creationId xmlns:a16="http://schemas.microsoft.com/office/drawing/2014/main" id="{ABFFB6A3-C2C7-25E1-0351-3F0B3EFF4657}"/>
              </a:ext>
            </a:extLst>
          </p:cNvPr>
          <p:cNvSpPr txBox="1">
            <a:spLocks noChangeArrowheads="1"/>
          </p:cNvSpPr>
          <p:nvPr/>
        </p:nvSpPr>
        <p:spPr bwMode="auto">
          <a:xfrm>
            <a:off x="119464" y="1334731"/>
            <a:ext cx="3175001"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A propos de moi</a:t>
            </a:r>
            <a:endParaRPr kumimoji="0" lang="fr-FR" altLang="fr-FR" sz="1800" b="0" i="0" u="none" strike="noStrike" cap="none" normalizeH="0" baseline="0" dirty="0">
              <a:ln>
                <a:noFill/>
              </a:ln>
              <a:solidFill>
                <a:schemeClr val="tx1"/>
              </a:solidFill>
              <a:effectLst/>
            </a:endParaRPr>
          </a:p>
        </p:txBody>
      </p:sp>
      <p:sp>
        <p:nvSpPr>
          <p:cNvPr id="11" name="Zone de texte 6">
            <a:extLst>
              <a:ext uri="{FF2B5EF4-FFF2-40B4-BE49-F238E27FC236}">
                <a16:creationId xmlns:a16="http://schemas.microsoft.com/office/drawing/2014/main" id="{A35884B0-4846-2DB7-57CB-AB53E2AF0103}"/>
              </a:ext>
            </a:extLst>
          </p:cNvPr>
          <p:cNvSpPr txBox="1">
            <a:spLocks noChangeArrowheads="1"/>
          </p:cNvSpPr>
          <p:nvPr/>
        </p:nvSpPr>
        <p:spPr bwMode="auto">
          <a:xfrm>
            <a:off x="119465" y="2768584"/>
            <a:ext cx="317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Expériences Professionnelles</a:t>
            </a:r>
            <a:endParaRPr kumimoji="0" lang="fr-FR" altLang="fr-FR" sz="1800" b="0" i="0" u="none" strike="noStrike" cap="none" normalizeH="0" baseline="0" dirty="0">
              <a:ln>
                <a:noFill/>
              </a:ln>
              <a:solidFill>
                <a:schemeClr val="tx1"/>
              </a:solidFill>
              <a:effectLst/>
            </a:endParaRPr>
          </a:p>
        </p:txBody>
      </p:sp>
      <p:sp>
        <p:nvSpPr>
          <p:cNvPr id="12" name="Zone de texte 7">
            <a:extLst>
              <a:ext uri="{FF2B5EF4-FFF2-40B4-BE49-F238E27FC236}">
                <a16:creationId xmlns:a16="http://schemas.microsoft.com/office/drawing/2014/main" id="{ED3ACC09-5DFC-E13C-6C11-EE49DFE730A3}"/>
              </a:ext>
            </a:extLst>
          </p:cNvPr>
          <p:cNvSpPr txBox="1">
            <a:spLocks noChangeArrowheads="1"/>
          </p:cNvSpPr>
          <p:nvPr/>
        </p:nvSpPr>
        <p:spPr bwMode="auto">
          <a:xfrm>
            <a:off x="133324" y="3264352"/>
            <a:ext cx="4236871" cy="26403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fr-FR" sz="1050" b="1" i="0" dirty="0">
                <a:solidFill>
                  <a:srgbClr val="000000"/>
                </a:solidFill>
                <a:effectLst/>
                <a:latin typeface="Calibri" panose="020F0502020204030204" pitchFamily="34" charset="0"/>
              </a:rPr>
              <a:t>Avocat en Droit des Affaires</a:t>
            </a:r>
            <a:r>
              <a:rPr lang="fr-FR" sz="1050" b="0" i="0" dirty="0">
                <a:solidFill>
                  <a:srgbClr val="000000"/>
                </a:solidFill>
                <a:effectLst/>
                <a:latin typeface="Calibri" panose="020F0502020204030204" pitchFamily="34" charset="0"/>
              </a:rPr>
              <a:t>, Cabinet Martin &amp; Associés, Paris, France, 2007 – Présent</a:t>
            </a:r>
          </a:p>
          <a:p>
            <a:pPr marL="171450" indent="-171450" algn="l">
              <a:buFont typeface="Arial" panose="020B0604020202020204" pitchFamily="34" charset="0"/>
              <a:buChar char="•"/>
            </a:pPr>
            <a:r>
              <a:rPr lang="fr-FR" sz="1050" b="0" i="0" dirty="0">
                <a:solidFill>
                  <a:srgbClr val="000000"/>
                </a:solidFill>
                <a:effectLst/>
                <a:latin typeface="Calibri" panose="020F0502020204030204" pitchFamily="34" charset="0"/>
              </a:rPr>
              <a:t>Conseil et représentation d'entreprises en matière de droit des contrats, de droit des sociétés et de contentieux commercial.</a:t>
            </a:r>
          </a:p>
          <a:p>
            <a:pPr marL="171450" indent="-171450" algn="l">
              <a:buFont typeface="Arial" panose="020B0604020202020204" pitchFamily="34" charset="0"/>
              <a:buChar char="•"/>
            </a:pPr>
            <a:r>
              <a:rPr lang="fr-FR" sz="1050" b="0" i="0" dirty="0">
                <a:solidFill>
                  <a:srgbClr val="000000"/>
                </a:solidFill>
                <a:effectLst/>
                <a:latin typeface="Calibri" panose="020F0502020204030204" pitchFamily="34" charset="0"/>
              </a:rPr>
              <a:t>Rédaction et révision de contrats commerciaux.</a:t>
            </a:r>
          </a:p>
          <a:p>
            <a:pPr marL="171450" indent="-171450" algn="l">
              <a:buFont typeface="Arial" panose="020B0604020202020204" pitchFamily="34" charset="0"/>
              <a:buChar char="•"/>
            </a:pPr>
            <a:r>
              <a:rPr lang="fr-FR" sz="1050" b="0" i="0" dirty="0">
                <a:solidFill>
                  <a:srgbClr val="000000"/>
                </a:solidFill>
                <a:effectLst/>
                <a:latin typeface="Calibri" panose="020F0502020204030204" pitchFamily="34" charset="0"/>
              </a:rPr>
              <a:t>Gestion des litiges commerciaux et représentation des clients devant les tribunaux.</a:t>
            </a:r>
          </a:p>
          <a:p>
            <a:pPr marL="171450" indent="-171450" algn="l">
              <a:buFont typeface="Arial" panose="020B0604020202020204" pitchFamily="34" charset="0"/>
              <a:buChar char="•"/>
            </a:pPr>
            <a:r>
              <a:rPr lang="fr-FR" sz="1050" b="0" i="0" dirty="0">
                <a:solidFill>
                  <a:srgbClr val="000000"/>
                </a:solidFill>
                <a:effectLst/>
                <a:latin typeface="Calibri" panose="020F0502020204030204" pitchFamily="34" charset="0"/>
              </a:rPr>
              <a:t>Fourniture de conseils juridiques stratégiques pour aider les clients à atteindre leurs objectifs commerciaux.</a:t>
            </a:r>
          </a:p>
          <a:p>
            <a:pPr marL="171450" indent="-171450" algn="l">
              <a:buFont typeface="Arial" panose="020B0604020202020204" pitchFamily="34" charset="0"/>
              <a:buChar char="•"/>
            </a:pPr>
            <a:endParaRPr lang="fr-FR" sz="1050" dirty="0">
              <a:solidFill>
                <a:srgbClr val="000000"/>
              </a:solidFill>
              <a:latin typeface="Calibri" panose="020F0502020204030204" pitchFamily="34" charset="0"/>
            </a:endParaRPr>
          </a:p>
          <a:p>
            <a:pPr algn="l"/>
            <a:r>
              <a:rPr lang="fr-FR" sz="1050" b="1" i="0" dirty="0">
                <a:solidFill>
                  <a:srgbClr val="000000"/>
                </a:solidFill>
                <a:effectLst/>
                <a:latin typeface="Calibri" panose="020F0502020204030204" pitchFamily="34" charset="0"/>
              </a:rPr>
              <a:t>Avocat Junior en Droit des Affaires</a:t>
            </a:r>
            <a:r>
              <a:rPr lang="fr-FR" sz="1050" b="0" i="0" dirty="0">
                <a:solidFill>
                  <a:srgbClr val="000000"/>
                </a:solidFill>
                <a:effectLst/>
                <a:latin typeface="Calibri" panose="020F0502020204030204" pitchFamily="34" charset="0"/>
              </a:rPr>
              <a:t>, Cabinet Dupont &amp; Moreau, Paris, France, 2004-2007</a:t>
            </a:r>
          </a:p>
          <a:p>
            <a:pPr marL="171450" indent="-171450" algn="l">
              <a:buFont typeface="Arial" panose="020B0604020202020204" pitchFamily="34" charset="0"/>
              <a:buChar char="•"/>
            </a:pPr>
            <a:r>
              <a:rPr lang="fr-FR" sz="1050" b="0" i="0" dirty="0">
                <a:solidFill>
                  <a:srgbClr val="000000"/>
                </a:solidFill>
                <a:effectLst/>
                <a:latin typeface="Calibri" panose="020F0502020204030204" pitchFamily="34" charset="0"/>
              </a:rPr>
              <a:t>Recherche juridique et rédaction de mémoires juridiques en matière de droit des affaires.</a:t>
            </a:r>
          </a:p>
          <a:p>
            <a:pPr marL="171450" indent="-171450" algn="l">
              <a:buFont typeface="Arial" panose="020B0604020202020204" pitchFamily="34" charset="0"/>
              <a:buChar char="•"/>
            </a:pPr>
            <a:r>
              <a:rPr lang="fr-FR" sz="1050" b="0" i="0" dirty="0">
                <a:solidFill>
                  <a:srgbClr val="000000"/>
                </a:solidFill>
                <a:effectLst/>
                <a:latin typeface="Calibri" panose="020F0502020204030204" pitchFamily="34" charset="0"/>
              </a:rPr>
              <a:t>Préparation des dossiers de plaidoirie.</a:t>
            </a:r>
          </a:p>
          <a:p>
            <a:pPr marL="171450" indent="-171450" algn="l">
              <a:buFont typeface="Arial" panose="020B0604020202020204" pitchFamily="34" charset="0"/>
              <a:buChar char="•"/>
            </a:pPr>
            <a:r>
              <a:rPr lang="fr-FR" sz="1050" b="0" i="0" dirty="0">
                <a:solidFill>
                  <a:srgbClr val="000000"/>
                </a:solidFill>
                <a:effectLst/>
                <a:latin typeface="Calibri" panose="020F0502020204030204" pitchFamily="34" charset="0"/>
              </a:rPr>
              <a:t>Aide à la représentation des clients lors de négociations contractuelles et de procédures judiciaires.</a:t>
            </a:r>
          </a:p>
        </p:txBody>
      </p:sp>
      <p:cxnSp>
        <p:nvCxnSpPr>
          <p:cNvPr id="13" name="Conector recto 36">
            <a:extLst>
              <a:ext uri="{FF2B5EF4-FFF2-40B4-BE49-F238E27FC236}">
                <a16:creationId xmlns:a16="http://schemas.microsoft.com/office/drawing/2014/main" id="{ABA3EF5C-17E6-3FEF-B78D-4542401BDF8C}"/>
              </a:ext>
            </a:extLst>
          </p:cNvPr>
          <p:cNvCxnSpPr>
            <a:cxnSpLocks/>
          </p:cNvCxnSpPr>
          <p:nvPr/>
        </p:nvCxnSpPr>
        <p:spPr>
          <a:xfrm>
            <a:off x="192613" y="1691507"/>
            <a:ext cx="4026662" cy="0"/>
          </a:xfrm>
          <a:prstGeom prst="line">
            <a:avLst/>
          </a:prstGeom>
          <a:ln/>
        </p:spPr>
        <p:style>
          <a:lnRef idx="2">
            <a:schemeClr val="dk1"/>
          </a:lnRef>
          <a:fillRef idx="0">
            <a:schemeClr val="dk1"/>
          </a:fillRef>
          <a:effectRef idx="1">
            <a:schemeClr val="dk1"/>
          </a:effectRef>
          <a:fontRef idx="minor">
            <a:schemeClr val="tx1"/>
          </a:fontRef>
        </p:style>
      </p:cxnSp>
      <p:cxnSp>
        <p:nvCxnSpPr>
          <p:cNvPr id="14" name="Conector recto 36">
            <a:extLst>
              <a:ext uri="{FF2B5EF4-FFF2-40B4-BE49-F238E27FC236}">
                <a16:creationId xmlns:a16="http://schemas.microsoft.com/office/drawing/2014/main" id="{C1219AB7-3ADE-4885-5355-6C9709225EB4}"/>
              </a:ext>
            </a:extLst>
          </p:cNvPr>
          <p:cNvCxnSpPr>
            <a:cxnSpLocks/>
          </p:cNvCxnSpPr>
          <p:nvPr/>
        </p:nvCxnSpPr>
        <p:spPr>
          <a:xfrm>
            <a:off x="175383" y="3109229"/>
            <a:ext cx="4051046" cy="0"/>
          </a:xfrm>
          <a:prstGeom prst="line">
            <a:avLst/>
          </a:prstGeom>
          <a:ln/>
        </p:spPr>
        <p:style>
          <a:lnRef idx="2">
            <a:schemeClr val="dk1"/>
          </a:lnRef>
          <a:fillRef idx="0">
            <a:schemeClr val="dk1"/>
          </a:fillRef>
          <a:effectRef idx="1">
            <a:schemeClr val="dk1"/>
          </a:effectRef>
          <a:fontRef idx="minor">
            <a:schemeClr val="tx1"/>
          </a:fontRef>
        </p:style>
      </p:cxnSp>
      <p:sp>
        <p:nvSpPr>
          <p:cNvPr id="15" name="Cuadro de texto 24">
            <a:extLst>
              <a:ext uri="{FF2B5EF4-FFF2-40B4-BE49-F238E27FC236}">
                <a16:creationId xmlns:a16="http://schemas.microsoft.com/office/drawing/2014/main" id="{BCBDA240-DC9A-6219-7609-22B2A8F92CAE}"/>
              </a:ext>
            </a:extLst>
          </p:cNvPr>
          <p:cNvSpPr txBox="1">
            <a:spLocks noChangeArrowheads="1"/>
          </p:cNvSpPr>
          <p:nvPr/>
        </p:nvSpPr>
        <p:spPr bwMode="auto">
          <a:xfrm>
            <a:off x="4912616" y="2843880"/>
            <a:ext cx="2010561"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a:ln>
                  <a:noFill/>
                </a:ln>
                <a:solidFill>
                  <a:schemeClr val="tx1"/>
                </a:solidFill>
                <a:effectLst/>
                <a:ea typeface="Calibri" panose="020F0502020204030204" pitchFamily="34" charset="0"/>
                <a:cs typeface="Calibri" panose="020F0502020204030204" pitchFamily="34" charset="0"/>
              </a:rPr>
              <a:t>+336 01 02 03 04</a:t>
            </a:r>
            <a:endParaRPr kumimoji="0" lang="fr-FR" altLang="fr-FR" sz="200" b="0" i="0" u="none" strike="noStrike" cap="none" normalizeH="0" baseline="0" dirty="0">
              <a:ln>
                <a:noFill/>
              </a:ln>
              <a:solidFill>
                <a:schemeClr val="tx1"/>
              </a:solidFill>
              <a:effectLst/>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err="1">
                <a:ln>
                  <a:noFill/>
                </a:ln>
                <a:solidFill>
                  <a:schemeClr val="tx1"/>
                </a:solidFill>
                <a:effectLst/>
                <a:ea typeface="Calibri" panose="020F0502020204030204" pitchFamily="34" charset="0"/>
                <a:cs typeface="Calibri" panose="020F0502020204030204" pitchFamily="34" charset="0"/>
              </a:rPr>
              <a:t>votre.nom.prenom@gnail.com</a:t>
            </a:r>
            <a:endParaRPr kumimoji="0" lang="fr-FR" altLang="fr-FR" sz="200" b="0" i="0" u="none" strike="noStrike" cap="none" normalizeH="0" baseline="0" dirty="0">
              <a:ln>
                <a:noFill/>
              </a:ln>
              <a:solidFill>
                <a:schemeClr val="tx1"/>
              </a:solidFill>
              <a:effectLst/>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a:ln>
                  <a:noFill/>
                </a:ln>
                <a:solidFill>
                  <a:schemeClr val="tx1"/>
                </a:solidFill>
                <a:effectLst/>
                <a:ea typeface="Calibri" panose="020F0502020204030204" pitchFamily="34" charset="0"/>
                <a:cs typeface="Calibri" panose="020F0502020204030204" pitchFamily="34" charset="0"/>
              </a:rPr>
              <a:t>Marseille, France</a:t>
            </a:r>
            <a:endParaRPr kumimoji="0" lang="fr-FR" altLang="fr-FR" sz="200" b="0" i="0" u="none" strike="noStrike" cap="none" normalizeH="0" baseline="0" dirty="0">
              <a:ln>
                <a:noFill/>
              </a:ln>
              <a:solidFill>
                <a:schemeClr val="tx1"/>
              </a:solidFill>
              <a:effectLst/>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err="1">
                <a:ln>
                  <a:noFill/>
                </a:ln>
                <a:solidFill>
                  <a:schemeClr val="tx1"/>
                </a:solidFill>
                <a:effectLst/>
                <a:ea typeface="Calibri" panose="020F0502020204030204" pitchFamily="34" charset="0"/>
                <a:cs typeface="Calibri" panose="020F0502020204030204" pitchFamily="34" charset="0"/>
              </a:rPr>
              <a:t>linkedin.com</a:t>
            </a:r>
            <a:r>
              <a:rPr kumimoji="0" lang="fr-FR" altLang="fr-FR" sz="1100" b="0" i="0" u="none" strike="noStrike" cap="none" normalizeH="0" baseline="0" dirty="0">
                <a:ln>
                  <a:noFill/>
                </a:ln>
                <a:solidFill>
                  <a:schemeClr val="tx1"/>
                </a:solidFill>
                <a:effectLst/>
                <a:ea typeface="Calibri" panose="020F0502020204030204" pitchFamily="34" charset="0"/>
                <a:cs typeface="Calibri" panose="020F0502020204030204" pitchFamily="34" charset="0"/>
              </a:rPr>
              <a:t>/votre-profil</a:t>
            </a:r>
            <a:endParaRPr kumimoji="0" lang="fr-FR" altLang="fr-FR" sz="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endParaRPr>
          </a:p>
        </p:txBody>
      </p:sp>
      <p:pic>
        <p:nvPicPr>
          <p:cNvPr id="16" name="Gráfico 15" descr="Marcador">
            <a:extLst>
              <a:ext uri="{FF2B5EF4-FFF2-40B4-BE49-F238E27FC236}">
                <a16:creationId xmlns:a16="http://schemas.microsoft.com/office/drawing/2014/main" id="{F7D1ADF7-6D59-948A-9307-B1D893181CE0}"/>
              </a:ext>
            </a:extLst>
          </p:cNvPr>
          <p:cNvPicPr/>
          <p:nvPr/>
        </p:nvPicPr>
        <p:blipFill>
          <a:blip r:embed="rId2">
            <a:extLst>
              <a:ext uri="{96DAC541-7B7A-43D3-8B79-37D633B846F1}">
                <asvg:svgBlip xmlns:asvg="http://schemas.microsoft.com/office/drawing/2016/SVG/main" r:embed="rId3"/>
              </a:ext>
            </a:extLst>
          </a:blip>
          <a:stretch>
            <a:fillRect/>
          </a:stretch>
        </p:blipFill>
        <p:spPr>
          <a:xfrm>
            <a:off x="4646101" y="3443763"/>
            <a:ext cx="219710" cy="219710"/>
          </a:xfrm>
          <a:prstGeom prst="rect">
            <a:avLst/>
          </a:prstGeom>
        </p:spPr>
      </p:pic>
      <p:pic>
        <p:nvPicPr>
          <p:cNvPr id="1032" name="Image 13">
            <a:extLst>
              <a:ext uri="{FF2B5EF4-FFF2-40B4-BE49-F238E27FC236}">
                <a16:creationId xmlns:a16="http://schemas.microsoft.com/office/drawing/2014/main" id="{0D33B328-4C89-4101-3B8D-9BFB676534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52515" y="2919935"/>
            <a:ext cx="201613" cy="201613"/>
          </a:xfrm>
          <a:prstGeom prst="rect">
            <a:avLst/>
          </a:prstGeom>
          <a:noFill/>
          <a:extLst>
            <a:ext uri="{909E8E84-426E-40DD-AFC4-6F175D3DCCD1}">
              <a14:hiddenFill xmlns:a14="http://schemas.microsoft.com/office/drawing/2010/main">
                <a:solidFill>
                  <a:srgbClr val="FFFFFF"/>
                </a:solidFill>
              </a14:hiddenFill>
            </a:ext>
          </a:extLst>
        </p:spPr>
      </p:pic>
      <p:pic>
        <p:nvPicPr>
          <p:cNvPr id="1031" name="Image 14">
            <a:extLst>
              <a:ext uri="{FF2B5EF4-FFF2-40B4-BE49-F238E27FC236}">
                <a16:creationId xmlns:a16="http://schemas.microsoft.com/office/drawing/2014/main" id="{D100A965-CF64-50F4-41BD-A7EAA06D69F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78233" y="3204098"/>
            <a:ext cx="171450" cy="1714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Image 17">
            <a:extLst>
              <a:ext uri="{FF2B5EF4-FFF2-40B4-BE49-F238E27FC236}">
                <a16:creationId xmlns:a16="http://schemas.microsoft.com/office/drawing/2014/main" id="{E1CD72BF-FF52-4ABA-BD16-19CEC83CBC9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80445" y="3731688"/>
            <a:ext cx="169863" cy="169862"/>
          </a:xfrm>
          <a:prstGeom prst="rect">
            <a:avLst/>
          </a:prstGeom>
          <a:noFill/>
          <a:extLst>
            <a:ext uri="{909E8E84-426E-40DD-AFC4-6F175D3DCCD1}">
              <a14:hiddenFill xmlns:a14="http://schemas.microsoft.com/office/drawing/2010/main">
                <a:solidFill>
                  <a:srgbClr val="FFFFFF"/>
                </a:solidFill>
              </a14:hiddenFill>
            </a:ext>
          </a:extLst>
        </p:spPr>
      </p:pic>
      <p:sp>
        <p:nvSpPr>
          <p:cNvPr id="17" name="Zone de texte 18">
            <a:extLst>
              <a:ext uri="{FF2B5EF4-FFF2-40B4-BE49-F238E27FC236}">
                <a16:creationId xmlns:a16="http://schemas.microsoft.com/office/drawing/2014/main" id="{D195CB69-BF30-955F-77B4-6D27ADFF9262}"/>
              </a:ext>
            </a:extLst>
          </p:cNvPr>
          <p:cNvSpPr txBox="1">
            <a:spLocks noChangeArrowheads="1"/>
          </p:cNvSpPr>
          <p:nvPr/>
        </p:nvSpPr>
        <p:spPr bwMode="auto">
          <a:xfrm>
            <a:off x="4600956" y="2511187"/>
            <a:ext cx="2144334"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Contact</a:t>
            </a:r>
            <a:endParaRPr kumimoji="0" lang="fr-FR" altLang="fr-FR" sz="1800" b="0" i="0" u="none" strike="noStrike" cap="none" normalizeH="0" baseline="0" dirty="0">
              <a:ln>
                <a:noFill/>
              </a:ln>
              <a:solidFill>
                <a:schemeClr val="tx1"/>
              </a:solidFill>
              <a:effectLst/>
            </a:endParaRPr>
          </a:p>
        </p:txBody>
      </p:sp>
      <p:sp>
        <p:nvSpPr>
          <p:cNvPr id="18" name="Zone de texte 20">
            <a:extLst>
              <a:ext uri="{FF2B5EF4-FFF2-40B4-BE49-F238E27FC236}">
                <a16:creationId xmlns:a16="http://schemas.microsoft.com/office/drawing/2014/main" id="{BE8E1647-3F3E-7D44-2728-908BCA8F5EF0}"/>
              </a:ext>
            </a:extLst>
          </p:cNvPr>
          <p:cNvSpPr txBox="1">
            <a:spLocks noChangeArrowheads="1"/>
          </p:cNvSpPr>
          <p:nvPr/>
        </p:nvSpPr>
        <p:spPr bwMode="auto">
          <a:xfrm>
            <a:off x="184731" y="8047012"/>
            <a:ext cx="2341563"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Qualités</a:t>
            </a:r>
            <a:endParaRPr kumimoji="0" lang="fr-FR" altLang="fr-FR" sz="1800" b="0" i="0" u="none" strike="noStrike" cap="none" normalizeH="0" baseline="0" dirty="0">
              <a:ln>
                <a:noFill/>
              </a:ln>
              <a:solidFill>
                <a:schemeClr val="tx1"/>
              </a:solidFill>
              <a:effectLst/>
            </a:endParaRPr>
          </a:p>
        </p:txBody>
      </p:sp>
      <p:sp>
        <p:nvSpPr>
          <p:cNvPr id="19" name="Zone de texte 22">
            <a:extLst>
              <a:ext uri="{FF2B5EF4-FFF2-40B4-BE49-F238E27FC236}">
                <a16:creationId xmlns:a16="http://schemas.microsoft.com/office/drawing/2014/main" id="{105FEE60-283F-BFE0-E4AA-B96B0A6110EA}"/>
              </a:ext>
            </a:extLst>
          </p:cNvPr>
          <p:cNvSpPr txBox="1">
            <a:spLocks noChangeArrowheads="1"/>
          </p:cNvSpPr>
          <p:nvPr/>
        </p:nvSpPr>
        <p:spPr bwMode="auto">
          <a:xfrm>
            <a:off x="202966" y="8489581"/>
            <a:ext cx="4029978" cy="1160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indent="-171450" algn="l">
              <a:buFont typeface="Arial" panose="020B0604020202020204" pitchFamily="34" charset="0"/>
              <a:buChar char="•"/>
            </a:pPr>
            <a:r>
              <a:rPr lang="fr-FR" sz="1050" b="0" i="0" dirty="0">
                <a:solidFill>
                  <a:srgbClr val="000000"/>
                </a:solidFill>
                <a:effectLst/>
                <a:latin typeface="Calibri" panose="020F0502020204030204" pitchFamily="34" charset="0"/>
              </a:rPr>
              <a:t>Capacité à analyser des problèmes juridiques complexes et à proposer des solutions.</a:t>
            </a:r>
          </a:p>
          <a:p>
            <a:pPr marL="171450" indent="-171450" algn="l">
              <a:buFont typeface="Arial" panose="020B0604020202020204" pitchFamily="34" charset="0"/>
              <a:buChar char="•"/>
            </a:pPr>
            <a:r>
              <a:rPr lang="fr-FR" sz="1050" b="0" i="0" dirty="0">
                <a:solidFill>
                  <a:srgbClr val="000000"/>
                </a:solidFill>
                <a:effectLst/>
                <a:latin typeface="Calibri" panose="020F0502020204030204" pitchFamily="34" charset="0"/>
              </a:rPr>
              <a:t>Excellentes compétences en communication et en persuasion.</a:t>
            </a:r>
          </a:p>
          <a:p>
            <a:pPr marL="171450" indent="-171450" algn="l">
              <a:buFont typeface="Arial" panose="020B0604020202020204" pitchFamily="34" charset="0"/>
              <a:buChar char="•"/>
            </a:pPr>
            <a:r>
              <a:rPr lang="fr-FR" sz="1050" b="0" i="0" dirty="0">
                <a:solidFill>
                  <a:srgbClr val="000000"/>
                </a:solidFill>
                <a:effectLst/>
                <a:latin typeface="Calibri" panose="020F0502020204030204" pitchFamily="34" charset="0"/>
              </a:rPr>
              <a:t>Engagement envers l'éthique professionnelle et la confidentialité.</a:t>
            </a:r>
          </a:p>
          <a:p>
            <a:pPr marL="171450" indent="-171450" algn="l">
              <a:buFont typeface="Arial" panose="020B0604020202020204" pitchFamily="34" charset="0"/>
              <a:buChar char="•"/>
            </a:pPr>
            <a:r>
              <a:rPr lang="fr-FR" sz="1050" b="0" i="0" dirty="0">
                <a:solidFill>
                  <a:srgbClr val="000000"/>
                </a:solidFill>
                <a:effectLst/>
                <a:latin typeface="Calibri" panose="020F0502020204030204" pitchFamily="34" charset="0"/>
              </a:rPr>
              <a:t>Capacité à travailler sous pression et à respecter des délais serrés.</a:t>
            </a:r>
          </a:p>
          <a:p>
            <a:pPr marL="171450" indent="-171450" algn="l">
              <a:buFont typeface="Arial" panose="020B0604020202020204" pitchFamily="34" charset="0"/>
              <a:buChar char="•"/>
            </a:pPr>
            <a:r>
              <a:rPr lang="fr-FR" sz="1050" b="0" i="0" dirty="0">
                <a:solidFill>
                  <a:srgbClr val="000000"/>
                </a:solidFill>
                <a:effectLst/>
                <a:latin typeface="Calibri" panose="020F0502020204030204" pitchFamily="34" charset="0"/>
              </a:rPr>
              <a:t>Sens du détail et rigueur.</a:t>
            </a:r>
          </a:p>
        </p:txBody>
      </p:sp>
      <p:sp>
        <p:nvSpPr>
          <p:cNvPr id="20" name="Zone de texte 23">
            <a:extLst>
              <a:ext uri="{FF2B5EF4-FFF2-40B4-BE49-F238E27FC236}">
                <a16:creationId xmlns:a16="http://schemas.microsoft.com/office/drawing/2014/main" id="{7A83F3E6-7000-53D6-C737-DC7FA36B9ED9}"/>
              </a:ext>
            </a:extLst>
          </p:cNvPr>
          <p:cNvSpPr txBox="1">
            <a:spLocks noChangeArrowheads="1"/>
          </p:cNvSpPr>
          <p:nvPr/>
        </p:nvSpPr>
        <p:spPr bwMode="auto">
          <a:xfrm>
            <a:off x="147312" y="6157619"/>
            <a:ext cx="2056808"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Compétences métier</a:t>
            </a:r>
            <a:endParaRPr kumimoji="0" lang="fr-FR" altLang="fr-FR" sz="1800" b="0" i="0" u="none" strike="noStrike" cap="none" normalizeH="0" baseline="0" dirty="0">
              <a:ln>
                <a:noFill/>
              </a:ln>
              <a:solidFill>
                <a:schemeClr val="tx1"/>
              </a:solidFill>
              <a:effectLst/>
            </a:endParaRPr>
          </a:p>
        </p:txBody>
      </p:sp>
      <p:sp>
        <p:nvSpPr>
          <p:cNvPr id="24" name="Zone de texte 28">
            <a:extLst>
              <a:ext uri="{FF2B5EF4-FFF2-40B4-BE49-F238E27FC236}">
                <a16:creationId xmlns:a16="http://schemas.microsoft.com/office/drawing/2014/main" id="{5A6E7EFC-94C0-7511-64FA-0333E18902B9}"/>
              </a:ext>
            </a:extLst>
          </p:cNvPr>
          <p:cNvSpPr txBox="1">
            <a:spLocks noChangeArrowheads="1"/>
          </p:cNvSpPr>
          <p:nvPr/>
        </p:nvSpPr>
        <p:spPr bwMode="auto">
          <a:xfrm>
            <a:off x="4586372" y="4303424"/>
            <a:ext cx="2197811"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Formation &amp; Certifications</a:t>
            </a:r>
            <a:endParaRPr kumimoji="0" lang="fr-FR" altLang="fr-FR" sz="1800" b="0" i="0" u="none" strike="noStrike" cap="none" normalizeH="0" baseline="0" dirty="0">
              <a:ln>
                <a:noFill/>
              </a:ln>
              <a:solidFill>
                <a:schemeClr val="tx1"/>
              </a:solidFill>
              <a:effectLst/>
            </a:endParaRPr>
          </a:p>
        </p:txBody>
      </p:sp>
      <p:cxnSp>
        <p:nvCxnSpPr>
          <p:cNvPr id="28" name="Conector recto 36">
            <a:extLst>
              <a:ext uri="{FF2B5EF4-FFF2-40B4-BE49-F238E27FC236}">
                <a16:creationId xmlns:a16="http://schemas.microsoft.com/office/drawing/2014/main" id="{FA4D679F-F883-9AEE-CCF1-73EE3075B7DE}"/>
              </a:ext>
            </a:extLst>
          </p:cNvPr>
          <p:cNvCxnSpPr>
            <a:cxnSpLocks/>
          </p:cNvCxnSpPr>
          <p:nvPr/>
        </p:nvCxnSpPr>
        <p:spPr>
          <a:xfrm>
            <a:off x="245025" y="8395698"/>
            <a:ext cx="4051046" cy="0"/>
          </a:xfrm>
          <a:prstGeom prst="line">
            <a:avLst/>
          </a:prstGeom>
          <a:ln/>
        </p:spPr>
        <p:style>
          <a:lnRef idx="2">
            <a:schemeClr val="dk1"/>
          </a:lnRef>
          <a:fillRef idx="0">
            <a:schemeClr val="dk1"/>
          </a:fillRef>
          <a:effectRef idx="1">
            <a:schemeClr val="dk1"/>
          </a:effectRef>
          <a:fontRef idx="minor">
            <a:schemeClr val="tx1"/>
          </a:fontRef>
        </p:style>
      </p:cxnSp>
      <p:sp>
        <p:nvSpPr>
          <p:cNvPr id="25" name="Zone de texte 31">
            <a:extLst>
              <a:ext uri="{FF2B5EF4-FFF2-40B4-BE49-F238E27FC236}">
                <a16:creationId xmlns:a16="http://schemas.microsoft.com/office/drawing/2014/main" id="{8D409EA3-6289-E719-B251-F58CE2A38A08}"/>
              </a:ext>
            </a:extLst>
          </p:cNvPr>
          <p:cNvSpPr txBox="1">
            <a:spLocks noChangeArrowheads="1"/>
          </p:cNvSpPr>
          <p:nvPr/>
        </p:nvSpPr>
        <p:spPr bwMode="auto">
          <a:xfrm>
            <a:off x="4600956" y="4960850"/>
            <a:ext cx="2144334" cy="792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indent="-171450" algn="l">
              <a:buFont typeface="Arial" panose="020B0604020202020204" pitchFamily="34" charset="0"/>
              <a:buChar char="•"/>
            </a:pPr>
            <a:r>
              <a:rPr lang="fr-FR" sz="1000" b="1" i="0" dirty="0">
                <a:solidFill>
                  <a:srgbClr val="000000"/>
                </a:solidFill>
                <a:effectLst/>
                <a:latin typeface="Calibri" panose="020F0502020204030204" pitchFamily="34" charset="0"/>
              </a:rPr>
              <a:t>Certificat d'Aptitude à la Profession d'Avocat (CAPA)</a:t>
            </a:r>
            <a:r>
              <a:rPr lang="fr-FR" sz="1000" b="0" i="0" dirty="0">
                <a:solidFill>
                  <a:srgbClr val="000000"/>
                </a:solidFill>
                <a:effectLst/>
                <a:latin typeface="Calibri" panose="020F0502020204030204" pitchFamily="34" charset="0"/>
              </a:rPr>
              <a:t>, École de Formation du Barreau, Paris, 2003-2004.</a:t>
            </a:r>
          </a:p>
          <a:p>
            <a:pPr marL="171450" indent="-171450" algn="l">
              <a:buFont typeface="Arial" panose="020B0604020202020204" pitchFamily="34" charset="0"/>
              <a:buChar char="•"/>
            </a:pPr>
            <a:endParaRPr lang="fr-FR" sz="1000" dirty="0">
              <a:solidFill>
                <a:srgbClr val="000000"/>
              </a:solidFill>
              <a:latin typeface="Calibri" panose="020F0502020204030204" pitchFamily="34" charset="0"/>
            </a:endParaRPr>
          </a:p>
          <a:p>
            <a:pPr marL="171450" indent="-171450" algn="l">
              <a:buFont typeface="Arial" panose="020B0604020202020204" pitchFamily="34" charset="0"/>
              <a:buChar char="•"/>
            </a:pPr>
            <a:r>
              <a:rPr lang="fr-FR" sz="1000" b="1" i="0" dirty="0">
                <a:solidFill>
                  <a:srgbClr val="000000"/>
                </a:solidFill>
                <a:effectLst/>
                <a:latin typeface="Calibri" panose="020F0502020204030204" pitchFamily="34" charset="0"/>
              </a:rPr>
              <a:t>Master 2 en Droit des Affaires</a:t>
            </a:r>
            <a:r>
              <a:rPr lang="fr-FR" sz="1000" b="0" i="0" dirty="0">
                <a:solidFill>
                  <a:srgbClr val="000000"/>
                </a:solidFill>
                <a:effectLst/>
                <a:latin typeface="Calibri" panose="020F0502020204030204" pitchFamily="34" charset="0"/>
              </a:rPr>
              <a:t>, Université Panthéon-Assas, Paris, 2001-2003.</a:t>
            </a:r>
          </a:p>
          <a:p>
            <a:pPr marL="171450" indent="-171450" algn="l">
              <a:buFont typeface="Arial" panose="020B0604020202020204" pitchFamily="34" charset="0"/>
              <a:buChar char="•"/>
            </a:pPr>
            <a:endParaRPr lang="fr-FR" sz="1000" dirty="0">
              <a:solidFill>
                <a:srgbClr val="000000"/>
              </a:solidFill>
              <a:latin typeface="Calibri" panose="020F0502020204030204" pitchFamily="34" charset="0"/>
            </a:endParaRPr>
          </a:p>
          <a:p>
            <a:pPr marL="171450" indent="-171450" algn="l">
              <a:buFont typeface="Arial" panose="020B0604020202020204" pitchFamily="34" charset="0"/>
              <a:buChar char="•"/>
            </a:pPr>
            <a:r>
              <a:rPr lang="fr-FR" sz="1000" b="1" i="0" dirty="0">
                <a:solidFill>
                  <a:srgbClr val="000000"/>
                </a:solidFill>
                <a:effectLst/>
                <a:latin typeface="Calibri" panose="020F0502020204030204" pitchFamily="34" charset="0"/>
              </a:rPr>
              <a:t>Master 1 en Droit Privé</a:t>
            </a:r>
            <a:r>
              <a:rPr lang="fr-FR" sz="1000" b="0" i="0" dirty="0">
                <a:solidFill>
                  <a:srgbClr val="000000"/>
                </a:solidFill>
                <a:effectLst/>
                <a:latin typeface="Calibri" panose="020F0502020204030204" pitchFamily="34" charset="0"/>
              </a:rPr>
              <a:t>, Université Panthéon-Assas, Paris, 2000-2001.</a:t>
            </a:r>
          </a:p>
          <a:p>
            <a:pPr marL="171450" indent="-171450" algn="l">
              <a:buFont typeface="Arial" panose="020B0604020202020204" pitchFamily="34" charset="0"/>
              <a:buChar char="•"/>
            </a:pPr>
            <a:endParaRPr lang="fr-FR" sz="1000" dirty="0">
              <a:solidFill>
                <a:srgbClr val="000000"/>
              </a:solidFill>
              <a:latin typeface="Calibri" panose="020F0502020204030204" pitchFamily="34" charset="0"/>
            </a:endParaRPr>
          </a:p>
          <a:p>
            <a:pPr marL="171450" indent="-171450" algn="l">
              <a:buFont typeface="Arial" panose="020B0604020202020204" pitchFamily="34" charset="0"/>
              <a:buChar char="•"/>
            </a:pPr>
            <a:r>
              <a:rPr lang="fr-FR" sz="1000" b="1" i="0" dirty="0">
                <a:solidFill>
                  <a:srgbClr val="000000"/>
                </a:solidFill>
                <a:effectLst/>
                <a:latin typeface="Calibri" panose="020F0502020204030204" pitchFamily="34" charset="0"/>
              </a:rPr>
              <a:t>Licence en Droit</a:t>
            </a:r>
            <a:r>
              <a:rPr lang="fr-FR" sz="1000" b="0" i="0" dirty="0">
                <a:solidFill>
                  <a:srgbClr val="000000"/>
                </a:solidFill>
                <a:effectLst/>
                <a:latin typeface="Calibri" panose="020F0502020204030204" pitchFamily="34" charset="0"/>
              </a:rPr>
              <a:t>, Université Panthéon-Assas, Paris, 1997-2000.</a:t>
            </a:r>
          </a:p>
        </p:txBody>
      </p:sp>
      <p:sp>
        <p:nvSpPr>
          <p:cNvPr id="26" name="Rectangle 27">
            <a:extLst>
              <a:ext uri="{FF2B5EF4-FFF2-40B4-BE49-F238E27FC236}">
                <a16:creationId xmlns:a16="http://schemas.microsoft.com/office/drawing/2014/main" id="{1F12A5C4-5DEF-0572-95A1-D02E6A5F007B}"/>
              </a:ext>
            </a:extLst>
          </p:cNvPr>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27" name="Rectangle 44">
            <a:extLst>
              <a:ext uri="{FF2B5EF4-FFF2-40B4-BE49-F238E27FC236}">
                <a16:creationId xmlns:a16="http://schemas.microsoft.com/office/drawing/2014/main" id="{A8FD9164-1C1E-BABF-9C32-AF221B1D1342}"/>
              </a:ext>
            </a:extLst>
          </p:cNvPr>
          <p:cNvSpPr>
            <a:spLocks noChangeArrowheads="1"/>
          </p:cNvSpPr>
          <p:nvPr/>
        </p:nvSpPr>
        <p:spPr bwMode="auto">
          <a:xfrm>
            <a:off x="0" y="48684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31" name="Zone de texte 26">
            <a:extLst>
              <a:ext uri="{FF2B5EF4-FFF2-40B4-BE49-F238E27FC236}">
                <a16:creationId xmlns:a16="http://schemas.microsoft.com/office/drawing/2014/main" id="{5884FA14-163B-652C-A3F5-DEC31F4898F6}"/>
              </a:ext>
            </a:extLst>
          </p:cNvPr>
          <p:cNvSpPr txBox="1">
            <a:spLocks noChangeArrowheads="1"/>
          </p:cNvSpPr>
          <p:nvPr/>
        </p:nvSpPr>
        <p:spPr bwMode="auto">
          <a:xfrm>
            <a:off x="4600956" y="7440951"/>
            <a:ext cx="2341563"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Langues</a:t>
            </a:r>
            <a:endParaRPr kumimoji="0" lang="fr-FR" altLang="fr-FR" sz="1800" b="0" i="0" u="none" strike="noStrike" cap="none" normalizeH="0" baseline="0" dirty="0">
              <a:ln>
                <a:noFill/>
              </a:ln>
              <a:solidFill>
                <a:schemeClr val="tx1"/>
              </a:solidFill>
              <a:effectLst/>
            </a:endParaRPr>
          </a:p>
        </p:txBody>
      </p:sp>
      <p:sp>
        <p:nvSpPr>
          <p:cNvPr id="32" name="Zone de texte 27">
            <a:extLst>
              <a:ext uri="{FF2B5EF4-FFF2-40B4-BE49-F238E27FC236}">
                <a16:creationId xmlns:a16="http://schemas.microsoft.com/office/drawing/2014/main" id="{BA8B0CC4-D659-2305-8FC0-1E7AE2D766E1}"/>
              </a:ext>
            </a:extLst>
          </p:cNvPr>
          <p:cNvSpPr txBox="1">
            <a:spLocks noChangeArrowheads="1"/>
          </p:cNvSpPr>
          <p:nvPr/>
        </p:nvSpPr>
        <p:spPr bwMode="auto">
          <a:xfrm>
            <a:off x="4606208" y="7787159"/>
            <a:ext cx="2158138" cy="769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171450" indent="-171450" algn="l">
              <a:buFont typeface="Arial" panose="020B0604020202020204" pitchFamily="34" charset="0"/>
              <a:buChar char="•"/>
            </a:pPr>
            <a:r>
              <a:rPr lang="fr-FR" sz="1000" b="0" i="0" dirty="0">
                <a:solidFill>
                  <a:srgbClr val="000000"/>
                </a:solidFill>
                <a:effectLst/>
                <a:latin typeface="Calibri" panose="020F0502020204030204" pitchFamily="34" charset="0"/>
              </a:rPr>
              <a:t>Français (langue maternelle)</a:t>
            </a:r>
          </a:p>
          <a:p>
            <a:pPr marL="171450" indent="-171450" algn="l">
              <a:buFont typeface="Arial" panose="020B0604020202020204" pitchFamily="34" charset="0"/>
              <a:buChar char="•"/>
            </a:pPr>
            <a:r>
              <a:rPr lang="fr-FR" sz="1000" b="0" i="0" dirty="0">
                <a:solidFill>
                  <a:srgbClr val="000000"/>
                </a:solidFill>
                <a:effectLst/>
                <a:latin typeface="Calibri" panose="020F0502020204030204" pitchFamily="34" charset="0"/>
              </a:rPr>
              <a:t>Anglais (C2 - Cadre européen commun de référence pour les langues)</a:t>
            </a:r>
          </a:p>
          <a:p>
            <a:br>
              <a:rPr lang="fr-FR" sz="1000" dirty="0"/>
            </a:br>
            <a:endParaRPr lang="fr-FR" sz="1000" b="0" i="0" dirty="0">
              <a:solidFill>
                <a:srgbClr val="000000"/>
              </a:solidFill>
              <a:effectLst/>
              <a:latin typeface="Calibri" panose="020F0502020204030204" pitchFamily="34" charset="0"/>
            </a:endParaRPr>
          </a:p>
        </p:txBody>
      </p:sp>
      <p:sp>
        <p:nvSpPr>
          <p:cNvPr id="3" name="Zone de texte 4">
            <a:extLst>
              <a:ext uri="{FF2B5EF4-FFF2-40B4-BE49-F238E27FC236}">
                <a16:creationId xmlns:a16="http://schemas.microsoft.com/office/drawing/2014/main" id="{A98EC837-7F0E-6BA0-E797-5D079FB91DB5}"/>
              </a:ext>
            </a:extLst>
          </p:cNvPr>
          <p:cNvSpPr txBox="1"/>
          <p:nvPr/>
        </p:nvSpPr>
        <p:spPr>
          <a:xfrm>
            <a:off x="165581" y="6604809"/>
            <a:ext cx="4051046" cy="1112286"/>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171450" indent="-171450" algn="l">
              <a:buFont typeface="Arial" panose="020B0604020202020204" pitchFamily="34" charset="0"/>
              <a:buChar char="•"/>
            </a:pPr>
            <a:r>
              <a:rPr lang="fr-FR" sz="1050" b="0" i="0" dirty="0">
                <a:solidFill>
                  <a:srgbClr val="000000"/>
                </a:solidFill>
                <a:effectLst/>
                <a:latin typeface="Calibri" panose="020F0502020204030204" pitchFamily="34" charset="0"/>
              </a:rPr>
              <a:t>Expertise en droit des affaires, notamment en droit des contrats et en droit des sociétés.</a:t>
            </a:r>
          </a:p>
          <a:p>
            <a:pPr marL="171450" indent="-171450" algn="l">
              <a:buFont typeface="Arial" panose="020B0604020202020204" pitchFamily="34" charset="0"/>
              <a:buChar char="•"/>
            </a:pPr>
            <a:r>
              <a:rPr lang="fr-FR" sz="1050" b="0" i="0" dirty="0">
                <a:solidFill>
                  <a:srgbClr val="000000"/>
                </a:solidFill>
                <a:effectLst/>
                <a:latin typeface="Calibri" panose="020F0502020204030204" pitchFamily="34" charset="0"/>
              </a:rPr>
              <a:t>Expérience en contentieux commercial.</a:t>
            </a:r>
          </a:p>
          <a:p>
            <a:pPr marL="171450" indent="-171450" algn="l">
              <a:buFont typeface="Arial" panose="020B0604020202020204" pitchFamily="34" charset="0"/>
              <a:buChar char="•"/>
            </a:pPr>
            <a:r>
              <a:rPr lang="fr-FR" sz="1050" b="0" i="0" dirty="0">
                <a:solidFill>
                  <a:srgbClr val="000000"/>
                </a:solidFill>
                <a:effectLst/>
                <a:latin typeface="Calibri" panose="020F0502020204030204" pitchFamily="34" charset="0"/>
              </a:rPr>
              <a:t>Excellentes compétences en recherche juridique et en rédaction juridique.</a:t>
            </a:r>
          </a:p>
          <a:p>
            <a:pPr marL="171450" indent="-171450" algn="l">
              <a:buFont typeface="Arial" panose="020B0604020202020204" pitchFamily="34" charset="0"/>
              <a:buChar char="•"/>
            </a:pPr>
            <a:r>
              <a:rPr lang="fr-FR" sz="1050" b="0" i="0" dirty="0">
                <a:solidFill>
                  <a:srgbClr val="000000"/>
                </a:solidFill>
                <a:effectLst/>
                <a:latin typeface="Calibri" panose="020F0502020204030204" pitchFamily="34" charset="0"/>
              </a:rPr>
              <a:t>Expérience en négociation contractuelle.</a:t>
            </a:r>
          </a:p>
          <a:p>
            <a:pPr marL="171450" indent="-171450" algn="l">
              <a:buFont typeface="Arial" panose="020B0604020202020204" pitchFamily="34" charset="0"/>
              <a:buChar char="•"/>
            </a:pPr>
            <a:r>
              <a:rPr lang="fr-FR" sz="1050" b="0" i="0" dirty="0">
                <a:solidFill>
                  <a:srgbClr val="000000"/>
                </a:solidFill>
                <a:effectLst/>
                <a:latin typeface="Calibri" panose="020F0502020204030204" pitchFamily="34" charset="0"/>
              </a:rPr>
              <a:t>Connaissance des réglementations et des législations commerciales françaises et européennes.</a:t>
            </a:r>
          </a:p>
        </p:txBody>
      </p:sp>
      <p:cxnSp>
        <p:nvCxnSpPr>
          <p:cNvPr id="6" name="Conector recto 36">
            <a:extLst>
              <a:ext uri="{FF2B5EF4-FFF2-40B4-BE49-F238E27FC236}">
                <a16:creationId xmlns:a16="http://schemas.microsoft.com/office/drawing/2014/main" id="{F88D33D4-F28D-E49C-B667-0BF59872BD00}"/>
              </a:ext>
            </a:extLst>
          </p:cNvPr>
          <p:cNvCxnSpPr>
            <a:cxnSpLocks/>
          </p:cNvCxnSpPr>
          <p:nvPr/>
        </p:nvCxnSpPr>
        <p:spPr>
          <a:xfrm>
            <a:off x="205910" y="6539523"/>
            <a:ext cx="4051046" cy="0"/>
          </a:xfrm>
          <a:prstGeom prst="line">
            <a:avLst/>
          </a:prstGeom>
          <a:ln/>
        </p:spPr>
        <p:style>
          <a:lnRef idx="2">
            <a:schemeClr val="dk1"/>
          </a:lnRef>
          <a:fillRef idx="0">
            <a:schemeClr val="dk1"/>
          </a:fillRef>
          <a:effectRef idx="1">
            <a:schemeClr val="dk1"/>
          </a:effectRef>
          <a:fontRef idx="minor">
            <a:schemeClr val="tx1"/>
          </a:fontRef>
        </p:style>
      </p:cxnSp>
      <p:sp>
        <p:nvSpPr>
          <p:cNvPr id="21" name="Zone de texte 26">
            <a:extLst>
              <a:ext uri="{FF2B5EF4-FFF2-40B4-BE49-F238E27FC236}">
                <a16:creationId xmlns:a16="http://schemas.microsoft.com/office/drawing/2014/main" id="{807E9A38-EEC5-E3E1-98FE-4C7CA91F1ADC}"/>
              </a:ext>
            </a:extLst>
          </p:cNvPr>
          <p:cNvSpPr txBox="1">
            <a:spLocks noChangeArrowheads="1"/>
          </p:cNvSpPr>
          <p:nvPr/>
        </p:nvSpPr>
        <p:spPr bwMode="auto">
          <a:xfrm>
            <a:off x="4600956" y="8728751"/>
            <a:ext cx="2341563"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Hobbies</a:t>
            </a:r>
            <a:endParaRPr kumimoji="0" lang="fr-FR" altLang="fr-FR" sz="1800" b="0" i="0" u="none" strike="noStrike" cap="none" normalizeH="0" baseline="0" dirty="0">
              <a:ln>
                <a:noFill/>
              </a:ln>
              <a:solidFill>
                <a:schemeClr val="tx1"/>
              </a:solidFill>
              <a:effectLst/>
            </a:endParaRPr>
          </a:p>
        </p:txBody>
      </p:sp>
      <p:sp>
        <p:nvSpPr>
          <p:cNvPr id="22" name="Zone de texte 27">
            <a:extLst>
              <a:ext uri="{FF2B5EF4-FFF2-40B4-BE49-F238E27FC236}">
                <a16:creationId xmlns:a16="http://schemas.microsoft.com/office/drawing/2014/main" id="{E7A815B3-9637-6694-77CB-873BD9B93778}"/>
              </a:ext>
            </a:extLst>
          </p:cNvPr>
          <p:cNvSpPr txBox="1">
            <a:spLocks noChangeArrowheads="1"/>
          </p:cNvSpPr>
          <p:nvPr/>
        </p:nvSpPr>
        <p:spPr bwMode="auto">
          <a:xfrm>
            <a:off x="4586372" y="9071897"/>
            <a:ext cx="2158138" cy="1098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171450" indent="-171450" algn="l">
              <a:buFont typeface="Arial" panose="020B0604020202020204" pitchFamily="34" charset="0"/>
              <a:buChar char="•"/>
            </a:pPr>
            <a:r>
              <a:rPr lang="fr-FR" sz="1000" b="0" i="0" dirty="0">
                <a:solidFill>
                  <a:srgbClr val="000000"/>
                </a:solidFill>
                <a:effectLst/>
                <a:latin typeface="Calibri" panose="020F0502020204030204" pitchFamily="34" charset="0"/>
              </a:rPr>
              <a:t>Lecture de romans policiers.</a:t>
            </a:r>
          </a:p>
          <a:p>
            <a:pPr marL="171450" indent="-171450" algn="l">
              <a:buFont typeface="Arial" panose="020B0604020202020204" pitchFamily="34" charset="0"/>
              <a:buChar char="•"/>
            </a:pPr>
            <a:r>
              <a:rPr lang="fr-FR" sz="1000" b="0" i="0" dirty="0">
                <a:solidFill>
                  <a:srgbClr val="000000"/>
                </a:solidFill>
                <a:effectLst/>
                <a:latin typeface="Calibri" panose="020F0502020204030204" pitchFamily="34" charset="0"/>
              </a:rPr>
              <a:t>Tennis et course à pied.</a:t>
            </a:r>
          </a:p>
          <a:p>
            <a:pPr marL="171450" indent="-171450" algn="l">
              <a:buFont typeface="Arial" panose="020B0604020202020204" pitchFamily="34" charset="0"/>
              <a:buChar char="•"/>
            </a:pPr>
            <a:r>
              <a:rPr lang="fr-FR" sz="1000" b="0" i="0" dirty="0">
                <a:solidFill>
                  <a:srgbClr val="000000"/>
                </a:solidFill>
                <a:effectLst/>
                <a:latin typeface="Calibri" panose="020F0502020204030204" pitchFamily="34" charset="0"/>
              </a:rPr>
              <a:t>Voyage et découverte de nouvelles cultures.</a:t>
            </a:r>
          </a:p>
        </p:txBody>
      </p:sp>
      <p:pic>
        <p:nvPicPr>
          <p:cNvPr id="29" name="Image 28" descr="Une image contenant personne, Visage humain, bâtiment, sourire&#10;&#10;Description générée automatiquement">
            <a:extLst>
              <a:ext uri="{FF2B5EF4-FFF2-40B4-BE49-F238E27FC236}">
                <a16:creationId xmlns:a16="http://schemas.microsoft.com/office/drawing/2014/main" id="{322287BF-71C8-39CA-323C-E0ECEAD185A6}"/>
              </a:ext>
            </a:extLst>
          </p:cNvPr>
          <p:cNvPicPr>
            <a:picLocks noChangeAspect="1"/>
          </p:cNvPicPr>
          <p:nvPr/>
        </p:nvPicPr>
        <p:blipFill rotWithShape="1">
          <a:blip r:embed="rId7"/>
          <a:srcRect l="28506" r="4637"/>
          <a:stretch/>
        </p:blipFill>
        <p:spPr>
          <a:xfrm>
            <a:off x="4646101" y="250265"/>
            <a:ext cx="2056809" cy="2053390"/>
          </a:xfrm>
          <a:prstGeom prst="ellipse">
            <a:avLst/>
          </a:prstGeom>
          <a:ln w="38100">
            <a:solidFill>
              <a:schemeClr val="accent1"/>
            </a:solidFill>
          </a:ln>
        </p:spPr>
      </p:pic>
    </p:spTree>
    <p:extLst>
      <p:ext uri="{BB962C8B-B14F-4D97-AF65-F5344CB8AC3E}">
        <p14:creationId xmlns:p14="http://schemas.microsoft.com/office/powerpoint/2010/main" val="3514232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743409A-4799-FA42-9F31-505AABB8CCA0}"/>
              </a:ext>
            </a:extLst>
          </p:cNvPr>
          <p:cNvSpPr>
            <a:spLocks noGrp="1"/>
          </p:cNvSpPr>
          <p:nvPr>
            <p:ph idx="1"/>
          </p:nvPr>
        </p:nvSpPr>
        <p:spPr>
          <a:xfrm>
            <a:off x="407259" y="689300"/>
            <a:ext cx="6043484" cy="8491464"/>
          </a:xfrm>
        </p:spPr>
        <p:txBody>
          <a:bodyPr>
            <a:normAutofit fontScale="40000" lnSpcReduction="20000"/>
          </a:bodyPr>
          <a:lstStyle/>
          <a:p>
            <a:pPr marL="0" indent="0">
              <a:buNone/>
            </a:pPr>
            <a:r>
              <a:rPr lang="fr-FR" b="1" dirty="0"/>
              <a:t>Cher(e) Candidat(e)</a:t>
            </a:r>
          </a:p>
          <a:p>
            <a:pPr marL="0" indent="0">
              <a:buNone/>
            </a:pPr>
            <a:endParaRPr lang="fr-FR" b="1" dirty="0"/>
          </a:p>
          <a:p>
            <a:pPr marL="0" indent="0">
              <a:buNone/>
            </a:pPr>
            <a:r>
              <a:rPr lang="fr-FR" b="1" dirty="0"/>
              <a:t>Merci d'avoir téléchargé ce modèle sur notre site. Nous espérons qu'il vous aidera à mettre en valeur votre CV.</a:t>
            </a:r>
          </a:p>
          <a:p>
            <a:pPr marL="0" indent="0">
              <a:buNone/>
            </a:pPr>
            <a:endParaRPr lang="fr-FR" b="1" dirty="0"/>
          </a:p>
          <a:p>
            <a:pPr marL="0" indent="0">
              <a:buNone/>
            </a:pPr>
            <a:r>
              <a:rPr lang="fr-FR" dirty="0"/>
              <a:t>---------------------------------------------------------------------------------------</a:t>
            </a:r>
          </a:p>
          <a:p>
            <a:pPr marL="0" indent="0">
              <a:buNone/>
            </a:pPr>
            <a:endParaRPr lang="fr-FR" dirty="0"/>
          </a:p>
          <a:p>
            <a:pPr marL="0" indent="0">
              <a:buNone/>
            </a:pPr>
            <a:r>
              <a:rPr lang="fr-FR" dirty="0"/>
              <a:t>Besoin de conseils pour rédiger votre CV ou vous préparer pour l’entretien d’embauche ? Consultez nos articles :</a:t>
            </a:r>
          </a:p>
          <a:p>
            <a:pPr marL="0" indent="0">
              <a:buNone/>
            </a:pPr>
            <a:endParaRPr lang="fr-FR" dirty="0"/>
          </a:p>
          <a:p>
            <a:pPr marL="0" indent="0">
              <a:buNone/>
            </a:pPr>
            <a:r>
              <a:rPr lang="fr-FR" dirty="0"/>
              <a:t>- </a:t>
            </a:r>
            <a:r>
              <a:rPr lang="fr-FR" dirty="0">
                <a:hlinkClick r:id="rId2"/>
              </a:rPr>
              <a:t>Le titre du CV : guide pratique + 30 exemples</a:t>
            </a:r>
            <a:endParaRPr lang="fr-FR" dirty="0"/>
          </a:p>
          <a:p>
            <a:pPr marL="0" indent="0">
              <a:buNone/>
            </a:pPr>
            <a:r>
              <a:rPr lang="fr-FR" dirty="0"/>
              <a:t>- </a:t>
            </a:r>
            <a:r>
              <a:rPr lang="fr-FR" dirty="0">
                <a:hlinkClick r:id="rId3"/>
              </a:rPr>
              <a:t>Comment mettre en valeur son expérience professionnelle ?</a:t>
            </a:r>
            <a:endParaRPr lang="fr-FR" dirty="0"/>
          </a:p>
          <a:p>
            <a:pPr marL="0" indent="0">
              <a:buNone/>
            </a:pPr>
            <a:r>
              <a:rPr lang="fr-FR" dirty="0"/>
              <a:t>- </a:t>
            </a:r>
            <a:r>
              <a:rPr lang="fr-FR" dirty="0">
                <a:hlinkClick r:id="rId4"/>
              </a:rPr>
              <a:t>Rédiger une accroche de CV percutante + 9 exemples</a:t>
            </a:r>
            <a:endParaRPr lang="fr-FR" dirty="0"/>
          </a:p>
          <a:p>
            <a:pPr marL="0" indent="0">
              <a:buNone/>
            </a:pPr>
            <a:r>
              <a:rPr lang="fr-FR" dirty="0"/>
              <a:t>- </a:t>
            </a:r>
            <a:r>
              <a:rPr lang="fr-FR" dirty="0">
                <a:hlinkClick r:id="rId5"/>
              </a:rPr>
              <a:t>Les 7 points clés d'un CV réussi</a:t>
            </a:r>
            <a:endParaRPr lang="fr-FR" dirty="0"/>
          </a:p>
          <a:p>
            <a:pPr marL="0" indent="0">
              <a:buNone/>
            </a:pPr>
            <a:r>
              <a:rPr lang="fr-FR" dirty="0"/>
              <a:t>- Personnalisez votre CV avec </a:t>
            </a:r>
            <a:r>
              <a:rPr lang="fr-FR" dirty="0">
                <a:hlinkClick r:id="rId6"/>
              </a:rPr>
              <a:t>des icônes gratuites</a:t>
            </a:r>
            <a:endParaRPr lang="fr-FR" dirty="0"/>
          </a:p>
          <a:p>
            <a:pPr marL="0" indent="0">
              <a:buNone/>
            </a:pPr>
            <a:r>
              <a:rPr lang="fr-FR" dirty="0"/>
              <a:t>- Bien </a:t>
            </a:r>
            <a:r>
              <a:rPr lang="fr-FR" dirty="0">
                <a:hlinkClick r:id="rId7"/>
              </a:rPr>
              <a:t>préparer son entretien </a:t>
            </a:r>
            <a:endParaRPr lang="fr-FR" dirty="0"/>
          </a:p>
          <a:p>
            <a:pPr marL="0" indent="0">
              <a:buNone/>
            </a:pPr>
            <a:endParaRPr lang="fr-FR" dirty="0"/>
          </a:p>
          <a:p>
            <a:pPr marL="0" indent="0">
              <a:buNone/>
            </a:pPr>
            <a:r>
              <a:rPr lang="fr-FR" dirty="0"/>
              <a:t>Nous proposons également plusieurs centaines d'exemples de lettres de motivation classées par métier et des modèles pour les mettre en forme.</a:t>
            </a:r>
          </a:p>
          <a:p>
            <a:pPr marL="0" indent="0">
              <a:buNone/>
            </a:pPr>
            <a:endParaRPr lang="fr-FR" dirty="0"/>
          </a:p>
          <a:p>
            <a:pPr marL="0" indent="0">
              <a:buNone/>
            </a:pPr>
            <a:r>
              <a:rPr lang="fr-FR" dirty="0"/>
              <a:t>- </a:t>
            </a:r>
            <a:r>
              <a:rPr lang="fr-FR" dirty="0">
                <a:hlinkClick r:id="rId8"/>
              </a:rPr>
              <a:t>1200 exemples de lettres de motivation </a:t>
            </a:r>
            <a:endParaRPr lang="fr-FR" dirty="0"/>
          </a:p>
          <a:p>
            <a:pPr marL="0" indent="0">
              <a:buNone/>
            </a:pPr>
            <a:r>
              <a:rPr lang="fr-FR" dirty="0"/>
              <a:t>- </a:t>
            </a:r>
            <a:r>
              <a:rPr lang="fr-FR" dirty="0">
                <a:hlinkClick r:id="rId9"/>
              </a:rPr>
              <a:t>Les modèles de </a:t>
            </a:r>
            <a:r>
              <a:rPr lang="fr-FR" dirty="0">
                <a:hlinkClick r:id="rId10"/>
              </a:rPr>
              <a:t>courrier</a:t>
            </a:r>
            <a:endParaRPr lang="fr-FR" dirty="0"/>
          </a:p>
          <a:p>
            <a:pPr marL="0" indent="0">
              <a:buNone/>
            </a:pPr>
            <a:r>
              <a:rPr lang="fr-FR" dirty="0"/>
              <a:t>- Tous nos conseils </a:t>
            </a:r>
            <a:r>
              <a:rPr lang="fr-FR" dirty="0">
                <a:hlinkClick r:id="rId11"/>
              </a:rPr>
              <a:t>pour rédiger une lettre efficace </a:t>
            </a:r>
            <a:endParaRPr lang="fr-FR" dirty="0"/>
          </a:p>
          <a:p>
            <a:pPr marL="0" indent="0">
              <a:buNone/>
            </a:pPr>
            <a:endParaRPr lang="fr-FR" dirty="0"/>
          </a:p>
          <a:p>
            <a:pPr marL="0" indent="0">
              <a:buNone/>
            </a:pPr>
            <a:endParaRPr lang="fr-FR" dirty="0"/>
          </a:p>
          <a:p>
            <a:pPr marL="0" indent="0">
              <a:buNone/>
            </a:pPr>
            <a:r>
              <a:rPr lang="fr-FR" dirty="0"/>
              <a:t>Nous vous souhaitons bonne chance dans vos recherches et vos entretiens </a:t>
            </a:r>
            <a:r>
              <a:rPr lang="fr-FR" dirty="0">
                <a:sym typeface="Wingdings" pitchFamily="2" charset="2"/>
              </a:rPr>
              <a:t> </a:t>
            </a:r>
            <a:endParaRPr lang="fr-FR" dirty="0"/>
          </a:p>
          <a:p>
            <a:pPr marL="0" indent="0">
              <a:buNone/>
            </a:pPr>
            <a:endParaRPr lang="fr-FR" dirty="0"/>
          </a:p>
          <a:p>
            <a:pPr marL="0" indent="0">
              <a:buNone/>
            </a:pPr>
            <a:endParaRPr lang="fr-FR" dirty="0"/>
          </a:p>
          <a:p>
            <a:pPr marL="0" indent="0">
              <a:buNone/>
            </a:pPr>
            <a:r>
              <a:rPr lang="fr-FR" dirty="0"/>
              <a:t>Enfin, rappelez-vous qu'une bonne candidature est une candidature personnalisée ! Prenez donc le temps de la rédiger avec soin car elle décrit votre parcours professionnel et votre personnalité. </a:t>
            </a:r>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lgn="ctr">
              <a:buNone/>
            </a:pPr>
            <a:r>
              <a:rPr lang="fr-FR" dirty="0">
                <a:solidFill>
                  <a:schemeClr val="tx1">
                    <a:lumMod val="50000"/>
                    <a:lumOff val="50000"/>
                  </a:schemeClr>
                </a:solidFill>
              </a:rPr>
              <a:t>----------------</a:t>
            </a:r>
          </a:p>
          <a:p>
            <a:pPr marL="0" indent="0">
              <a:buNone/>
            </a:pPr>
            <a:r>
              <a:rPr lang="fr-FR" sz="2220" dirty="0">
                <a:solidFill>
                  <a:schemeClr val="tx1">
                    <a:lumMod val="50000"/>
                    <a:lumOff val="50000"/>
                  </a:schemeClr>
                </a:solidFill>
              </a:rPr>
              <a:t>Copyright : Les contenus diffusés sur notre site (modèles de CV, modèles de lettre, articles ...) sont la propriété de creeruncv.com. Leur utilisation est limitée à un usage strictement personnel. Il est interdit de les diffuser ou redistribuer sans notre accord. Contenus déposés dans 180 pays devant huissier. Reproduction strictement interdite, même partielle. Limité à un usage strictement personnel. </a:t>
            </a:r>
            <a:br>
              <a:rPr lang="fr-FR" sz="2220" dirty="0">
                <a:solidFill>
                  <a:schemeClr val="tx1">
                    <a:lumMod val="50000"/>
                    <a:lumOff val="50000"/>
                  </a:schemeClr>
                </a:solidFill>
              </a:rPr>
            </a:br>
            <a:r>
              <a:rPr lang="fr-FR" sz="2220" dirty="0" err="1">
                <a:solidFill>
                  <a:schemeClr val="tx1">
                    <a:lumMod val="50000"/>
                    <a:lumOff val="50000"/>
                  </a:schemeClr>
                </a:solidFill>
              </a:rPr>
              <a:t>Disclaimer</a:t>
            </a:r>
            <a:r>
              <a:rPr lang="fr-FR" sz="2220" dirty="0">
                <a:solidFill>
                  <a:schemeClr val="tx1">
                    <a:lumMod val="50000"/>
                    <a:lumOff val="50000"/>
                  </a:schemeClr>
                </a:solidFill>
              </a:rPr>
              <a:t> : Les modèles disponibles sur notre site fournis "en l'état" et sans garantie.</a:t>
            </a:r>
          </a:p>
          <a:p>
            <a:pPr marL="0" indent="0">
              <a:buNone/>
            </a:pPr>
            <a:endParaRPr lang="fr-FR" sz="2220" dirty="0">
              <a:solidFill>
                <a:schemeClr val="tx1">
                  <a:lumMod val="50000"/>
                  <a:lumOff val="50000"/>
                </a:schemeClr>
              </a:solidFill>
            </a:endParaRPr>
          </a:p>
          <a:p>
            <a:pPr marL="0" indent="0" algn="ctr">
              <a:buNone/>
            </a:pPr>
            <a:r>
              <a:rPr lang="fr-FR" sz="2220" dirty="0" err="1"/>
              <a:t>Créeruncv.com</a:t>
            </a:r>
            <a:r>
              <a:rPr lang="fr-FR" sz="2220" dirty="0"/>
              <a:t> est un site gratuit. </a:t>
            </a:r>
          </a:p>
        </p:txBody>
      </p:sp>
    </p:spTree>
    <p:extLst>
      <p:ext uri="{BB962C8B-B14F-4D97-AF65-F5344CB8AC3E}">
        <p14:creationId xmlns:p14="http://schemas.microsoft.com/office/powerpoint/2010/main" val="2648180545"/>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567</TotalTime>
  <Words>701</Words>
  <Application>Microsoft Macintosh PowerPoint</Application>
  <PresentationFormat>Format A4 (210 x 297 mm)</PresentationFormat>
  <Paragraphs>88</Paragraphs>
  <Slides>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Arial</vt:lpstr>
      <vt:lpstr>Calibri</vt:lpstr>
      <vt:lpstr>Calibri Light</vt:lpstr>
      <vt:lpstr>Thème Office</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Axel Maille</dc:creator>
  <cp:lastModifiedBy>Axel Maille</cp:lastModifiedBy>
  <cp:revision>59</cp:revision>
  <cp:lastPrinted>2022-05-25T13:38:42Z</cp:lastPrinted>
  <dcterms:created xsi:type="dcterms:W3CDTF">2022-05-25T13:38:28Z</dcterms:created>
  <dcterms:modified xsi:type="dcterms:W3CDTF">2023-05-26T12:33:02Z</dcterms:modified>
</cp:coreProperties>
</file>