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97"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74"/>
    <p:restoredTop sz="96327"/>
  </p:normalViewPr>
  <p:slideViewPr>
    <p:cSldViewPr snapToGrid="0" snapToObjects="1" showGuides="1">
      <p:cViewPr varScale="1">
        <p:scale>
          <a:sx n="140" d="100"/>
          <a:sy n="140" d="100"/>
        </p:scale>
        <p:origin x="1240" y="200"/>
      </p:cViewPr>
      <p:guideLst>
        <p:guide orient="horz" pos="3097"/>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13/08/2022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13/08/2022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13/08/2022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13/08/2022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13/08/2022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13/08/2022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chemeClr val="accent6">
              <a:lumMod val="20000"/>
              <a:lumOff val="80000"/>
              <a:alpha val="80772"/>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0475" y="133350"/>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Milla </a:t>
            </a:r>
            <a:r>
              <a:rPr lang="fr-FR" sz="2800" b="1" dirty="0"/>
              <a:t>AUXILIAIRE</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2439" y="765428"/>
            <a:ext cx="4058251" cy="465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Auxiliaire de Vie – EPHAD – Spécialiste 3</a:t>
            </a:r>
            <a:r>
              <a:rPr lang="fr-FR" b="1" baseline="30000" dirty="0"/>
              <a:t>ème</a:t>
            </a:r>
            <a:r>
              <a:rPr lang="fr-FR" b="1" dirty="0"/>
              <a:t> âge</a:t>
            </a:r>
          </a:p>
          <a:p>
            <a:br>
              <a:rPr lang="fr-FR" sz="1200" dirty="0"/>
            </a:br>
            <a:endParaRPr lang="fr-FR" sz="1200" b="1"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23102" y="615648"/>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00169" y="1916615"/>
            <a:ext cx="4010235" cy="1012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Ayant travaillé pendant plusieurs années auprès de seniors, je dispose d’une expérience importante au sein de plusieurs EPHAD. Plus qu’un métier, l’assistance d’autrui est pour moi une réelle passion. De nature calme et bienveillante, je suis aujourd’hui expert dans le domaine de l’aide aux personnes du troisième âge.</a:t>
            </a:r>
            <a:br>
              <a:rPr lang="fr-FR" sz="1100" dirty="0"/>
            </a:br>
            <a:endParaRPr kumimoji="0" lang="fr-FR" altLang="fr-FR" sz="11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06492" y="1507036"/>
            <a:ext cx="3175001" cy="513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46779" y="3101840"/>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44802" y="3603159"/>
            <a:ext cx="4249771" cy="3672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b="1" dirty="0">
                <a:latin typeface="Calibri" panose="020F0502020204030204" pitchFamily="34" charset="0"/>
                <a:cs typeface="Calibri" panose="020F0502020204030204" pitchFamily="34" charset="0"/>
              </a:rPr>
              <a:t>2019 – </a:t>
            </a:r>
            <a:r>
              <a:rPr lang="fr-FR" sz="1050" b="1" dirty="0" err="1">
                <a:latin typeface="Calibri" panose="020F0502020204030204" pitchFamily="34" charset="0"/>
                <a:cs typeface="Calibri" panose="020F0502020204030204" pitchFamily="34" charset="0"/>
              </a:rPr>
              <a:t>Ajourd’hui</a:t>
            </a:r>
            <a:r>
              <a:rPr lang="fr-FR" sz="1050" b="1" dirty="0">
                <a:latin typeface="Calibri" panose="020F0502020204030204" pitchFamily="34" charset="0"/>
                <a:cs typeface="Calibri" panose="020F0502020204030204" pitchFamily="34" charset="0"/>
              </a:rPr>
              <a:t> : Auxiliaire de vie en EHPAD</a:t>
            </a:r>
          </a:p>
          <a:p>
            <a:pPr marL="171450" indent="-171450">
              <a:buFont typeface="Arial" panose="020B0604020202020204" pitchFamily="34" charset="0"/>
              <a:buChar char="•"/>
            </a:pPr>
            <a:r>
              <a:rPr lang="fr-FR" sz="1050" dirty="0">
                <a:latin typeface="Calibri" panose="020F0502020204030204" pitchFamily="34" charset="0"/>
                <a:cs typeface="Calibri" panose="020F0502020204030204" pitchFamily="34" charset="0"/>
              </a:rPr>
              <a:t>Au sein d’une petite EHPAD de banlieue, ma mission était de veiller au confort et à la sécurité de plus de 50 seniors. J’ai assisté au quotidien des personnes en manque d’autonomie : toilette quotidienne, aide au repas, suivi de la médication quotidienne.</a:t>
            </a:r>
          </a:p>
          <a:p>
            <a:endParaRPr lang="fr-FR" sz="1050" b="1" dirty="0">
              <a:latin typeface="Calibri" panose="020F0502020204030204" pitchFamily="34" charset="0"/>
              <a:cs typeface="Calibri" panose="020F0502020204030204" pitchFamily="34" charset="0"/>
            </a:endParaRPr>
          </a:p>
          <a:p>
            <a:r>
              <a:rPr lang="fr-FR" sz="1050" b="1" dirty="0">
                <a:latin typeface="Calibri" panose="020F0502020204030204" pitchFamily="34" charset="0"/>
                <a:cs typeface="Calibri" panose="020F0502020204030204" pitchFamily="34" charset="0"/>
              </a:rPr>
              <a:t>2010 – 2019 : Travailleur indépendant/assistant de vie chez les seniors </a:t>
            </a:r>
          </a:p>
          <a:p>
            <a:pPr marL="171450" indent="-171450">
              <a:buFont typeface="Arial" panose="020B0604020202020204" pitchFamily="34" charset="0"/>
              <a:buChar char="•"/>
            </a:pPr>
            <a:r>
              <a:rPr lang="fr-FR" sz="1050" dirty="0">
                <a:latin typeface="Calibri" panose="020F0502020204030204" pitchFamily="34" charset="0"/>
                <a:cs typeface="Calibri" panose="020F0502020204030204" pitchFamily="34" charset="0"/>
              </a:rPr>
              <a:t>Gérant d’un réseau d’une dizaine de particuliers seniors, mon rôle consistait à aider les personnes du troisième âge à effectuer leurs tâches quotidiennes : prodiguer l’hygiène nécessaire, préparer des repas adaptés, effectuer les courses... Durant cette activité, c’est un travail d’écoute quotidien et attentif qui m’a permis d’accompagner efficacement les personnes chez lesquelles j’intervenais</a:t>
            </a:r>
          </a:p>
          <a:p>
            <a:endParaRPr lang="fr-FR" sz="1050" b="1" dirty="0">
              <a:latin typeface="Calibri" panose="020F0502020204030204" pitchFamily="34" charset="0"/>
              <a:cs typeface="Calibri" panose="020F0502020204030204" pitchFamily="34" charset="0"/>
            </a:endParaRPr>
          </a:p>
          <a:p>
            <a:r>
              <a:rPr lang="fr-FR" sz="1050" b="1" dirty="0">
                <a:latin typeface="Calibri" panose="020F0502020204030204" pitchFamily="34" charset="0"/>
                <a:cs typeface="Calibri" panose="020F0502020204030204" pitchFamily="34" charset="0"/>
              </a:rPr>
              <a:t>2008 – 2010 : Agent de service polyvalent en milieu hospitalier</a:t>
            </a:r>
          </a:p>
          <a:p>
            <a:pPr marL="171450" indent="-171450">
              <a:buFont typeface="Arial" panose="020B0604020202020204" pitchFamily="34" charset="0"/>
              <a:buChar char="•"/>
            </a:pPr>
            <a:r>
              <a:rPr lang="fr-FR" sz="1050" dirty="0">
                <a:latin typeface="Calibri" panose="020F0502020204030204" pitchFamily="34" charset="0"/>
                <a:cs typeface="Calibri" panose="020F0502020204030204" pitchFamily="34" charset="0"/>
              </a:rPr>
              <a:t>Dans un petit CHU j’ai été chargé de l’entretien et du nettoyage de chambres et des parties communes. La journée, j’étais également chargé de servir les repas aux différents patients. De plus, j’ai également assisté les infirmiers dans la gestion et le transport des patients sur brancard.</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00169" y="1875340"/>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81319" y="3467426"/>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69307" y="3209523"/>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23303" y="3814166"/>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37474" y="3246489"/>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55793" y="3573535"/>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59727" y="4101994"/>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505711" y="2795010"/>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87476" y="4375289"/>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61945" y="4712944"/>
            <a:ext cx="2341563" cy="2653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À l’écoute : je suis de nature attentive et patiente</a:t>
            </a:r>
          </a:p>
          <a:p>
            <a:pPr marL="171450" indent="-171450">
              <a:buFont typeface="Arial" panose="020B0604020202020204" pitchFamily="34" charset="0"/>
              <a:buChar char="•"/>
            </a:pPr>
            <a:r>
              <a:rPr lang="fr-FR" sz="1100" dirty="0"/>
              <a:t>Empathique et sensible, je sais me mettre à la place de l’autre pour le comprendre</a:t>
            </a:r>
          </a:p>
          <a:p>
            <a:pPr marL="171450" indent="-171450">
              <a:buFont typeface="Arial" panose="020B0604020202020204" pitchFamily="34" charset="0"/>
              <a:buChar char="•"/>
            </a:pPr>
            <a:r>
              <a:rPr lang="fr-FR" sz="1100" dirty="0"/>
              <a:t>Communicant : j’essaie de toujours désamorcer les situations épineuses avec calme et sourire</a:t>
            </a:r>
          </a:p>
          <a:p>
            <a:pPr marL="171450" indent="-171450">
              <a:buFont typeface="Arial" panose="020B0604020202020204" pitchFamily="34" charset="0"/>
              <a:buChar char="•"/>
            </a:pPr>
            <a:r>
              <a:rPr lang="fr-FR" sz="1100" dirty="0"/>
              <a:t>Plutôt courageux, j’ai déjà assisté au cours de mon travail à situations humainement complexe. Ces dernières m’affectent toujours, sans altérer la qualité de mes services.</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394095" y="7275844"/>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377272" y="7630709"/>
            <a:ext cx="2341562" cy="1138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100" dirty="0">
                <a:latin typeface="Calibri" panose="020F0502020204030204" pitchFamily="34" charset="0"/>
                <a:cs typeface="Calibri" panose="020F0502020204030204" pitchFamily="34" charset="0"/>
              </a:rPr>
              <a:t>Aide à la personne, spécialisé dans le domaine des seniors</a:t>
            </a:r>
          </a:p>
          <a:p>
            <a:pPr marL="171450" indent="-171450">
              <a:buFont typeface="Arial" panose="020B0604020202020204" pitchFamily="34" charset="0"/>
              <a:buChar char="•"/>
            </a:pPr>
            <a:r>
              <a:rPr lang="fr-FR" sz="1100" dirty="0">
                <a:latin typeface="Calibri" panose="020F0502020204030204" pitchFamily="34" charset="0"/>
                <a:cs typeface="Calibri" panose="020F0502020204030204" pitchFamily="34" charset="0"/>
              </a:rPr>
              <a:t>Entretien et nettoyage</a:t>
            </a:r>
          </a:p>
          <a:p>
            <a:pPr marL="171450" indent="-171450">
              <a:buFont typeface="Arial" panose="020B0604020202020204" pitchFamily="34" charset="0"/>
              <a:buChar char="•"/>
            </a:pPr>
            <a:r>
              <a:rPr lang="fr-FR" sz="1100" dirty="0">
                <a:latin typeface="Calibri" panose="020F0502020204030204" pitchFamily="34" charset="0"/>
                <a:cs typeface="Calibri" panose="020F0502020204030204" pitchFamily="34" charset="0"/>
              </a:rPr>
              <a:t>Connaissances basiques en médicamentation</a:t>
            </a:r>
          </a:p>
          <a:p>
            <a:pPr marL="171450" indent="-171450">
              <a:buFont typeface="Arial" panose="020B0604020202020204" pitchFamily="34" charset="0"/>
              <a:buChar char="•"/>
            </a:pPr>
            <a:r>
              <a:rPr lang="fr-FR" sz="1100" dirty="0">
                <a:latin typeface="Calibri" panose="020F0502020204030204" pitchFamily="34" charset="0"/>
                <a:cs typeface="Calibri" panose="020F0502020204030204" pitchFamily="34" charset="0"/>
              </a:rPr>
              <a:t>Cuisine adaptée aux CHU</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82202" y="7034596"/>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23851" y="7411576"/>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 name="ZoneTexte 2">
            <a:extLst>
              <a:ext uri="{FF2B5EF4-FFF2-40B4-BE49-F238E27FC236}">
                <a16:creationId xmlns:a16="http://schemas.microsoft.com/office/drawing/2014/main" id="{9638188B-1944-6D77-A353-BCCBC0C06D00}"/>
              </a:ext>
            </a:extLst>
          </p:cNvPr>
          <p:cNvSpPr txBox="1"/>
          <p:nvPr/>
        </p:nvSpPr>
        <p:spPr>
          <a:xfrm>
            <a:off x="100169" y="7540664"/>
            <a:ext cx="3981613" cy="1785104"/>
          </a:xfrm>
          <a:prstGeom prst="rect">
            <a:avLst/>
          </a:prstGeom>
          <a:noFill/>
        </p:spPr>
        <p:txBody>
          <a:bodyPr wrap="square">
            <a:spAutoFit/>
          </a:bodyPr>
          <a:lstStyle/>
          <a:p>
            <a:r>
              <a:rPr lang="fr-FR" sz="1100" b="1" dirty="0"/>
              <a:t>2010 - Mention Complémentaire “Aide à Domicile” (MCAD)</a:t>
            </a:r>
          </a:p>
          <a:p>
            <a:r>
              <a:rPr lang="fr-FR" sz="1100" dirty="0"/>
              <a:t>Cette année de formation supplémentaire m’a permis de me perfectionner mon adaptabilité dans l’exercice des métiers d’aide à la personne à domicile.</a:t>
            </a:r>
            <a:br>
              <a:rPr lang="fr-FR" sz="1100" dirty="0"/>
            </a:br>
            <a:br>
              <a:rPr lang="fr-FR" sz="1100" dirty="0"/>
            </a:br>
            <a:r>
              <a:rPr lang="fr-FR" sz="1100" b="1" dirty="0"/>
              <a:t>2009 - Diplôme d'Etat d'Accompagnant Éducatif et Social (DEAES)</a:t>
            </a:r>
          </a:p>
          <a:p>
            <a:r>
              <a:rPr lang="fr-FR" sz="1100" dirty="0"/>
              <a:t>Cette formation diplômante d’un niveau CAP m’a initié au métier d’auxiliaire de vie. Au cours de cette dernière, j’ai pu apprendre les principes fondamentaux de l’aide éducative et sociale aux personnes âgées et en situation de handicap</a:t>
            </a:r>
            <a:endParaRPr lang="fr-FR" sz="1100" b="0" i="0" dirty="0">
              <a:solidFill>
                <a:srgbClr val="788592"/>
              </a:solidFill>
              <a:effectLst/>
            </a:endParaRPr>
          </a:p>
        </p:txBody>
      </p:sp>
      <p:pic>
        <p:nvPicPr>
          <p:cNvPr id="5" name="Image 4" descr="Une image contenant personne, fenêtre, femme, habits&#10;&#10;Description générée automatiquement">
            <a:extLst>
              <a:ext uri="{FF2B5EF4-FFF2-40B4-BE49-F238E27FC236}">
                <a16:creationId xmlns:a16="http://schemas.microsoft.com/office/drawing/2014/main" id="{775DFCDB-B504-831E-2AEF-A1E1CF1DB0F9}"/>
              </a:ext>
            </a:extLst>
          </p:cNvPr>
          <p:cNvPicPr>
            <a:picLocks noChangeAspect="1"/>
          </p:cNvPicPr>
          <p:nvPr/>
        </p:nvPicPr>
        <p:blipFill rotWithShape="1">
          <a:blip r:embed="rId7"/>
          <a:srcRect l="30819" r="2480"/>
          <a:stretch/>
        </p:blipFill>
        <p:spPr>
          <a:xfrm>
            <a:off x="4542159" y="290113"/>
            <a:ext cx="2137457" cy="2138833"/>
          </a:xfrm>
          <a:prstGeom prst="ellipse">
            <a:avLst/>
          </a:prstGeom>
          <a:ln w="50800">
            <a:solidFill>
              <a:schemeClr val="bg1"/>
            </a:solidFill>
          </a:ln>
        </p:spPr>
      </p:pic>
      <p:sp>
        <p:nvSpPr>
          <p:cNvPr id="7" name="Zone de texte 26">
            <a:extLst>
              <a:ext uri="{FF2B5EF4-FFF2-40B4-BE49-F238E27FC236}">
                <a16:creationId xmlns:a16="http://schemas.microsoft.com/office/drawing/2014/main" id="{157B047B-012A-2443-CE9D-35C0BC35839C}"/>
              </a:ext>
            </a:extLst>
          </p:cNvPr>
          <p:cNvSpPr txBox="1">
            <a:spLocks noChangeArrowheads="1"/>
          </p:cNvSpPr>
          <p:nvPr/>
        </p:nvSpPr>
        <p:spPr bwMode="auto">
          <a:xfrm>
            <a:off x="4377272" y="8798512"/>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8" name="Zone de texte 27">
            <a:extLst>
              <a:ext uri="{FF2B5EF4-FFF2-40B4-BE49-F238E27FC236}">
                <a16:creationId xmlns:a16="http://schemas.microsoft.com/office/drawing/2014/main" id="{23754412-AABA-12F8-6E39-1046B145A915}"/>
              </a:ext>
            </a:extLst>
          </p:cNvPr>
          <p:cNvSpPr txBox="1">
            <a:spLocks noChangeArrowheads="1"/>
          </p:cNvSpPr>
          <p:nvPr/>
        </p:nvSpPr>
        <p:spPr bwMode="auto">
          <a:xfrm>
            <a:off x="4360449" y="9153377"/>
            <a:ext cx="2341562" cy="63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100" dirty="0">
                <a:latin typeface="Calibri" panose="020F0502020204030204" pitchFamily="34" charset="0"/>
                <a:cs typeface="Calibri" panose="020F0502020204030204" pitchFamily="34" charset="0"/>
              </a:rPr>
              <a:t>Cinéma et littérature</a:t>
            </a:r>
          </a:p>
          <a:p>
            <a:pPr marL="171450" indent="-171450">
              <a:buFont typeface="Arial" panose="020B0604020202020204" pitchFamily="34" charset="0"/>
              <a:buChar char="•"/>
            </a:pPr>
            <a:r>
              <a:rPr lang="fr-FR" sz="1100" dirty="0">
                <a:latin typeface="Calibri" panose="020F0502020204030204" pitchFamily="34" charset="0"/>
                <a:cs typeface="Calibri" panose="020F0502020204030204" pitchFamily="34" charset="0"/>
              </a:rPr>
              <a:t>Jeux de société : échec, jeux de cartes, etc...</a:t>
            </a:r>
          </a:p>
        </p:txBody>
      </p:sp>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354</TotalTime>
  <Words>488</Words>
  <Application>Microsoft Macintosh PowerPoint</Application>
  <PresentationFormat>Format A4 (210 x 297 mm)</PresentationFormat>
  <Paragraphs>38</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35</cp:revision>
  <cp:lastPrinted>2022-05-25T13:38:42Z</cp:lastPrinted>
  <dcterms:created xsi:type="dcterms:W3CDTF">2022-05-25T13:38:28Z</dcterms:created>
  <dcterms:modified xsi:type="dcterms:W3CDTF">2022-08-12T22:17:05Z</dcterms:modified>
</cp:coreProperties>
</file>