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3" r:id="rId2"/>
    <p:sldId id="259" r:id="rId3"/>
  </p:sldIdLst>
  <p:sldSz cx="6858000" cy="9906000" type="A4"/>
  <p:notesSz cx="6858000" cy="9144000"/>
  <p:embeddedFontLst>
    <p:embeddedFont>
      <p:font typeface="Arial Black" panose="020B0604020202020204" pitchFamily="34" charset="0"/>
      <p:bold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8CF"/>
    <a:srgbClr val="65E6F4"/>
    <a:srgbClr val="EA763A"/>
    <a:srgbClr val="F1D57D"/>
    <a:srgbClr val="CA3843"/>
    <a:srgbClr val="F3D16F"/>
    <a:srgbClr val="E6E6E6"/>
    <a:srgbClr val="FED4A4"/>
    <a:srgbClr val="32ABDA"/>
    <a:srgbClr val="FD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5" autoAdjust="0"/>
    <p:restoredTop sz="95597" autoAdjust="0"/>
  </p:normalViewPr>
  <p:slideViewPr>
    <p:cSldViewPr snapToGrid="0" snapToObjects="1">
      <p:cViewPr varScale="1">
        <p:scale>
          <a:sx n="139" d="100"/>
          <a:sy n="139" d="100"/>
        </p:scale>
        <p:origin x="4640" y="192"/>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22/05/2023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22/05/2023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22/05/2023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22/05/2023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AAA615-5645-213C-3A0A-C9E8E0732AC5}"/>
              </a:ext>
            </a:extLst>
          </p:cNvPr>
          <p:cNvSpPr/>
          <p:nvPr/>
        </p:nvSpPr>
        <p:spPr>
          <a:xfrm>
            <a:off x="-1" y="325796"/>
            <a:ext cx="6857997" cy="1264776"/>
          </a:xfrm>
          <a:prstGeom prst="rect">
            <a:avLst/>
          </a:prstGeom>
          <a:gradFill flip="none" rotWithShape="1">
            <a:gsLst>
              <a:gs pos="0">
                <a:schemeClr val="accent1">
                  <a:lumMod val="5000"/>
                  <a:lumOff val="95000"/>
                </a:schemeClr>
              </a:gs>
              <a:gs pos="0">
                <a:srgbClr val="65E6F4"/>
              </a:gs>
              <a:gs pos="100000">
                <a:srgbClr val="3378CF"/>
              </a:gs>
              <a:gs pos="100000">
                <a:schemeClr val="accent1">
                  <a:lumMod val="30000"/>
                  <a:lumOff val="7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7F54F9A-0533-4C3E-04BD-4B6842CC1A7A}"/>
              </a:ext>
            </a:extLst>
          </p:cNvPr>
          <p:cNvSpPr/>
          <p:nvPr/>
        </p:nvSpPr>
        <p:spPr>
          <a:xfrm>
            <a:off x="-15174" y="3686965"/>
            <a:ext cx="2646432" cy="42919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extBox 33"/>
          <p:cNvSpPr txBox="1"/>
          <p:nvPr/>
        </p:nvSpPr>
        <p:spPr>
          <a:xfrm>
            <a:off x="2904546" y="1845061"/>
            <a:ext cx="3809324" cy="1015663"/>
          </a:xfrm>
          <a:prstGeom prst="rect">
            <a:avLst/>
          </a:prstGeom>
          <a:noFill/>
        </p:spPr>
        <p:txBody>
          <a:bodyPr wrap="square" rtlCol="0">
            <a:spAutoFit/>
          </a:bodyPr>
          <a:lstStyle/>
          <a:p>
            <a:r>
              <a:rPr lang="fr-FR" sz="1000" dirty="0"/>
              <a:t>Assistante dentaire certifiée avec 15 ans d'expérience dans des cliniques dentaires privées et des hôpitaux. Spécialisée en orthodontie et pédiatrie, avec une solide expérience en gestion de cabinet. Excellent sens du service à la clientèle, forte dextérité manuelle et attention particulière aux détails. Engagée à améliorer la santé bucco-dentaire des patients.</a:t>
            </a:r>
          </a:p>
        </p:txBody>
      </p:sp>
      <p:sp>
        <p:nvSpPr>
          <p:cNvPr id="20" name="TextBox 19"/>
          <p:cNvSpPr txBox="1"/>
          <p:nvPr/>
        </p:nvSpPr>
        <p:spPr>
          <a:xfrm>
            <a:off x="188276" y="3836007"/>
            <a:ext cx="2177044" cy="2911566"/>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COMPETENCES</a:t>
            </a:r>
            <a:endParaRPr kumimoji="0" lang="en-US" sz="10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endParaRPr>
          </a:p>
          <a:p>
            <a:pPr marL="171450" indent="-171450">
              <a:buFont typeface="Wingdings" pitchFamily="2" charset="2"/>
              <a:buChar char="ü"/>
            </a:pPr>
            <a:r>
              <a:rPr lang="fr-FR" sz="1000" dirty="0"/>
              <a:t>Connaissance des procédures dentaires</a:t>
            </a:r>
          </a:p>
          <a:p>
            <a:pPr marL="171450" indent="-171450">
              <a:buFont typeface="Wingdings" pitchFamily="2" charset="2"/>
              <a:buChar char="ü"/>
            </a:pPr>
            <a:r>
              <a:rPr lang="fr-FR" sz="1000" dirty="0"/>
              <a:t>Connaissances de base en radiologie dentaire</a:t>
            </a:r>
          </a:p>
          <a:p>
            <a:pPr marL="171450" indent="-171450">
              <a:buFont typeface="Wingdings" pitchFamily="2" charset="2"/>
              <a:buChar char="ü"/>
            </a:pPr>
            <a:r>
              <a:rPr lang="fr-FR" sz="1000" dirty="0"/>
              <a:t>Compétences en premiers secours et en RCR</a:t>
            </a:r>
          </a:p>
          <a:p>
            <a:pPr marL="171450" indent="-171450">
              <a:buFont typeface="Wingdings" pitchFamily="2" charset="2"/>
              <a:buChar char="ü"/>
            </a:pPr>
            <a:r>
              <a:rPr lang="fr-FR" sz="1000" dirty="0"/>
              <a:t>Compétences en communication</a:t>
            </a:r>
          </a:p>
          <a:p>
            <a:pPr marL="171450" indent="-171450">
              <a:buFont typeface="Wingdings" pitchFamily="2" charset="2"/>
              <a:buChar char="ü"/>
            </a:pPr>
            <a:r>
              <a:rPr lang="fr-FR" sz="1000" dirty="0"/>
              <a:t>Excellente connaissance des procédures de stérilisation et d'hygiène</a:t>
            </a:r>
          </a:p>
          <a:p>
            <a:pPr marL="171450" indent="-171450">
              <a:buFont typeface="Wingdings" pitchFamily="2" charset="2"/>
              <a:buChar char="ü"/>
            </a:pPr>
            <a:r>
              <a:rPr lang="fr-FR" sz="1000" dirty="0"/>
              <a:t>Expérience en gestion de cabinet dentaire, y compris la gestion des rendez-vous et des dossiers des patients</a:t>
            </a:r>
          </a:p>
          <a:p>
            <a:endParaRPr lang="fr-FR" sz="1000" dirty="0"/>
          </a:p>
          <a:p>
            <a:endParaRPr lang="fr-FR" sz="1000" dirty="0"/>
          </a:p>
        </p:txBody>
      </p:sp>
      <p:sp>
        <p:nvSpPr>
          <p:cNvPr id="82" name="TextBox 81">
            <a:extLst>
              <a:ext uri="{FF2B5EF4-FFF2-40B4-BE49-F238E27FC236}">
                <a16:creationId xmlns:a16="http://schemas.microsoft.com/office/drawing/2014/main" id="{2A3626E0-FE08-E144-A22B-0EEC8870DA4B}"/>
              </a:ext>
            </a:extLst>
          </p:cNvPr>
          <p:cNvSpPr txBox="1"/>
          <p:nvPr/>
        </p:nvSpPr>
        <p:spPr>
          <a:xfrm>
            <a:off x="215120" y="6556284"/>
            <a:ext cx="2109769" cy="1372683"/>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QUALITES</a:t>
            </a:r>
          </a:p>
          <a:p>
            <a:pPr marL="171450" indent="-171450">
              <a:buFont typeface="Wingdings" pitchFamily="2" charset="2"/>
              <a:buChar char="ü"/>
            </a:pPr>
            <a:r>
              <a:rPr lang="fr-FR" sz="1000" dirty="0"/>
              <a:t>Fiabilité</a:t>
            </a:r>
          </a:p>
          <a:p>
            <a:pPr marL="171450" indent="-171450">
              <a:buFont typeface="Wingdings" pitchFamily="2" charset="2"/>
              <a:buChar char="ü"/>
            </a:pPr>
            <a:r>
              <a:rPr kumimoji="0" lang="fr-FR" sz="100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Calme</a:t>
            </a:r>
          </a:p>
          <a:p>
            <a:pPr marL="171450" indent="-171450">
              <a:buFont typeface="Wingdings" pitchFamily="2" charset="2"/>
              <a:buChar char="ü"/>
            </a:pPr>
            <a:r>
              <a:rPr lang="fr-FR" sz="1000" dirty="0">
                <a:solidFill>
                  <a:prstClr val="black"/>
                </a:solidFill>
                <a:ea typeface="Open Sans" panose="020B0606030504020204" pitchFamily="34" charset="0"/>
                <a:cs typeface="Open Sans" panose="020B0606030504020204" pitchFamily="34" charset="0"/>
              </a:rPr>
              <a:t>Discrétion</a:t>
            </a:r>
          </a:p>
          <a:p>
            <a:pPr marL="171450" indent="-171450">
              <a:buFont typeface="Wingdings" pitchFamily="2" charset="2"/>
              <a:buChar char="ü"/>
            </a:pPr>
            <a:r>
              <a:rPr lang="fr-FR" sz="1000" dirty="0"/>
              <a:t>Capacité à éduquer les patients sur l'hygiène bucco-dentaire et les soins post-opératoires</a:t>
            </a:r>
            <a:endParaRPr kumimoji="0" lang="en-US" sz="100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sp>
        <p:nvSpPr>
          <p:cNvPr id="85" name="TextBox 84">
            <a:extLst>
              <a:ext uri="{FF2B5EF4-FFF2-40B4-BE49-F238E27FC236}">
                <a16:creationId xmlns:a16="http://schemas.microsoft.com/office/drawing/2014/main" id="{C3F86097-1B5C-8540-9782-FACAC0A7DDA2}"/>
              </a:ext>
            </a:extLst>
          </p:cNvPr>
          <p:cNvSpPr txBox="1"/>
          <p:nvPr/>
        </p:nvSpPr>
        <p:spPr>
          <a:xfrm>
            <a:off x="189034" y="8096386"/>
            <a:ext cx="2109769" cy="1372683"/>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HOBBIES</a:t>
            </a:r>
          </a:p>
          <a:p>
            <a:pPr marL="171450" indent="-171450">
              <a:buFont typeface="Arial" panose="020B0604020202020204" pitchFamily="34" charset="0"/>
              <a:buChar char="•"/>
            </a:pPr>
            <a:r>
              <a:rPr lang="fr-FR" sz="1000" dirty="0"/>
              <a:t>Œnologie : dégustation de vins et participation à des événements œnologiques</a:t>
            </a:r>
          </a:p>
          <a:p>
            <a:pPr marL="171450" indent="-171450">
              <a:buFont typeface="Arial" panose="020B0604020202020204" pitchFamily="34" charset="0"/>
              <a:buChar char="•"/>
            </a:pPr>
            <a:r>
              <a:rPr lang="fr-FR" sz="1000" dirty="0"/>
              <a:t>Cuisine : découverte de nouvelles recettes et techniques culinaires</a:t>
            </a:r>
          </a:p>
          <a:p>
            <a:pPr marL="171450" indent="-171450">
              <a:buFont typeface="Arial" panose="020B0604020202020204" pitchFamily="34" charset="0"/>
              <a:buChar char="•"/>
            </a:pPr>
            <a:r>
              <a:rPr lang="fr-FR" sz="1000" dirty="0"/>
              <a:t>Sports : natation et randonnée</a:t>
            </a:r>
          </a:p>
        </p:txBody>
      </p:sp>
      <p:sp>
        <p:nvSpPr>
          <p:cNvPr id="86" name="TextBox 85">
            <a:extLst>
              <a:ext uri="{FF2B5EF4-FFF2-40B4-BE49-F238E27FC236}">
                <a16:creationId xmlns:a16="http://schemas.microsoft.com/office/drawing/2014/main" id="{B56CB2A4-EAAA-EB4F-933F-2DF24700F152}"/>
              </a:ext>
            </a:extLst>
          </p:cNvPr>
          <p:cNvSpPr txBox="1"/>
          <p:nvPr/>
        </p:nvSpPr>
        <p:spPr>
          <a:xfrm>
            <a:off x="235042" y="2217030"/>
            <a:ext cx="2109769" cy="1246495"/>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mob: </a:t>
            </a:r>
            <a:r>
              <a:rPr kumimoji="0" lang="en-US"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rPr>
              <a:t>01 02 03 04 05</a:t>
            </a: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mail: </a:t>
            </a:r>
            <a:r>
              <a:rPr kumimoji="0" lang="en-US" sz="1000" b="1" i="0" u="none" strike="noStrike" kern="1200" cap="none" spc="0" normalizeH="0" baseline="0" noProof="0" dirty="0" err="1">
                <a:ln>
                  <a:noFill/>
                </a:ln>
                <a:solidFill>
                  <a:srgbClr val="3378CF"/>
                </a:solidFill>
                <a:effectLst/>
                <a:uLnTx/>
                <a:uFillTx/>
                <a:ea typeface="Open Sans" panose="020B0606030504020204" pitchFamily="34" charset="0"/>
                <a:cs typeface="Open Sans" panose="020B0606030504020204" pitchFamily="34" charset="0"/>
              </a:rPr>
              <a:t>mail@email.com</a:t>
            </a:r>
            <a:endParaRPr kumimoji="0" lang="en-US"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facebook.com</a:t>
            </a: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srgbClr val="3378CF"/>
                </a:solidFill>
                <a:effectLst/>
                <a:uLnTx/>
                <a:uFillTx/>
                <a:ea typeface="Open Sans" panose="020B0606030504020204" pitchFamily="34" charset="0"/>
                <a:cs typeface="Open Sans" panose="020B0606030504020204" pitchFamily="34" charset="0"/>
              </a:rPr>
              <a:t>monprofil</a:t>
            </a:r>
            <a:endParaRPr kumimoji="0" lang="en-US"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twitter.com</a:t>
            </a: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t>
            </a:r>
            <a:r>
              <a:rPr lang="en-US" sz="1000" b="1" dirty="0" err="1">
                <a:solidFill>
                  <a:srgbClr val="3378CF"/>
                </a:solidFill>
                <a:ea typeface="Open Sans" panose="020B0606030504020204" pitchFamily="34" charset="0"/>
                <a:cs typeface="Open Sans" panose="020B0606030504020204" pitchFamily="34" charset="0"/>
              </a:rPr>
              <a:t>monprofil</a:t>
            </a:r>
            <a:endParaRPr kumimoji="0" lang="en-US"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linkedin.com</a:t>
            </a: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t>
            </a:r>
            <a:r>
              <a:rPr lang="en-US" sz="1000" b="1" dirty="0" err="1">
                <a:solidFill>
                  <a:srgbClr val="3378CF"/>
                </a:solidFill>
                <a:ea typeface="Open Sans" panose="020B0606030504020204" pitchFamily="34" charset="0"/>
                <a:cs typeface="Open Sans" panose="020B0606030504020204" pitchFamily="34" charset="0"/>
              </a:rPr>
              <a:t>monprofil</a:t>
            </a:r>
            <a:endParaRPr kumimoji="0" lang="en-US"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74B0473C-A0EC-F84D-9C68-3BD313DF8AF2}"/>
              </a:ext>
            </a:extLst>
          </p:cNvPr>
          <p:cNvGrpSpPr/>
          <p:nvPr/>
        </p:nvGrpSpPr>
        <p:grpSpPr>
          <a:xfrm>
            <a:off x="2904545" y="3122757"/>
            <a:ext cx="3809325" cy="1756150"/>
            <a:chOff x="225425" y="3002169"/>
            <a:chExt cx="3996780" cy="1756150"/>
          </a:xfrm>
        </p:grpSpPr>
        <p:sp>
          <p:nvSpPr>
            <p:cNvPr id="41" name="TextBox 30">
              <a:extLst>
                <a:ext uri="{FF2B5EF4-FFF2-40B4-BE49-F238E27FC236}">
                  <a16:creationId xmlns:a16="http://schemas.microsoft.com/office/drawing/2014/main" id="{9843F1DE-6301-2549-A35C-31316D3D8E7B}"/>
                </a:ext>
              </a:extLst>
            </p:cNvPr>
            <p:cNvSpPr txBox="1"/>
            <p:nvPr/>
          </p:nvSpPr>
          <p:spPr>
            <a:xfrm>
              <a:off x="225425" y="3002169"/>
              <a:ext cx="21770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FORMATION</a:t>
              </a:r>
            </a:p>
          </p:txBody>
        </p:sp>
        <p:sp>
          <p:nvSpPr>
            <p:cNvPr id="84" name="TextBox 83"/>
            <p:cNvSpPr txBox="1"/>
            <p:nvPr/>
          </p:nvSpPr>
          <p:spPr>
            <a:xfrm>
              <a:off x="412206" y="3304075"/>
              <a:ext cx="3809999" cy="1454244"/>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lang="fr-FR" sz="1000" b="1" dirty="0"/>
                <a:t>Diplôme d'Assistante Dentaire</a:t>
              </a:r>
              <a:r>
                <a:rPr lang="fr-FR" sz="1000" dirty="0"/>
                <a:t> </a:t>
              </a:r>
              <a:r>
                <a:rPr kumimoji="0" lang="en-US"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rPr>
                <a:t>/ Lycée Ste Marie/ Paris / 2015-2016</a:t>
              </a:r>
            </a:p>
            <a:p>
              <a:pPr marL="171450" indent="-171450">
                <a:buFont typeface="Arial" panose="020B0604020202020204" pitchFamily="34" charset="0"/>
                <a:buChar char="•"/>
              </a:pPr>
              <a:r>
                <a:rPr lang="fr-FR" sz="1000" dirty="0"/>
                <a:t>Spécialisation en orthodontie et pédiatrie</a:t>
              </a:r>
            </a:p>
            <a:p>
              <a:pPr marL="171450" indent="-171450">
                <a:buFont typeface="Arial" panose="020B0604020202020204" pitchFamily="34" charset="0"/>
                <a:buChar char="•"/>
              </a:pPr>
              <a:r>
                <a:rPr lang="fr-FR" sz="1000" dirty="0"/>
                <a:t>Cours complémentaires en gestion de cabinet dentaire</a:t>
              </a:r>
            </a:p>
            <a:p>
              <a:pPr marL="171450" indent="-171450">
                <a:buFont typeface="Arial" panose="020B0604020202020204" pitchFamily="34" charset="0"/>
                <a:buChar char="•"/>
              </a:pPr>
              <a:endParaRPr lang="fr-FR" sz="1000" dirty="0"/>
            </a:p>
            <a:p>
              <a:r>
                <a:rPr lang="fr-FR" sz="1000" b="1" dirty="0"/>
                <a:t>Certification d'Assistante Dentaire</a:t>
              </a:r>
              <a:r>
                <a:rPr lang="fr-FR" sz="1000" dirty="0"/>
                <a:t> </a:t>
              </a:r>
              <a:r>
                <a:rPr lang="fr-FR" sz="1000" b="1" dirty="0">
                  <a:solidFill>
                    <a:srgbClr val="3378CF"/>
                  </a:solidFill>
                </a:rPr>
                <a:t>/ Fédération Dentaire Internationale /  2008</a:t>
              </a:r>
            </a:p>
            <a:p>
              <a:endParaRPr lang="fr-FR" sz="1000" dirty="0"/>
            </a:p>
          </p:txBody>
        </p:sp>
      </p:grpSp>
      <p:grpSp>
        <p:nvGrpSpPr>
          <p:cNvPr id="3" name="Group 2">
            <a:extLst>
              <a:ext uri="{FF2B5EF4-FFF2-40B4-BE49-F238E27FC236}">
                <a16:creationId xmlns:a16="http://schemas.microsoft.com/office/drawing/2014/main" id="{4F9E12F1-CF50-DC49-A139-F7193A2AEA12}"/>
              </a:ext>
            </a:extLst>
          </p:cNvPr>
          <p:cNvGrpSpPr/>
          <p:nvPr/>
        </p:nvGrpSpPr>
        <p:grpSpPr>
          <a:xfrm>
            <a:off x="2930768" y="5218636"/>
            <a:ext cx="3785101" cy="3759204"/>
            <a:chOff x="225425" y="5371319"/>
            <a:chExt cx="3971364" cy="3505209"/>
          </a:xfrm>
        </p:grpSpPr>
        <p:sp>
          <p:nvSpPr>
            <p:cNvPr id="89" name="TextBox 30">
              <a:extLst>
                <a:ext uri="{FF2B5EF4-FFF2-40B4-BE49-F238E27FC236}">
                  <a16:creationId xmlns:a16="http://schemas.microsoft.com/office/drawing/2014/main" id="{3CFB2C65-6D28-BF4E-9B33-4823F20B708B}"/>
                </a:ext>
              </a:extLst>
            </p:cNvPr>
            <p:cNvSpPr txBox="1"/>
            <p:nvPr/>
          </p:nvSpPr>
          <p:spPr>
            <a:xfrm>
              <a:off x="225425" y="5371319"/>
              <a:ext cx="2952827" cy="2869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EXPERIENCE PROFESSIONNELLE</a:t>
              </a:r>
            </a:p>
          </p:txBody>
        </p:sp>
        <p:sp>
          <p:nvSpPr>
            <p:cNvPr id="90" name="TextBox 89">
              <a:extLst>
                <a:ext uri="{FF2B5EF4-FFF2-40B4-BE49-F238E27FC236}">
                  <a16:creationId xmlns:a16="http://schemas.microsoft.com/office/drawing/2014/main" id="{4644C83C-CBBC-BE4D-BD04-48D5A41F6EA0}"/>
                </a:ext>
              </a:extLst>
            </p:cNvPr>
            <p:cNvSpPr txBox="1"/>
            <p:nvPr/>
          </p:nvSpPr>
          <p:spPr>
            <a:xfrm>
              <a:off x="386790" y="5681952"/>
              <a:ext cx="3809999" cy="1929949"/>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lang="fr-FR" sz="1000" b="1" dirty="0"/>
                <a:t>Assistante Dentaire Certifiée</a:t>
              </a:r>
              <a:r>
                <a:rPr lang="fr-FR" sz="1000" dirty="0"/>
                <a:t> </a:t>
              </a:r>
              <a:r>
                <a:rPr kumimoji="0" lang="en-US"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rPr>
                <a:t>/ Clinique St Paul/ Paris / 2015-2016</a:t>
              </a:r>
              <a:endParaRPr kumimoji="0" lang="fr-FR"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00" dirty="0"/>
                <a:t>Assisté dans diverses procédures dentaires, notamment les extractions, les obturations et les interventions orthodontiques.</a:t>
              </a:r>
            </a:p>
            <a:p>
              <a:pPr marL="171450" indent="-171450">
                <a:buFont typeface="Arial" panose="020B0604020202020204" pitchFamily="34" charset="0"/>
                <a:buChar char="•"/>
              </a:pPr>
              <a:r>
                <a:rPr lang="fr-FR" sz="1000" dirty="0"/>
                <a:t>Préparé et stérilisé l'équipement avant chaque rendez-vous et maintenu les protocoles d'hygiène.</a:t>
              </a:r>
            </a:p>
            <a:p>
              <a:pPr marL="171450" indent="-171450">
                <a:buFont typeface="Arial" panose="020B0604020202020204" pitchFamily="34" charset="0"/>
                <a:buChar char="•"/>
              </a:pPr>
              <a:r>
                <a:rPr lang="fr-FR" sz="1000" dirty="0"/>
                <a:t>Géré le planning des rendez-vous, l'accueil des patients et les dossiers médicaux.</a:t>
              </a:r>
            </a:p>
            <a:p>
              <a:pPr marL="171450" indent="-171450">
                <a:buFont typeface="Arial" panose="020B0604020202020204" pitchFamily="34" charset="0"/>
                <a:buChar char="•"/>
              </a:pPr>
              <a:r>
                <a:rPr lang="fr-FR" sz="1000" dirty="0" err="1"/>
                <a:t>Educé</a:t>
              </a:r>
              <a:r>
                <a:rPr lang="fr-FR" sz="1000" dirty="0"/>
                <a:t> les patients sur l'hygiène bucco-dentaire et le suivi des traitements.</a:t>
              </a:r>
            </a:p>
            <a:p>
              <a:pPr marL="171450" indent="-171450">
                <a:buFont typeface="Arial" panose="020B0604020202020204" pitchFamily="34" charset="0"/>
                <a:buChar char="•"/>
              </a:pPr>
              <a:endParaRPr lang="fr-FR" sz="1000" dirty="0"/>
            </a:p>
          </p:txBody>
        </p:sp>
        <p:sp>
          <p:nvSpPr>
            <p:cNvPr id="91" name="TextBox 90">
              <a:extLst>
                <a:ext uri="{FF2B5EF4-FFF2-40B4-BE49-F238E27FC236}">
                  <a16:creationId xmlns:a16="http://schemas.microsoft.com/office/drawing/2014/main" id="{BCE1C830-9DE6-DB42-B5B4-D1AB0A148746}"/>
                </a:ext>
              </a:extLst>
            </p:cNvPr>
            <p:cNvSpPr txBox="1"/>
            <p:nvPr/>
          </p:nvSpPr>
          <p:spPr>
            <a:xfrm>
              <a:off x="386790" y="7707080"/>
              <a:ext cx="3809999" cy="1169448"/>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lang="fr-FR" sz="1000" b="1" dirty="0"/>
                <a:t>Assistante Dentaire</a:t>
              </a:r>
              <a:r>
                <a:rPr kumimoji="0" lang="en-US"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rPr>
                <a:t>/ </a:t>
              </a:r>
              <a:r>
                <a:rPr kumimoji="0" lang="en-US" sz="1000" b="1" i="0" u="none" strike="noStrike" kern="1200" cap="none" spc="0" normalizeH="0" baseline="0" noProof="0" dirty="0" err="1">
                  <a:ln>
                    <a:noFill/>
                  </a:ln>
                  <a:solidFill>
                    <a:srgbClr val="3378CF"/>
                  </a:solidFill>
                  <a:effectLst/>
                  <a:uLnTx/>
                  <a:uFillTx/>
                  <a:ea typeface="Open Sans" panose="020B0606030504020204" pitchFamily="34" charset="0"/>
                  <a:cs typeface="Open Sans" panose="020B0606030504020204" pitchFamily="34" charset="0"/>
                </a:rPr>
                <a:t>Hôpital</a:t>
              </a:r>
              <a:r>
                <a:rPr kumimoji="0" lang="en-US"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rPr>
                <a:t> de Paris/ Paris / 2015-2016</a:t>
              </a:r>
              <a:endParaRPr kumimoji="0" lang="fr-FR" sz="1000" b="1" i="0" u="none" strike="noStrike" kern="1200" cap="none" spc="0" normalizeH="0" baseline="0" noProof="0" dirty="0">
                <a:ln>
                  <a:noFill/>
                </a:ln>
                <a:solidFill>
                  <a:srgbClr val="3378CF"/>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00" dirty="0"/>
                <a:t>Assisté les dentistes lors de diverses procédures, y compris les urgences.</a:t>
              </a:r>
            </a:p>
            <a:p>
              <a:pPr marL="171450" indent="-171450">
                <a:buFont typeface="Arial" panose="020B0604020202020204" pitchFamily="34" charset="0"/>
                <a:buChar char="•"/>
              </a:pPr>
              <a:r>
                <a:rPr lang="fr-FR" sz="1000" dirty="0"/>
                <a:t>Préparé les matériaux et l'équipement pour les dentistes et les hygiénistes dentaires.</a:t>
              </a:r>
            </a:p>
            <a:p>
              <a:pPr marL="171450" indent="-171450">
                <a:buFont typeface="Arial" panose="020B0604020202020204" pitchFamily="34" charset="0"/>
                <a:buChar char="•"/>
              </a:pPr>
              <a:r>
                <a:rPr lang="fr-FR" sz="1000" dirty="0"/>
                <a:t>Soutenu les patients en fournissant des informations claires sur les procédures et les soins post-opératoires.</a:t>
              </a:r>
            </a:p>
          </p:txBody>
        </p:sp>
      </p:grpSp>
      <p:sp>
        <p:nvSpPr>
          <p:cNvPr id="33" name="TextBox 32">
            <a:extLst>
              <a:ext uri="{FF2B5EF4-FFF2-40B4-BE49-F238E27FC236}">
                <a16:creationId xmlns:a16="http://schemas.microsoft.com/office/drawing/2014/main" id="{51F3582C-D313-C147-944A-F6132115005E}"/>
              </a:ext>
            </a:extLst>
          </p:cNvPr>
          <p:cNvSpPr txBox="1"/>
          <p:nvPr/>
        </p:nvSpPr>
        <p:spPr>
          <a:xfrm>
            <a:off x="2053877" y="491245"/>
            <a:ext cx="295472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Alice DENTAIRE</a:t>
            </a:r>
            <a:endParaRPr kumimoji="0" lang="uk-UA" sz="2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599FD888-EF71-0D4E-878D-4293D3F9890D}"/>
              </a:ext>
            </a:extLst>
          </p:cNvPr>
          <p:cNvSpPr txBox="1"/>
          <p:nvPr/>
        </p:nvSpPr>
        <p:spPr>
          <a:xfrm>
            <a:off x="2053877" y="932129"/>
            <a:ext cx="43878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chemeClr val="bg1"/>
                </a:solidFill>
              </a:rPr>
              <a:t>Assistante dentaire certifiée avec 15 ans d'expérience</a:t>
            </a:r>
            <a:endParaRPr kumimoji="0" lang="uk-UA" sz="12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endParaRPr>
          </a:p>
        </p:txBody>
      </p:sp>
      <p:cxnSp>
        <p:nvCxnSpPr>
          <p:cNvPr id="38" name="Прямая соединительная линия 67">
            <a:extLst>
              <a:ext uri="{FF2B5EF4-FFF2-40B4-BE49-F238E27FC236}">
                <a16:creationId xmlns:a16="http://schemas.microsoft.com/office/drawing/2014/main" id="{EE45C1AC-5236-2647-915E-E4E84047508A}"/>
              </a:ext>
            </a:extLst>
          </p:cNvPr>
          <p:cNvCxnSpPr>
            <a:cxnSpLocks/>
          </p:cNvCxnSpPr>
          <p:nvPr/>
        </p:nvCxnSpPr>
        <p:spPr>
          <a:xfrm>
            <a:off x="2637789" y="1685810"/>
            <a:ext cx="0" cy="7861488"/>
          </a:xfrm>
          <a:prstGeom prst="line">
            <a:avLst/>
          </a:prstGeom>
          <a:ln w="22225" cap="rnd">
            <a:solidFill>
              <a:srgbClr val="3378CF"/>
            </a:solidFill>
            <a:round/>
          </a:ln>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225425" y="165651"/>
            <a:ext cx="1488056" cy="1488056"/>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white"/>
              </a:solidFill>
              <a:effectLst/>
              <a:uLnTx/>
              <a:uFillTx/>
              <a:ea typeface="+mn-ea"/>
              <a:cs typeface="+mn-cs"/>
            </a:endParaRPr>
          </a:p>
        </p:txBody>
      </p:sp>
      <p:sp>
        <p:nvSpPr>
          <p:cNvPr id="12" name="ZoneTexte 11">
            <a:extLst>
              <a:ext uri="{FF2B5EF4-FFF2-40B4-BE49-F238E27FC236}">
                <a16:creationId xmlns:a16="http://schemas.microsoft.com/office/drawing/2014/main" id="{84B59BA0-D8DF-6EAA-61D3-D784846925E4}"/>
              </a:ext>
            </a:extLst>
          </p:cNvPr>
          <p:cNvSpPr txBox="1"/>
          <p:nvPr/>
        </p:nvSpPr>
        <p:spPr>
          <a:xfrm>
            <a:off x="3252556" y="3033408"/>
            <a:ext cx="184731" cy="523220"/>
          </a:xfrm>
          <a:prstGeom prst="rect">
            <a:avLst/>
          </a:prstGeom>
          <a:noFill/>
          <a:ln>
            <a:noFill/>
          </a:ln>
        </p:spPr>
        <p:txBody>
          <a:bodyPr wrap="none" rtlCol="0">
            <a:spAutoFit/>
          </a:bodyPr>
          <a:lstStyle/>
          <a:p>
            <a:endParaRPr lang="fr-FR" sz="2800" b="1" dirty="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endParaRPr>
          </a:p>
        </p:txBody>
      </p:sp>
      <p:sp>
        <p:nvSpPr>
          <p:cNvPr id="14" name="ZoneTexte 13">
            <a:extLst>
              <a:ext uri="{FF2B5EF4-FFF2-40B4-BE49-F238E27FC236}">
                <a16:creationId xmlns:a16="http://schemas.microsoft.com/office/drawing/2014/main" id="{37194267-13E6-F78B-80B8-1C8E48BC1BF1}"/>
              </a:ext>
            </a:extLst>
          </p:cNvPr>
          <p:cNvSpPr txBox="1"/>
          <p:nvPr/>
        </p:nvSpPr>
        <p:spPr>
          <a:xfrm>
            <a:off x="223456" y="1831492"/>
            <a:ext cx="1351026" cy="349776"/>
          </a:xfrm>
          <a:prstGeom prst="rect">
            <a:avLst/>
          </a:prstGeom>
          <a:noFill/>
          <a:ln>
            <a:noFill/>
          </a:ln>
        </p:spPr>
        <p:txBody>
          <a:bodyPr wrap="square">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CONTACT</a:t>
            </a:r>
          </a:p>
        </p:txBody>
      </p:sp>
      <p:pic>
        <p:nvPicPr>
          <p:cNvPr id="16" name="Image 15" descr="Une image contenant Visage humain, habits, personne, sourire&#10;&#10;Description générée automatiquement">
            <a:extLst>
              <a:ext uri="{FF2B5EF4-FFF2-40B4-BE49-F238E27FC236}">
                <a16:creationId xmlns:a16="http://schemas.microsoft.com/office/drawing/2014/main" id="{275C82DC-CE4A-7415-7801-6385638706F2}"/>
              </a:ext>
            </a:extLst>
          </p:cNvPr>
          <p:cNvPicPr>
            <a:picLocks noChangeAspect="1"/>
          </p:cNvPicPr>
          <p:nvPr/>
        </p:nvPicPr>
        <p:blipFill rotWithShape="1">
          <a:blip r:embed="rId2"/>
          <a:srcRect r="35220"/>
          <a:stretch/>
        </p:blipFill>
        <p:spPr>
          <a:xfrm>
            <a:off x="131123" y="137619"/>
            <a:ext cx="1655998" cy="1696212"/>
          </a:xfrm>
          <a:prstGeom prst="ellipse">
            <a:avLst/>
          </a:prstGeom>
        </p:spPr>
      </p:pic>
    </p:spTree>
    <p:extLst>
      <p:ext uri="{BB962C8B-B14F-4D97-AF65-F5344CB8AC3E}">
        <p14:creationId xmlns:p14="http://schemas.microsoft.com/office/powerpoint/2010/main" val="24572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70276" y="778216"/>
            <a:ext cx="5917452" cy="8314382"/>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86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865" dirty="0">
                <a:solidFill>
                  <a:schemeClr val="tx1">
                    <a:lumMod val="50000"/>
                    <a:lumOff val="50000"/>
                  </a:schemeClr>
                </a:solidFill>
              </a:rPr>
            </a:br>
            <a:r>
              <a:rPr lang="fr-FR" sz="1865" dirty="0" err="1">
                <a:solidFill>
                  <a:schemeClr val="tx1">
                    <a:lumMod val="50000"/>
                    <a:lumOff val="50000"/>
                  </a:schemeClr>
                </a:solidFill>
              </a:rPr>
              <a:t>Disclaimer</a:t>
            </a:r>
            <a:r>
              <a:rPr lang="fr-FR" sz="1865" dirty="0">
                <a:solidFill>
                  <a:schemeClr val="tx1">
                    <a:lumMod val="50000"/>
                    <a:lumOff val="50000"/>
                  </a:schemeClr>
                </a:solidFill>
              </a:rPr>
              <a:t> : Les modèles disponibles sur notre site fournis "en l'état" et sans garantie.</a:t>
            </a:r>
          </a:p>
          <a:p>
            <a:pPr marL="0" indent="0">
              <a:buNone/>
            </a:pPr>
            <a:endParaRPr lang="fr-FR" sz="2174" dirty="0">
              <a:solidFill>
                <a:schemeClr val="tx1">
                  <a:lumMod val="50000"/>
                  <a:lumOff val="50000"/>
                </a:schemeClr>
              </a:solidFill>
            </a:endParaRPr>
          </a:p>
          <a:p>
            <a:pPr marL="0" indent="0" algn="ctr">
              <a:buNone/>
            </a:pPr>
            <a:r>
              <a:rPr lang="fr-FR" sz="2174" dirty="0" err="1"/>
              <a:t>Créeruncv.com</a:t>
            </a:r>
            <a:r>
              <a:rPr lang="fr-FR" sz="2174"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3991</TotalTime>
  <Words>621</Words>
  <Application>Microsoft Macintosh PowerPoint</Application>
  <PresentationFormat>Format A4 (210 x 297 mm)</PresentationFormat>
  <Paragraphs>79</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Calibri Light</vt:lpstr>
      <vt:lpstr>Arial</vt:lpstr>
      <vt:lpstr>Calibri</vt:lpstr>
      <vt:lpstr>Wingdings</vt:lpstr>
      <vt:lpstr>Arial Black</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464</cp:revision>
  <dcterms:created xsi:type="dcterms:W3CDTF">2019-07-01T12:35:06Z</dcterms:created>
  <dcterms:modified xsi:type="dcterms:W3CDTF">2023-05-22T10:23:34Z</dcterms:modified>
</cp:coreProperties>
</file>