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7"/>
    <p:restoredTop sz="96327"/>
  </p:normalViewPr>
  <p:slideViewPr>
    <p:cSldViewPr snapToGrid="0" snapToObjects="1" showGuides="1">
      <p:cViewPr>
        <p:scale>
          <a:sx n="160" d="100"/>
          <a:sy n="160" d="100"/>
        </p:scale>
        <p:origin x="1808" y="-36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24/03/2023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24/03/2023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24/03/2023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2">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Alice </a:t>
            </a:r>
            <a:r>
              <a:rPr lang="fr-FR" sz="2800" b="1" dirty="0"/>
              <a:t>GESTIONNAIRE</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19113" y="759362"/>
            <a:ext cx="4047431"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effectLst/>
                <a:ea typeface="Calibri" panose="020F0502020204030204" pitchFamily="34" charset="0"/>
                <a:cs typeface="Times New Roman" panose="02020603050405020304" pitchFamily="18" charset="0"/>
              </a:rPr>
              <a:t>Assistante RH expérimentée avec plus de 7 ans d'expérience en administration des ressources humaines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5812" y="1874721"/>
            <a:ext cx="4090820" cy="1183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effectLst/>
                <a:latin typeface="Calibri" panose="020F0502020204030204" pitchFamily="34" charset="0"/>
                <a:ea typeface="Calibri" panose="020F0502020204030204" pitchFamily="34" charset="0"/>
                <a:cs typeface="Times New Roman" panose="02020603050405020304" pitchFamily="18" charset="0"/>
              </a:rPr>
              <a:t>Assistante RH expérimentée avec plus de 7 ans d'expérience en administration des ressources humaines, recrutement, formation et gestion des conflits. Passionnée par le développement du potentiel humain, je suis reconnue pour mon sens de l'organisation, mon esprit d'équipe et ma capacité à gérer de multiples tâches en parallèle. Je cherche à rejoindre une entreprise dynamique où je peux contribuer à l'amélioration des processus RH et au bien-être des employés.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9113" y="151023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65903" y="3047692"/>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54557" y="3493847"/>
            <a:ext cx="4180946" cy="349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effectLst/>
                <a:latin typeface="Calibri" panose="020F0502020204030204" pitchFamily="34" charset="0"/>
                <a:ea typeface="Times New Roman" panose="02020603050405020304" pitchFamily="18" charset="0"/>
                <a:cs typeface="Calibri" panose="020F0502020204030204" pitchFamily="34" charset="0"/>
              </a:rPr>
              <a:t>Assistante RH - Entreprise ABC (2016 - 2022)</a:t>
            </a:r>
          </a:p>
          <a:p>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Géré l'ensemble du processus de recrutement pour plus de 100 postes, incluant la rédaction des annonces, la sélection des candidats et la coordination des entretiens.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Mis en œuvre et suivi des programmes de formation et de développement pour plus de 200 employés, avec un accent particulier sur les compétences managériales et la communication.</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Assuré la gestion administrative des dossiers du personnel, la paie et les avantages sociaux pour plus de 300 employés.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Résolu avec succès des conflits internes et mis en place des politiques pour prévenir les problèmes futurs.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Participé activement à l'élaboration et à la mise en œuvre de stratégies RH, notamment en matière de diversité et d'inclusion.</a:t>
            </a:r>
          </a:p>
          <a:p>
            <a:pPr marL="342900" lvl="0" indent="-342900">
              <a:buSzPts val="1000"/>
              <a:buFont typeface="Symbol" pitchFamily="2" charset="2"/>
              <a:buChar char=""/>
              <a:tabLst>
                <a:tab pos="457200" algn="l"/>
              </a:tabLs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000" b="1" dirty="0">
                <a:effectLst/>
                <a:latin typeface="Calibri" panose="020F0502020204030204" pitchFamily="34" charset="0"/>
                <a:ea typeface="Times New Roman" panose="02020603050405020304" pitchFamily="18" charset="0"/>
                <a:cs typeface="Calibri" panose="020F0502020204030204" pitchFamily="34" charset="0"/>
              </a:rPr>
              <a:t>Stagiaire en ressources humaines - Entreprise DEF (2015 - 2016)</a:t>
            </a:r>
          </a:p>
          <a:p>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Soutenu le département RH dans la gestion quotidienne des tâches administratives, telles que la mise à jour des dossiers du personnel, le suivi des absences et la préparation des contrats de travail.</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Participé à l'organisation et à la coordination de sessions de formation pour les employés.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Contribué au processus de recrutement en triant les candidatures et en planifiant les entretiens.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6397" y="184161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00443" y="340413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0346" y="2732807"/>
            <a:ext cx="2016816"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94342" y="3337450"/>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513" y="2769773"/>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6832" y="309681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766" y="362527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750" y="231829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0145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1" y="4391169"/>
            <a:ext cx="2281080" cy="2245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Conception architecturale écologique et durable</a:t>
            </a:r>
          </a:p>
          <a:p>
            <a:pPr marL="171450" indent="-171450">
              <a:buFont typeface="Arial" panose="020B0604020202020204" pitchFamily="34" charset="0"/>
              <a:buChar char="•"/>
            </a:pPr>
            <a:r>
              <a:rPr lang="fr-FR" sz="1050" dirty="0"/>
              <a:t>Gestion de projet et coordination d'équipes</a:t>
            </a:r>
          </a:p>
          <a:p>
            <a:pPr marL="171450" indent="-171450">
              <a:buFont typeface="Arial" panose="020B0604020202020204" pitchFamily="34" charset="0"/>
              <a:buChar char="•"/>
            </a:pPr>
            <a:r>
              <a:rPr lang="fr-FR" sz="1050" dirty="0"/>
              <a:t>Maîtrise des logiciels BIM (Revit, ArchiCAD) et CAO (AutoCAD, </a:t>
            </a:r>
            <a:r>
              <a:rPr lang="fr-FR" sz="1050" dirty="0" err="1"/>
              <a:t>Vectorworks</a:t>
            </a:r>
            <a:r>
              <a:rPr lang="fr-FR" sz="1050" dirty="0"/>
              <a:t>)</a:t>
            </a:r>
          </a:p>
          <a:p>
            <a:pPr marL="171450" indent="-171450">
              <a:buFont typeface="Arial" panose="020B0604020202020204" pitchFamily="34" charset="0"/>
              <a:buChar char="•"/>
            </a:pPr>
            <a:r>
              <a:rPr lang="fr-FR" sz="1050" dirty="0"/>
              <a:t>Modélisation 3D et rendu (SketchUp, Rhino, 3ds Max, </a:t>
            </a:r>
            <a:r>
              <a:rPr lang="fr-FR" sz="1050" dirty="0" err="1"/>
              <a:t>Lumion</a:t>
            </a:r>
            <a:r>
              <a:rPr lang="fr-FR" sz="1050" dirty="0"/>
              <a:t>)</a:t>
            </a:r>
          </a:p>
          <a:p>
            <a:pPr marL="171450" indent="-171450">
              <a:buFont typeface="Arial" panose="020B0604020202020204" pitchFamily="34" charset="0"/>
              <a:buChar char="•"/>
            </a:pPr>
            <a:r>
              <a:rPr lang="fr-FR" sz="1050" dirty="0"/>
              <a:t>Suite bureautique (Microsoft Office, Google Workspace)</a:t>
            </a:r>
          </a:p>
          <a:p>
            <a:pPr marL="171450" indent="-171450">
              <a:buFont typeface="Arial" panose="020B0604020202020204" pitchFamily="34" charset="0"/>
              <a:buChar char="•"/>
            </a:pPr>
            <a:r>
              <a:rPr lang="fr-FR" sz="1050" dirty="0"/>
              <a:t>Communication efficace et travail d'équipe</a:t>
            </a:r>
          </a:p>
          <a:p>
            <a:pPr marL="171450" indent="-171450">
              <a:buFont typeface="Arial" panose="020B0604020202020204" pitchFamily="34" charset="0"/>
              <a:buChar char="•"/>
            </a:pPr>
            <a:r>
              <a:rPr lang="fr-FR" sz="1050" dirty="0"/>
              <a:t>Très bonne connaissance des réglementations et des normes de construction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198931" y="8602363"/>
            <a:ext cx="2341562" cy="475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65360" y="731417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73107" y="7663683"/>
            <a:ext cx="2230901" cy="1899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a:buFont typeface="Arial" panose="020B0604020202020204" pitchFamily="34" charset="0"/>
              <a:buChar char="•"/>
            </a:pPr>
            <a:r>
              <a:rPr lang="fr-FR" sz="1000" dirty="0">
                <a:effectLst/>
                <a:latin typeface="Calibri" panose="020F0502020204030204" pitchFamily="34" charset="0"/>
                <a:ea typeface="Calibri" panose="020F0502020204030204" pitchFamily="34" charset="0"/>
                <a:cs typeface="Calibri" panose="020F0502020204030204" pitchFamily="34" charset="0"/>
              </a:rPr>
              <a:t>Développement personnel : participation régulière à des formations et conférences pour améliorer mes compétences professionnelles et personnelles</a:t>
            </a:r>
            <a:endParaRPr lang="fr-FR" sz="10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fr-FR" sz="1000" dirty="0">
                <a:effectLst/>
                <a:latin typeface="Calibri" panose="020F0502020204030204" pitchFamily="34" charset="0"/>
                <a:ea typeface="Calibri" panose="020F0502020204030204" pitchFamily="34" charset="0"/>
                <a:cs typeface="Calibri" panose="020F0502020204030204" pitchFamily="34" charset="0"/>
              </a:rPr>
              <a:t>Voyages : découverte de nouvelles cultures et expériences enrichissantes lors de voyages à travers le monde</a:t>
            </a:r>
            <a:endParaRPr lang="fr-FR" sz="10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fr-FR" sz="1000" dirty="0">
                <a:effectLst/>
                <a:latin typeface="Calibri" panose="020F0502020204030204" pitchFamily="34" charset="0"/>
                <a:ea typeface="Calibri" panose="020F0502020204030204" pitchFamily="34" charset="0"/>
                <a:cs typeface="Calibri" panose="020F0502020204030204" pitchFamily="34" charset="0"/>
              </a:rPr>
              <a:t>Sports : pratique régulière de la course à pied</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60420" y="7314174"/>
            <a:ext cx="330909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et certifications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Zone de texte 25">
            <a:extLst>
              <a:ext uri="{FF2B5EF4-FFF2-40B4-BE49-F238E27FC236}">
                <a16:creationId xmlns:a16="http://schemas.microsoft.com/office/drawing/2014/main" id="{F0D45754-49DD-3B7A-C972-D9E87CF691B6}"/>
              </a:ext>
            </a:extLst>
          </p:cNvPr>
          <p:cNvSpPr txBox="1">
            <a:spLocks noChangeArrowheads="1"/>
          </p:cNvSpPr>
          <p:nvPr/>
        </p:nvSpPr>
        <p:spPr bwMode="auto">
          <a:xfrm>
            <a:off x="169228" y="7737515"/>
            <a:ext cx="4150726" cy="87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Master en Gestion des Ressources Humaines, École de commerce GHI (2013 - 2015)</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Licence en Psychologie, Université JKL (2010 - 2013)</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Certification en médiation et gestion des conflits, Institut MNO (2017)</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fr-FR" sz="1000" dirty="0">
                <a:effectLst/>
                <a:latin typeface="Calibri" panose="020F0502020204030204" pitchFamily="34" charset="0"/>
                <a:ea typeface="Times New Roman" panose="02020603050405020304" pitchFamily="18"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7" name="Conector recto 36">
            <a:extLst>
              <a:ext uri="{FF2B5EF4-FFF2-40B4-BE49-F238E27FC236}">
                <a16:creationId xmlns:a16="http://schemas.microsoft.com/office/drawing/2014/main" id="{CAE9BB30-5B99-E875-F5C4-4F7D3359B6A9}"/>
              </a:ext>
            </a:extLst>
          </p:cNvPr>
          <p:cNvCxnSpPr>
            <a:cxnSpLocks/>
          </p:cNvCxnSpPr>
          <p:nvPr/>
        </p:nvCxnSpPr>
        <p:spPr>
          <a:xfrm>
            <a:off x="199769" y="7659856"/>
            <a:ext cx="3976863" cy="0"/>
          </a:xfrm>
          <a:prstGeom prst="line">
            <a:avLst/>
          </a:prstGeom>
          <a:ln/>
        </p:spPr>
        <p:style>
          <a:lnRef idx="2">
            <a:schemeClr val="dk1"/>
          </a:lnRef>
          <a:fillRef idx="0">
            <a:schemeClr val="dk1"/>
          </a:fillRef>
          <a:effectRef idx="1">
            <a:schemeClr val="dk1"/>
          </a:effectRef>
          <a:fontRef idx="minor">
            <a:schemeClr val="tx1"/>
          </a:fontRef>
        </p:style>
      </p:cxnSp>
      <p:cxnSp>
        <p:nvCxnSpPr>
          <p:cNvPr id="2" name="Conector recto 36">
            <a:extLst>
              <a:ext uri="{FF2B5EF4-FFF2-40B4-BE49-F238E27FC236}">
                <a16:creationId xmlns:a16="http://schemas.microsoft.com/office/drawing/2014/main" id="{C6527E71-A507-6DEC-5B07-BCE11BFA2806}"/>
              </a:ext>
            </a:extLst>
          </p:cNvPr>
          <p:cNvCxnSpPr>
            <a:cxnSpLocks/>
          </p:cNvCxnSpPr>
          <p:nvPr/>
        </p:nvCxnSpPr>
        <p:spPr>
          <a:xfrm>
            <a:off x="199769" y="8957448"/>
            <a:ext cx="4010235" cy="0"/>
          </a:xfrm>
          <a:prstGeom prst="line">
            <a:avLst/>
          </a:prstGeom>
          <a:ln/>
        </p:spPr>
        <p:style>
          <a:lnRef idx="2">
            <a:schemeClr val="dk1"/>
          </a:lnRef>
          <a:fillRef idx="0">
            <a:schemeClr val="dk1"/>
          </a:fillRef>
          <a:effectRef idx="1">
            <a:schemeClr val="dk1"/>
          </a:effectRef>
          <a:fontRef idx="minor">
            <a:schemeClr val="tx1"/>
          </a:fontRef>
        </p:style>
      </p:cxnSp>
      <p:pic>
        <p:nvPicPr>
          <p:cNvPr id="4" name="Image 3" descr="Une image contenant personne, femme&#10;&#10;Description générée automatiquement">
            <a:extLst>
              <a:ext uri="{FF2B5EF4-FFF2-40B4-BE49-F238E27FC236}">
                <a16:creationId xmlns:a16="http://schemas.microsoft.com/office/drawing/2014/main" id="{0CD84C49-444A-53AA-4AFB-AAC1BEF10489}"/>
              </a:ext>
            </a:extLst>
          </p:cNvPr>
          <p:cNvPicPr>
            <a:picLocks noChangeAspect="1"/>
          </p:cNvPicPr>
          <p:nvPr/>
        </p:nvPicPr>
        <p:blipFill rotWithShape="1">
          <a:blip r:embed="rId7"/>
          <a:srcRect l="33742"/>
          <a:stretch/>
        </p:blipFill>
        <p:spPr>
          <a:xfrm>
            <a:off x="4649729" y="220059"/>
            <a:ext cx="1921770" cy="1935904"/>
          </a:xfrm>
          <a:prstGeom prst="ellipse">
            <a:avLst/>
          </a:prstGeom>
          <a:ln w="50800">
            <a:solidFill>
              <a:schemeClr val="tx1">
                <a:lumMod val="50000"/>
                <a:lumOff val="50000"/>
              </a:schemeClr>
            </a:solidFill>
          </a:ln>
        </p:spPr>
      </p:pic>
      <p:sp>
        <p:nvSpPr>
          <p:cNvPr id="11" name="Zone de texte 11">
            <a:extLst>
              <a:ext uri="{FF2B5EF4-FFF2-40B4-BE49-F238E27FC236}">
                <a16:creationId xmlns:a16="http://schemas.microsoft.com/office/drawing/2014/main" id="{B299BC8B-6F1E-7899-7D91-80E6C0D3FEE8}"/>
              </a:ext>
            </a:extLst>
          </p:cNvPr>
          <p:cNvSpPr txBox="1"/>
          <p:nvPr/>
        </p:nvSpPr>
        <p:spPr>
          <a:xfrm>
            <a:off x="169228" y="9115276"/>
            <a:ext cx="3224780" cy="61653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228600" indent="-228600">
              <a:buFont typeface="Arial" panose="020B0604020202020204" pitchFamily="34" charset="0"/>
              <a:buChar char="•"/>
            </a:pPr>
            <a:r>
              <a:rPr lang="fr-FR" sz="1050" dirty="0">
                <a:effectLst/>
                <a:latin typeface="Calibri" panose="020F0502020204030204" pitchFamily="34" charset="0"/>
                <a:ea typeface="Calibri" panose="020F0502020204030204" pitchFamily="34" charset="0"/>
                <a:cs typeface="Calibri" panose="020F0502020204030204" pitchFamily="34" charset="0"/>
              </a:rPr>
              <a:t>Français : langue maternelle</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marL="228600" indent="-228600">
              <a:buFont typeface="Arial" panose="020B0604020202020204" pitchFamily="34" charset="0"/>
              <a:buChar char="•"/>
            </a:pPr>
            <a:r>
              <a:rPr lang="fr-FR" sz="1050" dirty="0">
                <a:effectLst/>
                <a:latin typeface="Calibri" panose="020F0502020204030204" pitchFamily="34" charset="0"/>
                <a:ea typeface="Calibri" panose="020F0502020204030204" pitchFamily="34" charset="0"/>
                <a:cs typeface="Calibri" panose="020F0502020204030204" pitchFamily="34" charset="0"/>
              </a:rPr>
              <a:t>Anglais : courant (TOEIC 850 points)</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marL="228600" indent="-228600">
              <a:buFont typeface="Arial" panose="020B0604020202020204" pitchFamily="34" charset="0"/>
              <a:buChar char="•"/>
            </a:pPr>
            <a:r>
              <a:rPr lang="fr-FR" sz="1050" dirty="0">
                <a:effectLst/>
                <a:latin typeface="Calibri" panose="020F0502020204030204" pitchFamily="34" charset="0"/>
                <a:ea typeface="Calibri" panose="020F0502020204030204" pitchFamily="34" charset="0"/>
                <a:cs typeface="Calibri" panose="020F0502020204030204" pitchFamily="34" charset="0"/>
              </a:rPr>
              <a:t>Espagnol : intermédiaire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Autofit/>
          </a:bodyPr>
          <a:lstStyle/>
          <a:p>
            <a:pPr marL="0" indent="0">
              <a:buNone/>
            </a:pPr>
            <a:r>
              <a:rPr lang="fr-FR" sz="1100" b="1" dirty="0"/>
              <a:t>Cher(e) Candidat(e)</a:t>
            </a:r>
          </a:p>
          <a:p>
            <a:pPr marL="0" indent="0">
              <a:buNone/>
            </a:pPr>
            <a:r>
              <a:rPr lang="fr-FR" sz="1100" b="1" dirty="0"/>
              <a:t>Merci d'avoir téléchargé ce modèle sur notre site. Nous espérons qu'il vous aidera à mettre en valeur votre CV.</a:t>
            </a:r>
          </a:p>
          <a:p>
            <a:pPr marL="0" indent="0">
              <a:buNone/>
            </a:pPr>
            <a:r>
              <a:rPr lang="fr-FR" sz="1100" dirty="0"/>
              <a:t>---------------------------------------------------------------------------------------</a:t>
            </a:r>
          </a:p>
          <a:p>
            <a:pPr marL="0" indent="0">
              <a:buNone/>
            </a:pPr>
            <a:r>
              <a:rPr lang="fr-FR" sz="1100" dirty="0"/>
              <a:t>Besoin de conseils pour rédiger votre CV ou vous préparer pour l’entretien d’embauche ? Consultez nos articles :</a:t>
            </a:r>
          </a:p>
          <a:p>
            <a:pPr marL="0" indent="0">
              <a:buNone/>
            </a:pPr>
            <a:r>
              <a:rPr lang="fr-FR" sz="1100" dirty="0"/>
              <a:t>- </a:t>
            </a:r>
            <a:r>
              <a:rPr lang="fr-FR" sz="1100" dirty="0">
                <a:hlinkClick r:id="rId2"/>
              </a:rPr>
              <a:t>Le titre du CV : guide pratique + 30 exemples</a:t>
            </a:r>
            <a:endParaRPr lang="fr-FR" sz="1100" dirty="0"/>
          </a:p>
          <a:p>
            <a:pPr marL="0" indent="0">
              <a:buNone/>
            </a:pPr>
            <a:r>
              <a:rPr lang="fr-FR" sz="1100" dirty="0"/>
              <a:t>- </a:t>
            </a:r>
            <a:r>
              <a:rPr lang="fr-FR" sz="1100" dirty="0">
                <a:hlinkClick r:id="rId3"/>
              </a:rPr>
              <a:t>Comment mettre en valeur son expérience professionnelle ?</a:t>
            </a:r>
            <a:endParaRPr lang="fr-FR" sz="1100" dirty="0"/>
          </a:p>
          <a:p>
            <a:pPr marL="0" indent="0">
              <a:buNone/>
            </a:pPr>
            <a:r>
              <a:rPr lang="fr-FR" sz="1100" dirty="0"/>
              <a:t>- </a:t>
            </a:r>
            <a:r>
              <a:rPr lang="fr-FR" sz="1100" dirty="0">
                <a:hlinkClick r:id="rId4"/>
              </a:rPr>
              <a:t>Rédiger une accroche de CV percutante + 9 exemples</a:t>
            </a:r>
            <a:endParaRPr lang="fr-FR" sz="1100" dirty="0"/>
          </a:p>
          <a:p>
            <a:pPr marL="0" indent="0">
              <a:buNone/>
            </a:pPr>
            <a:r>
              <a:rPr lang="fr-FR" sz="1100" dirty="0"/>
              <a:t>- </a:t>
            </a:r>
            <a:r>
              <a:rPr lang="fr-FR" sz="1100" dirty="0">
                <a:hlinkClick r:id="rId5"/>
              </a:rPr>
              <a:t>Les 7 points clés d'un CV réussi</a:t>
            </a:r>
            <a:endParaRPr lang="fr-FR" sz="1100" dirty="0"/>
          </a:p>
          <a:p>
            <a:pPr marL="0" indent="0">
              <a:buNone/>
            </a:pPr>
            <a:r>
              <a:rPr lang="fr-FR" sz="1100" dirty="0"/>
              <a:t>- Personnalisez votre CV avec </a:t>
            </a:r>
            <a:r>
              <a:rPr lang="fr-FR" sz="1100" dirty="0">
                <a:hlinkClick r:id="rId6"/>
              </a:rPr>
              <a:t>des icônes gratuites</a:t>
            </a:r>
            <a:endParaRPr lang="fr-FR" sz="1100" dirty="0"/>
          </a:p>
          <a:p>
            <a:pPr marL="0" indent="0">
              <a:buNone/>
            </a:pPr>
            <a:r>
              <a:rPr lang="fr-FR" sz="1100" dirty="0"/>
              <a:t>- Bien </a:t>
            </a:r>
            <a:r>
              <a:rPr lang="fr-FR" sz="1100" dirty="0">
                <a:hlinkClick r:id="rId7"/>
              </a:rPr>
              <a:t>préparer son entretien </a:t>
            </a:r>
            <a:endParaRPr lang="fr-FR" sz="1100" dirty="0"/>
          </a:p>
          <a:p>
            <a:pPr marL="0" indent="0">
              <a:buNone/>
            </a:pPr>
            <a:r>
              <a:rPr lang="fr-FR" sz="1100" dirty="0"/>
              <a:t>Nous proposons également plusieurs centaines d'exemples de lettres de motivation classées par métier et des modèles pour les mettre en forme.</a:t>
            </a:r>
          </a:p>
          <a:p>
            <a:pPr marL="0" indent="0">
              <a:buNone/>
            </a:pPr>
            <a:r>
              <a:rPr lang="fr-FR" sz="1100" dirty="0"/>
              <a:t>- </a:t>
            </a:r>
            <a:r>
              <a:rPr lang="fr-FR" sz="1100" dirty="0">
                <a:hlinkClick r:id="rId8"/>
              </a:rPr>
              <a:t>1200 exemples de lettres de motivation </a:t>
            </a:r>
            <a:endParaRPr lang="fr-FR" sz="1100" dirty="0"/>
          </a:p>
          <a:p>
            <a:pPr marL="0" indent="0">
              <a:buNone/>
            </a:pPr>
            <a:r>
              <a:rPr lang="fr-FR" sz="1100" dirty="0"/>
              <a:t>- </a:t>
            </a:r>
            <a:r>
              <a:rPr lang="fr-FR" sz="1100" dirty="0">
                <a:hlinkClick r:id="rId9"/>
              </a:rPr>
              <a:t>Les modèles de </a:t>
            </a:r>
            <a:r>
              <a:rPr lang="fr-FR" sz="1100" dirty="0">
                <a:hlinkClick r:id="rId10"/>
              </a:rPr>
              <a:t>courrier</a:t>
            </a:r>
            <a:endParaRPr lang="fr-FR" sz="1100" dirty="0"/>
          </a:p>
          <a:p>
            <a:pPr marL="0" indent="0">
              <a:buNone/>
            </a:pPr>
            <a:r>
              <a:rPr lang="fr-FR" sz="1100" dirty="0"/>
              <a:t>- Tous nos conseils </a:t>
            </a:r>
            <a:r>
              <a:rPr lang="fr-FR" sz="1100" dirty="0">
                <a:hlinkClick r:id="rId11"/>
              </a:rPr>
              <a:t>pour rédiger une lettre efficace </a:t>
            </a:r>
            <a:endParaRPr lang="fr-FR" sz="1100" dirty="0"/>
          </a:p>
          <a:p>
            <a:pPr marL="0" indent="0">
              <a:buNone/>
            </a:pPr>
            <a:endParaRPr lang="fr-FR" sz="1100" dirty="0"/>
          </a:p>
          <a:p>
            <a:pPr marL="0" indent="0">
              <a:buNone/>
            </a:pPr>
            <a:r>
              <a:rPr lang="fr-FR" sz="1100" dirty="0"/>
              <a:t>Nous vous souhaitons bonne chance dans vos recherches et vos entretiens </a:t>
            </a:r>
            <a:r>
              <a:rPr lang="fr-FR" sz="1100" dirty="0">
                <a:sym typeface="Wingdings" pitchFamily="2" charset="2"/>
              </a:rPr>
              <a:t> </a:t>
            </a:r>
            <a:endParaRPr lang="fr-FR" sz="1100" dirty="0"/>
          </a:p>
          <a:p>
            <a:pPr marL="0" indent="0">
              <a:buNone/>
            </a:pPr>
            <a:endParaRPr lang="fr-FR" sz="1100" dirty="0"/>
          </a:p>
          <a:p>
            <a:pPr marL="0" indent="0">
              <a:buNone/>
            </a:pPr>
            <a:r>
              <a:rPr lang="fr-FR" sz="1100" dirty="0"/>
              <a:t>Enfin, rappelez-vous qu'une bonne candidature est une candidature personnalisée ! Prenez donc le temps de la rédiger avec soin car elle décrit votre parcours professionnel et votre personnalité. </a:t>
            </a:r>
          </a:p>
          <a:p>
            <a:pPr marL="0" indent="0" algn="ctr">
              <a:buNone/>
            </a:pPr>
            <a:r>
              <a:rPr lang="fr-FR" sz="1100" dirty="0">
                <a:solidFill>
                  <a:schemeClr val="tx1">
                    <a:lumMod val="50000"/>
                    <a:lumOff val="50000"/>
                  </a:schemeClr>
                </a:solidFill>
              </a:rPr>
              <a:t>----------------</a:t>
            </a:r>
          </a:p>
          <a:p>
            <a:pPr marL="0" indent="0">
              <a:buNone/>
            </a:pPr>
            <a:r>
              <a:rPr lang="fr-FR" sz="1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100" dirty="0">
                <a:solidFill>
                  <a:schemeClr val="tx1">
                    <a:lumMod val="50000"/>
                    <a:lumOff val="50000"/>
                  </a:schemeClr>
                </a:solidFill>
              </a:rPr>
            </a:br>
            <a:r>
              <a:rPr lang="fr-FR" sz="1100" dirty="0" err="1">
                <a:solidFill>
                  <a:schemeClr val="tx1">
                    <a:lumMod val="50000"/>
                    <a:lumOff val="50000"/>
                  </a:schemeClr>
                </a:solidFill>
              </a:rPr>
              <a:t>Disclaimer</a:t>
            </a:r>
            <a:r>
              <a:rPr lang="fr-FR" sz="1100" dirty="0">
                <a:solidFill>
                  <a:schemeClr val="tx1">
                    <a:lumMod val="50000"/>
                    <a:lumOff val="50000"/>
                  </a:schemeClr>
                </a:solidFill>
              </a:rPr>
              <a:t> : Les modèles disponibles sur notre site fournis "en l'état" et sans garantie.</a:t>
            </a:r>
          </a:p>
          <a:p>
            <a:pPr marL="0" indent="0">
              <a:buNone/>
            </a:pPr>
            <a:endParaRPr lang="fr-FR" sz="1100" dirty="0">
              <a:solidFill>
                <a:schemeClr val="tx1">
                  <a:lumMod val="50000"/>
                  <a:lumOff val="50000"/>
                </a:schemeClr>
              </a:solidFill>
            </a:endParaRPr>
          </a:p>
          <a:p>
            <a:pPr marL="0" indent="0" algn="ctr">
              <a:buNone/>
            </a:pPr>
            <a:r>
              <a:rPr lang="fr-FR" sz="1100" dirty="0" err="1"/>
              <a:t>Créeruncv.com</a:t>
            </a:r>
            <a:r>
              <a:rPr lang="fr-FR" sz="1100"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1748</TotalTime>
  <Words>782</Words>
  <Application>Microsoft Macintosh PowerPoint</Application>
  <PresentationFormat>Format A4 (210 x 297 mm)</PresentationFormat>
  <Paragraphs>68</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Century Gothic</vt:lpstr>
      <vt:lpstr>Symbol</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46</cp:revision>
  <cp:lastPrinted>2022-05-25T13:38:42Z</cp:lastPrinted>
  <dcterms:created xsi:type="dcterms:W3CDTF">2022-05-25T13:38:28Z</dcterms:created>
  <dcterms:modified xsi:type="dcterms:W3CDTF">2023-03-24T16:27:30Z</dcterms:modified>
</cp:coreProperties>
</file>