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23"/>
    <p:restoredTop sz="96327"/>
  </p:normalViewPr>
  <p:slideViewPr>
    <p:cSldViewPr snapToGrid="0" snapToObjects="1" showGuides="1">
      <p:cViewPr varScale="1">
        <p:scale>
          <a:sx n="89" d="100"/>
          <a:sy n="89" d="100"/>
        </p:scale>
        <p:origin x="3472" y="16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27/03/2023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27/03/2023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27/03/2023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27/03/2023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27/03/2023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27/03/2023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7030A0">
              <a:alpha val="9019"/>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Vincent </a:t>
            </a:r>
            <a:r>
              <a:rPr lang="fr-FR" sz="2800" b="1" dirty="0"/>
              <a:t>LOPITAL</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3998067"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effectLst/>
                <a:latin typeface="Calibri" panose="020F0502020204030204" pitchFamily="34" charset="0"/>
                <a:ea typeface="Times New Roman" panose="02020603050405020304" pitchFamily="18" charset="0"/>
                <a:cs typeface="Calibri" panose="020F0502020204030204" pitchFamily="34" charset="0"/>
              </a:rPr>
              <a:t>Agent de service hospitalier expérimenté – 10 ans d’expérience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29201" y="1670852"/>
            <a:ext cx="4069132" cy="78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200" dirty="0">
                <a:effectLst/>
                <a:latin typeface="Calibri" panose="020F0502020204030204" pitchFamily="34" charset="0"/>
                <a:ea typeface="Times New Roman" panose="02020603050405020304" pitchFamily="18" charset="0"/>
                <a:cs typeface="Calibri" panose="020F0502020204030204" pitchFamily="34" charset="0"/>
              </a:rPr>
              <a:t>ASH expérimenté avec une expertise en matière de nettoyage et de désinfection, doté d'une grande attention aux détails pour assurer un environnement hospitalier sûr et propre pour les patients et le personnel.</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200"/>
              </a:spcAft>
            </a:pPr>
            <a:r>
              <a:rPr lang="fr-F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35524" y="126127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9103" y="254985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7552" y="2974345"/>
            <a:ext cx="4130195" cy="4892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effectLst/>
                <a:latin typeface="Calibri" panose="020F0502020204030204" pitchFamily="34" charset="0"/>
                <a:ea typeface="Times New Roman" panose="02020603050405020304" pitchFamily="18" charset="0"/>
                <a:cs typeface="Calibri" panose="020F0502020204030204" pitchFamily="34" charset="0"/>
              </a:rPr>
              <a:t>ASH -  Centre Hospitalier Universitaire, [Ville], France [Mois année - présent]</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Responsable de l'entretien de plusieurs étages de l'hôpital, y compris les chambres des patients, les salles d'opération, les salles de traitement et les couloirs.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Utilisation des produits de nettoyage appropriés et des techniques de désinfection pour maintenir un environnement hospitalier sûr et hygiénique.</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suivre les protocoles d'hygiène et de sécurité stricts de l'hôpital pour garantir un environnement de travail sécuritaire pour les patients et le personnel.</a:t>
            </a:r>
            <a:br>
              <a:rPr lang="fr-FR" sz="1050" dirty="0">
                <a:effectLst/>
                <a:latin typeface="Calibri" panose="020F0502020204030204" pitchFamily="34" charset="0"/>
                <a:ea typeface="Times New Roman" panose="02020603050405020304" pitchFamily="18" charset="0"/>
                <a:cs typeface="Calibri" panose="020F0502020204030204" pitchFamily="34" charset="0"/>
              </a:rPr>
            </a:b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r>
              <a:rPr lang="fr-FR" sz="1050" b="1" dirty="0">
                <a:effectLst/>
                <a:latin typeface="Calibri" panose="020F0502020204030204" pitchFamily="34" charset="0"/>
                <a:ea typeface="Times New Roman" panose="02020603050405020304" pitchFamily="18" charset="0"/>
                <a:cs typeface="Calibri" panose="020F0502020204030204" pitchFamily="34" charset="0"/>
              </a:rPr>
              <a:t>ASH - Clinique Privée, [Ville], France [Mois année - mois année]</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Responsable de l'entretien de toutes les zones de la clinique, y compris les chambres des patients, les salles de traitement et les espaces communs.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Application des connaissances acquises lors de la formation en hygiène hospitalière pour maintenir un environnement sûr et hygiénique pour les patients et le personnel.</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suivre les protocoles d'hygiène et de sécurité stricts de la clinique pour garantir un environnement de travail sécuritaire pour les patients et le personnel.</a:t>
            </a:r>
            <a:br>
              <a:rPr lang="fr-FR" sz="1050" dirty="0">
                <a:effectLst/>
                <a:latin typeface="Calibri" panose="020F0502020204030204" pitchFamily="34" charset="0"/>
                <a:ea typeface="Times New Roman" panose="02020603050405020304" pitchFamily="18" charset="0"/>
                <a:cs typeface="Calibri" panose="020F0502020204030204" pitchFamily="34" charset="0"/>
              </a:rPr>
            </a:b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r>
              <a:rPr lang="fr-FR" sz="1050" b="1" dirty="0">
                <a:effectLst/>
                <a:latin typeface="Calibri" panose="020F0502020204030204" pitchFamily="34" charset="0"/>
                <a:ea typeface="Times New Roman" panose="02020603050405020304" pitchFamily="18" charset="0"/>
                <a:cs typeface="Calibri" panose="020F0502020204030204" pitchFamily="34" charset="0"/>
              </a:rPr>
              <a:t>ASH - Hôpital Régional, [Ville], France [Mois année - mois année]</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Responsable de l'entretien des espaces communs de l'hôpital, y compris les couloirs, les salles d'attente et les cafétérias.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travailler efficacement avec les autres membres de l'équipe de soins de santé pour garantir un environnement sûr et confortable pour les patients et les visiteurs.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Utilisation des produits de nettoyage appropriés pour garantir un environnement hygiénique et sûr.</a:t>
            </a:r>
            <a:r>
              <a:rPr lang="fr-FR" sz="105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29201" y="1629577"/>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23643" y="291544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22976" y="280497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6972" y="340962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1143" y="284194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9462" y="316899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3396" y="369745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59380" y="239046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59380" y="403304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59380" y="7515534"/>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87552" y="8003086"/>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09668" y="8338048"/>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 name="Image 1">
            <a:extLst>
              <a:ext uri="{FF2B5EF4-FFF2-40B4-BE49-F238E27FC236}">
                <a16:creationId xmlns:a16="http://schemas.microsoft.com/office/drawing/2014/main" id="{513BC46B-9A4A-37A9-EB6F-4ECF83AF1519}"/>
              </a:ext>
            </a:extLst>
          </p:cNvPr>
          <p:cNvPicPr>
            <a:picLocks noChangeAspect="1"/>
          </p:cNvPicPr>
          <p:nvPr/>
        </p:nvPicPr>
        <p:blipFill rotWithShape="1">
          <a:blip r:embed="rId7">
            <a:extLst>
              <a:ext uri="{28A0092B-C50C-407E-A947-70E740481C1C}">
                <a14:useLocalDpi xmlns:a14="http://schemas.microsoft.com/office/drawing/2010/main" val="0"/>
              </a:ext>
            </a:extLst>
          </a:blip>
          <a:srcRect t="3987" b="29695"/>
          <a:stretch/>
        </p:blipFill>
        <p:spPr bwMode="auto">
          <a:xfrm>
            <a:off x="4631855" y="272949"/>
            <a:ext cx="1907225" cy="1895098"/>
          </a:xfrm>
          <a:prstGeom prst="ellipse">
            <a:avLst/>
          </a:prstGeom>
          <a:ln w="50800">
            <a:solidFill>
              <a:schemeClr val="accent2">
                <a:lumMod val="75000"/>
              </a:schemeClr>
            </a:solidFill>
          </a:ln>
          <a:extLst>
            <a:ext uri="{53640926-AAD7-44D8-BBD7-CCE9431645EC}">
              <a14:shadowObscured xmlns:a14="http://schemas.microsoft.com/office/drawing/2010/main"/>
            </a:ext>
          </a:extLst>
        </p:spPr>
      </p:pic>
      <p:sp>
        <p:nvSpPr>
          <p:cNvPr id="5" name="ZoneTexte 4">
            <a:extLst>
              <a:ext uri="{FF2B5EF4-FFF2-40B4-BE49-F238E27FC236}">
                <a16:creationId xmlns:a16="http://schemas.microsoft.com/office/drawing/2014/main" id="{45C6DF45-FAD9-CC79-966B-E301CF02750D}"/>
              </a:ext>
            </a:extLst>
          </p:cNvPr>
          <p:cNvSpPr txBox="1"/>
          <p:nvPr/>
        </p:nvSpPr>
        <p:spPr>
          <a:xfrm>
            <a:off x="111479" y="8405157"/>
            <a:ext cx="4043942" cy="1477328"/>
          </a:xfrm>
          <a:prstGeom prst="rect">
            <a:avLst/>
          </a:prstGeom>
          <a:noFill/>
        </p:spPr>
        <p:txBody>
          <a:bodyPr wrap="square">
            <a:spAutoFit/>
          </a:bodyPr>
          <a:lstStyle/>
          <a:p>
            <a:pPr marL="342900" lvl="0" indent="-3429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Certificat de spécialisation en entretien et hygiène des locaux Centre de formation professionnelle, [Ville], France [Mois année - mois année]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Diplôme d'études professionnelles en hygiène et environnement Lycée professionnel, [Ville], France [Mois année - mois année]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Certification en nettoyage et désinfection dans les établissements de soins de santé Association professionnelle, [Ville], France [Mois année - mois année]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fr-FR" sz="10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98310" y="4368003"/>
            <a:ext cx="2266435" cy="3378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171450" indent="-17145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Connaissance approfondie des produits de nettoyage et des techniques de nettoyage pour maintenir un environnement hospitalier sûr et hygiénique.</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Respect des normes et des protocoles d'hygiène et de sécurité dans les établissements de soins de santé.</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utiliser et entretenir les équipements de nettoyage et de désinfection.</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Connaissance des mesures de sécurité pour la gestion des déchets hospitaliers.</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Compétences en matière de distribution de repas et de gestion des stocks de fournitures.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92426" y="7837797"/>
            <a:ext cx="234124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marL="228600" indent="-22860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Sens de l'organisation et de l'efficacité </a:t>
            </a:r>
            <a:endParaRPr lang="fr-FR" sz="12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Bonne communication.</a:t>
            </a:r>
            <a:endParaRPr lang="fr-FR" sz="12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faire preuve de compassion et de patience lors de l'assistance des patients</a:t>
            </a:r>
            <a:endParaRPr lang="fr-FR" sz="12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respecter les normes d'hygiène et de confidentialité des patients.</a:t>
            </a:r>
            <a:endParaRPr lang="fr-FR" sz="1200" dirty="0">
              <a:latin typeface="Calibri" panose="020F0502020204030204" pitchFamily="34" charset="0"/>
              <a:ea typeface="Times New Roman" panose="02020603050405020304" pitchFamily="18" charset="0"/>
              <a:cs typeface="Times New Roman" panose="02020603050405020304" pitchFamily="18" charset="0"/>
            </a:endParaRPr>
          </a:p>
          <a:p>
            <a:pPr marL="228600" indent="-228600">
              <a:buFont typeface="Arial" panose="020B0604020202020204" pitchFamily="34" charset="0"/>
              <a:buChar char="•"/>
              <a:tabLst>
                <a:tab pos="228600" algn="l"/>
              </a:tabLst>
            </a:pPr>
            <a:r>
              <a:rPr lang="fr-FR" sz="1050" dirty="0">
                <a:effectLst/>
                <a:latin typeface="Calibri" panose="020F0502020204030204" pitchFamily="34" charset="0"/>
                <a:ea typeface="Times New Roman" panose="02020603050405020304" pitchFamily="18" charset="0"/>
                <a:cs typeface="Calibri" panose="020F0502020204030204" pitchFamily="34" charset="0"/>
              </a:rPr>
              <a:t>Flexibilité pour s'adapter aux changements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tabLst>
                <a:tab pos="228600" algn="l"/>
              </a:tabLst>
            </a:pPr>
            <a:r>
              <a:rPr lang="fr-FR" sz="105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Autofit/>
          </a:bodyPr>
          <a:lstStyle/>
          <a:p>
            <a:pPr marL="0" indent="0">
              <a:buNone/>
            </a:pPr>
            <a:r>
              <a:rPr lang="fr-FR" sz="1100" b="1" dirty="0"/>
              <a:t>Cher(e) Candidat(e)</a:t>
            </a:r>
          </a:p>
          <a:p>
            <a:pPr marL="0" indent="0">
              <a:buNone/>
            </a:pPr>
            <a:r>
              <a:rPr lang="fr-FR" sz="1100" b="1" dirty="0"/>
              <a:t>Merci d'avoir téléchargé ce modèle sur notre site. Nous espérons qu'il vous aidera à mettre en valeur votre CV.</a:t>
            </a:r>
          </a:p>
          <a:p>
            <a:pPr marL="0" indent="0">
              <a:buNone/>
            </a:pPr>
            <a:r>
              <a:rPr lang="fr-FR" sz="1100" dirty="0"/>
              <a:t>---------------------------------------------------------------------------------------</a:t>
            </a:r>
          </a:p>
          <a:p>
            <a:pPr marL="0" indent="0">
              <a:buNone/>
            </a:pPr>
            <a:r>
              <a:rPr lang="fr-FR" sz="1100" dirty="0"/>
              <a:t>Besoin de conseils pour rédiger votre CV ou vous préparer pour l’entretien d’embauche ? Consultez nos articles :</a:t>
            </a:r>
          </a:p>
          <a:p>
            <a:pPr marL="0" indent="0">
              <a:buNone/>
            </a:pPr>
            <a:r>
              <a:rPr lang="fr-FR" sz="1100" dirty="0"/>
              <a:t>- </a:t>
            </a:r>
            <a:r>
              <a:rPr lang="fr-FR" sz="1100" dirty="0">
                <a:hlinkClick r:id="rId2"/>
              </a:rPr>
              <a:t>Le titre du CV : guide pratique + 30 exemples</a:t>
            </a:r>
            <a:endParaRPr lang="fr-FR" sz="1100" dirty="0"/>
          </a:p>
          <a:p>
            <a:pPr marL="0" indent="0">
              <a:buNone/>
            </a:pPr>
            <a:r>
              <a:rPr lang="fr-FR" sz="1100" dirty="0"/>
              <a:t>- </a:t>
            </a:r>
            <a:r>
              <a:rPr lang="fr-FR" sz="1100" dirty="0">
                <a:hlinkClick r:id="rId3"/>
              </a:rPr>
              <a:t>Comment mettre en valeur son expérience professionnelle ?</a:t>
            </a:r>
            <a:endParaRPr lang="fr-FR" sz="1100" dirty="0"/>
          </a:p>
          <a:p>
            <a:pPr marL="0" indent="0">
              <a:buNone/>
            </a:pPr>
            <a:r>
              <a:rPr lang="fr-FR" sz="1100" dirty="0"/>
              <a:t>- </a:t>
            </a:r>
            <a:r>
              <a:rPr lang="fr-FR" sz="1100" dirty="0">
                <a:hlinkClick r:id="rId4"/>
              </a:rPr>
              <a:t>Rédiger une accroche de CV percutante + 9 exemples</a:t>
            </a:r>
            <a:endParaRPr lang="fr-FR" sz="1100" dirty="0"/>
          </a:p>
          <a:p>
            <a:pPr marL="0" indent="0">
              <a:buNone/>
            </a:pPr>
            <a:r>
              <a:rPr lang="fr-FR" sz="1100" dirty="0"/>
              <a:t>- </a:t>
            </a:r>
            <a:r>
              <a:rPr lang="fr-FR" sz="1100" dirty="0">
                <a:hlinkClick r:id="rId5"/>
              </a:rPr>
              <a:t>Les 7 points clés d'un CV réussi</a:t>
            </a:r>
            <a:endParaRPr lang="fr-FR" sz="1100" dirty="0"/>
          </a:p>
          <a:p>
            <a:pPr marL="0" indent="0">
              <a:buNone/>
            </a:pPr>
            <a:r>
              <a:rPr lang="fr-FR" sz="1100" dirty="0"/>
              <a:t>- Personnalisez votre CV avec </a:t>
            </a:r>
            <a:r>
              <a:rPr lang="fr-FR" sz="1100" dirty="0">
                <a:hlinkClick r:id="rId6"/>
              </a:rPr>
              <a:t>des icônes gratuites</a:t>
            </a:r>
            <a:endParaRPr lang="fr-FR" sz="1100" dirty="0"/>
          </a:p>
          <a:p>
            <a:pPr marL="0" indent="0">
              <a:buNone/>
            </a:pPr>
            <a:r>
              <a:rPr lang="fr-FR" sz="1100" dirty="0"/>
              <a:t>- Bien </a:t>
            </a:r>
            <a:r>
              <a:rPr lang="fr-FR" sz="1100" dirty="0">
                <a:hlinkClick r:id="rId7"/>
              </a:rPr>
              <a:t>préparer son entretien </a:t>
            </a:r>
            <a:endParaRPr lang="fr-FR" sz="1100" dirty="0"/>
          </a:p>
          <a:p>
            <a:pPr marL="0" indent="0">
              <a:buNone/>
            </a:pPr>
            <a:r>
              <a:rPr lang="fr-FR" sz="1100" dirty="0"/>
              <a:t>Nous proposons également plusieurs centaines d'exemples de lettres de motivation classées par métier et des modèles pour les mettre en forme.</a:t>
            </a:r>
          </a:p>
          <a:p>
            <a:pPr marL="0" indent="0">
              <a:buNone/>
            </a:pPr>
            <a:r>
              <a:rPr lang="fr-FR" sz="1100" dirty="0"/>
              <a:t>- </a:t>
            </a:r>
            <a:r>
              <a:rPr lang="fr-FR" sz="1100" dirty="0">
                <a:hlinkClick r:id="rId8"/>
              </a:rPr>
              <a:t>1200 exemples de lettres de motivation </a:t>
            </a:r>
            <a:endParaRPr lang="fr-FR" sz="1100" dirty="0"/>
          </a:p>
          <a:p>
            <a:pPr marL="0" indent="0">
              <a:buNone/>
            </a:pPr>
            <a:r>
              <a:rPr lang="fr-FR" sz="1100" dirty="0"/>
              <a:t>- </a:t>
            </a:r>
            <a:r>
              <a:rPr lang="fr-FR" sz="1100" dirty="0">
                <a:hlinkClick r:id="rId9"/>
              </a:rPr>
              <a:t>Les modèles de </a:t>
            </a:r>
            <a:r>
              <a:rPr lang="fr-FR" sz="1100" dirty="0">
                <a:hlinkClick r:id="rId10"/>
              </a:rPr>
              <a:t>courrier</a:t>
            </a:r>
            <a:endParaRPr lang="fr-FR" sz="1100" dirty="0"/>
          </a:p>
          <a:p>
            <a:pPr marL="0" indent="0">
              <a:buNone/>
            </a:pPr>
            <a:r>
              <a:rPr lang="fr-FR" sz="1100" dirty="0"/>
              <a:t>- Tous nos conseils </a:t>
            </a:r>
            <a:r>
              <a:rPr lang="fr-FR" sz="1100" dirty="0">
                <a:hlinkClick r:id="rId11"/>
              </a:rPr>
              <a:t>pour rédiger une lettre efficace </a:t>
            </a:r>
            <a:endParaRPr lang="fr-FR" sz="1100" dirty="0"/>
          </a:p>
          <a:p>
            <a:pPr marL="0" indent="0">
              <a:buNone/>
            </a:pPr>
            <a:endParaRPr lang="fr-FR" sz="1100" dirty="0"/>
          </a:p>
          <a:p>
            <a:pPr marL="0" indent="0">
              <a:buNone/>
            </a:pPr>
            <a:r>
              <a:rPr lang="fr-FR" sz="1100" dirty="0"/>
              <a:t>Nous vous souhaitons bonne chance dans vos recherches et vos entretiens </a:t>
            </a:r>
            <a:r>
              <a:rPr lang="fr-FR" sz="1100" dirty="0">
                <a:sym typeface="Wingdings" pitchFamily="2" charset="2"/>
              </a:rPr>
              <a:t> </a:t>
            </a:r>
            <a:endParaRPr lang="fr-FR" sz="1100" dirty="0"/>
          </a:p>
          <a:p>
            <a:pPr marL="0" indent="0">
              <a:buNone/>
            </a:pPr>
            <a:endParaRPr lang="fr-FR" sz="1100" dirty="0"/>
          </a:p>
          <a:p>
            <a:pPr marL="0" indent="0">
              <a:buNone/>
            </a:pPr>
            <a:r>
              <a:rPr lang="fr-FR" sz="1100" dirty="0"/>
              <a:t>Enfin, rappelez-vous qu'une bonne candidature est une candidature personnalisée ! Prenez donc le temps de la rédiger avec soin car elle décrit votre parcours professionnel et votre personnalité. </a:t>
            </a:r>
          </a:p>
          <a:p>
            <a:pPr marL="0" indent="0" algn="ctr">
              <a:buNone/>
            </a:pPr>
            <a:r>
              <a:rPr lang="fr-FR" sz="1100" dirty="0">
                <a:solidFill>
                  <a:schemeClr val="tx1">
                    <a:lumMod val="50000"/>
                    <a:lumOff val="50000"/>
                  </a:schemeClr>
                </a:solidFill>
              </a:rPr>
              <a:t>----------------</a:t>
            </a:r>
          </a:p>
          <a:p>
            <a:pPr marL="0" indent="0">
              <a:buNone/>
            </a:pPr>
            <a:r>
              <a:rPr lang="fr-FR" sz="1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100" dirty="0">
                <a:solidFill>
                  <a:schemeClr val="tx1">
                    <a:lumMod val="50000"/>
                    <a:lumOff val="50000"/>
                  </a:schemeClr>
                </a:solidFill>
              </a:rPr>
            </a:br>
            <a:r>
              <a:rPr lang="fr-FR" sz="1100" dirty="0" err="1">
                <a:solidFill>
                  <a:schemeClr val="tx1">
                    <a:lumMod val="50000"/>
                    <a:lumOff val="50000"/>
                  </a:schemeClr>
                </a:solidFill>
              </a:rPr>
              <a:t>Disclaimer</a:t>
            </a:r>
            <a:r>
              <a:rPr lang="fr-FR" sz="1100" dirty="0">
                <a:solidFill>
                  <a:schemeClr val="tx1">
                    <a:lumMod val="50000"/>
                    <a:lumOff val="50000"/>
                  </a:schemeClr>
                </a:solidFill>
              </a:rPr>
              <a:t> : Les modèles disponibles sur notre site fournis "en l'état" et sans garantie.</a:t>
            </a:r>
          </a:p>
          <a:p>
            <a:pPr marL="0" indent="0">
              <a:buNone/>
            </a:pPr>
            <a:endParaRPr lang="fr-FR" sz="1100" dirty="0">
              <a:solidFill>
                <a:schemeClr val="tx1">
                  <a:lumMod val="50000"/>
                  <a:lumOff val="50000"/>
                </a:schemeClr>
              </a:solidFill>
            </a:endParaRPr>
          </a:p>
          <a:p>
            <a:pPr marL="0" indent="0" algn="ctr">
              <a:buNone/>
            </a:pPr>
            <a:r>
              <a:rPr lang="fr-FR" sz="1100" dirty="0" err="1"/>
              <a:t>Créeruncv.com</a:t>
            </a:r>
            <a:r>
              <a:rPr lang="fr-FR" sz="1100"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769</TotalTime>
  <Words>822</Words>
  <Application>Microsoft Macintosh PowerPoint</Application>
  <PresentationFormat>Format A4 (210 x 297 mm)</PresentationFormat>
  <Paragraphs>65</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Century Gothic</vt:lpstr>
      <vt:lpstr>Symbol</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26</cp:revision>
  <cp:lastPrinted>2022-05-25T13:38:42Z</cp:lastPrinted>
  <dcterms:created xsi:type="dcterms:W3CDTF">2022-05-25T13:38:28Z</dcterms:created>
  <dcterms:modified xsi:type="dcterms:W3CDTF">2023-03-27T20:24:19Z</dcterms:modified>
</cp:coreProperties>
</file>