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sldIdLst>
    <p:sldId id="256" r:id="rId2"/>
    <p:sldId id="259" r:id="rId3"/>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20" userDrawn="1">
          <p15:clr>
            <a:srgbClr val="A4A3A4"/>
          </p15:clr>
        </p15:guide>
        <p15:guide id="2" pos="216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DF2E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597"/>
    <p:restoredTop sz="96327"/>
  </p:normalViewPr>
  <p:slideViewPr>
    <p:cSldViewPr snapToGrid="0" snapToObjects="1" showGuides="1">
      <p:cViewPr>
        <p:scale>
          <a:sx n="160" d="100"/>
          <a:sy n="160" d="100"/>
        </p:scale>
        <p:origin x="1808" y="-4232"/>
      </p:cViewPr>
      <p:guideLst>
        <p:guide orient="horz" pos="3120"/>
        <p:guide pos="216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fr-FR"/>
              <a:t>Modifiez le style du titre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25824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6870560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fr-FR"/>
              <a:t>Modifiez le style du titre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71685530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E89A196F-2B0A-924F-9F94-33DF8C253705}"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492380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fr-FR"/>
              <a:t>Modifiez le style du titre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p:txBody>
          <a:bodyPr/>
          <a:lstStyle/>
          <a:p>
            <a:fld id="{E89A196F-2B0A-924F-9F94-33DF8C253705}" type="datetimeFigureOut">
              <a:rPr lang="fr-FR" smtClean="0"/>
              <a:t>24/03/2023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693871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E89A196F-2B0A-924F-9F94-33DF8C253705}" type="datetimeFigureOut">
              <a:rPr lang="fr-FR" smtClean="0"/>
              <a:t>24/03/2023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996967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fr-FR"/>
              <a:t>Modifiez le style du titre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4" name="Content Placeholder 3"/>
          <p:cNvSpPr>
            <a:spLocks noGrp="1"/>
          </p:cNvSpPr>
          <p:nvPr>
            <p:ph sz="half" idx="2"/>
          </p:nvPr>
        </p:nvSpPr>
        <p:spPr>
          <a:xfrm>
            <a:off x="472381" y="3618442"/>
            <a:ext cx="2901255"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fr-FR"/>
              <a:t>Cliquez pour modifier les styles du texte du masque</a:t>
            </a:r>
          </a:p>
        </p:txBody>
      </p:sp>
      <p:sp>
        <p:nvSpPr>
          <p:cNvPr id="6" name="Content Placeholder 5"/>
          <p:cNvSpPr>
            <a:spLocks noGrp="1"/>
          </p:cNvSpPr>
          <p:nvPr>
            <p:ph sz="quarter" idx="4"/>
          </p:nvPr>
        </p:nvSpPr>
        <p:spPr>
          <a:xfrm>
            <a:off x="3471863" y="3618442"/>
            <a:ext cx="2915543" cy="5322183"/>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E89A196F-2B0A-924F-9F94-33DF8C253705}" type="datetimeFigureOut">
              <a:rPr lang="fr-FR" smtClean="0"/>
              <a:t>24/03/2023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12494348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E89A196F-2B0A-924F-9F94-33DF8C253705}" type="datetimeFigureOut">
              <a:rPr lang="fr-FR" smtClean="0"/>
              <a:t>24/03/2023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22755492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9A196F-2B0A-924F-9F94-33DF8C253705}" type="datetimeFigureOut">
              <a:rPr lang="fr-FR" smtClean="0"/>
              <a:t>24/03/2023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449392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932528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fr-FR"/>
              <a:t>Modifiez le style du titre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fr-FR"/>
              <a:t>Cliquez sur l'icône pour ajouter une image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E89A196F-2B0A-924F-9F94-33DF8C253705}" type="datetimeFigureOut">
              <a:rPr lang="fr-FR" smtClean="0"/>
              <a:t>24/03/2023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86C6B50E-7BDC-DD40-A92B-E828D8F35DF9}" type="slidenum">
              <a:rPr lang="fr-FR" smtClean="0"/>
              <a:t>‹N°›</a:t>
            </a:fld>
            <a:endParaRPr lang="fr-FR"/>
          </a:p>
        </p:txBody>
      </p:sp>
    </p:spTree>
    <p:extLst>
      <p:ext uri="{BB962C8B-B14F-4D97-AF65-F5344CB8AC3E}">
        <p14:creationId xmlns:p14="http://schemas.microsoft.com/office/powerpoint/2010/main" val="36278604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E89A196F-2B0A-924F-9F94-33DF8C253705}" type="datetimeFigureOut">
              <a:rPr lang="fr-FR" smtClean="0"/>
              <a:t>24/03/2023</a:t>
            </a:fld>
            <a:endParaRPr lang="fr-FR"/>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86C6B50E-7BDC-DD40-A92B-E828D8F35DF9}" type="slidenum">
              <a:rPr lang="fr-FR" smtClean="0"/>
              <a:t>‹N°›</a:t>
            </a:fld>
            <a:endParaRPr lang="fr-FR"/>
          </a:p>
        </p:txBody>
      </p:sp>
    </p:spTree>
    <p:extLst>
      <p:ext uri="{BB962C8B-B14F-4D97-AF65-F5344CB8AC3E}">
        <p14:creationId xmlns:p14="http://schemas.microsoft.com/office/powerpoint/2010/main" val="237892605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7" Type="http://schemas.openxmlformats.org/officeDocument/2006/relationships/image" Target="../media/image6.jpg"/><Relationship Id="rId2"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hyperlink" Target="https://www.creeruncv.com/lettre-de-motivation/?utm_source=Document&amp;utm_medium=Link&amp;utm_campaign=Doc_CV_PTT" TargetMode="External"/><Relationship Id="rId3" Type="http://schemas.openxmlformats.org/officeDocument/2006/relationships/hyperlink" Target="https://www.creeruncv.com/conseils/lexperience-profesionnelle-sur-le-cv/?utm_source=Document&amp;utm_medium=Link&amp;utm_campaign=Doc_CV_PTT" TargetMode="External"/><Relationship Id="rId7" Type="http://schemas.openxmlformats.org/officeDocument/2006/relationships/hyperlink" Target="https://www.creeruncv.com/conseils/recrutement/?utm_source=Document&amp;utm_medium=Link&amp;utm_campaign=Doc_CV_PTT" TargetMode="External"/><Relationship Id="rId2" Type="http://schemas.openxmlformats.org/officeDocument/2006/relationships/hyperlink" Target="https://www.creeruncv.com/conseils/le-titre-du-cv/?utm_source=Document&amp;utm_medium=Link&amp;utm_campaign=Doc_CV_PTT" TargetMode="External"/><Relationship Id="rId1" Type="http://schemas.openxmlformats.org/officeDocument/2006/relationships/slideLayout" Target="../slideLayouts/slideLayout2.xml"/><Relationship Id="rId6" Type="http://schemas.openxmlformats.org/officeDocument/2006/relationships/hyperlink" Target="https://www.creeruncv.com/conseils/icones-pour-cv/?utm_source=Document&amp;utm_medium=Link&amp;utm_campaign=Doc_CV_PTT" TargetMode="External"/><Relationship Id="rId11" Type="http://schemas.openxmlformats.org/officeDocument/2006/relationships/hyperlink" Target="https://www.creeruncv.com/conseils/lettre-de-motivation/?utm_source=Document&amp;utm_medium=Link&amp;utm_campaign=Doc_CV_PTT" TargetMode="External"/><Relationship Id="rId5" Type="http://schemas.openxmlformats.org/officeDocument/2006/relationships/hyperlink" Target="https://www.creeruncv.com/conseils/faire-un-cv-conseils-pratiques/?utm_source=Document&amp;utm_medium=Link&amp;utm_campaign=Doc_CV_PTT" TargetMode="External"/><Relationship Id="rId10" Type="http://schemas.openxmlformats.org/officeDocument/2006/relationships/hyperlink" Target="https://www.creeruncv.com/modele-de-lettre/?utm_source=Document&amp;utm_medium=Link&amp;utm_campaign=Doc_CV_PTT" TargetMode="External"/><Relationship Id="rId4" Type="http://schemas.openxmlformats.org/officeDocument/2006/relationships/hyperlink" Target="https://www.creeruncv.com/conseils/laccroche-du-cv/?utm_source=Document&amp;utm_medium=Link&amp;utm_campaign=Doc_CV_PTT" TargetMode="External"/><Relationship Id="rId9" Type="http://schemas.openxmlformats.org/officeDocument/2006/relationships/hyperlink" Target="https://www.creeruncv.com/modele-de-lettr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 name="Rectangle 27">
            <a:extLst>
              <a:ext uri="{FF2B5EF4-FFF2-40B4-BE49-F238E27FC236}">
                <a16:creationId xmlns:a16="http://schemas.microsoft.com/office/drawing/2014/main" id="{1F12A5C4-5DEF-0572-95A1-D02E6A5F007B}"/>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53" name="Rectángulo 39">
            <a:extLst>
              <a:ext uri="{FF2B5EF4-FFF2-40B4-BE49-F238E27FC236}">
                <a16:creationId xmlns:a16="http://schemas.microsoft.com/office/drawing/2014/main" id="{584E78DD-7286-A14F-E91E-B6126A99B3B7}"/>
              </a:ext>
            </a:extLst>
          </p:cNvPr>
          <p:cNvSpPr>
            <a:spLocks noChangeArrowheads="1"/>
          </p:cNvSpPr>
          <p:nvPr/>
        </p:nvSpPr>
        <p:spPr bwMode="auto">
          <a:xfrm rot="10800000">
            <a:off x="4304462" y="0"/>
            <a:ext cx="2552700" cy="9905994"/>
          </a:xfrm>
          <a:prstGeom prst="rect">
            <a:avLst/>
          </a:prstGeom>
          <a:solidFill>
            <a:schemeClr val="tx1">
              <a:alpha val="9019"/>
            </a:schemeClr>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2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altLang="fr-FR" sz="1400" b="1" i="0" u="none" strike="noStrike" cap="none" normalizeH="0" baseline="0" dirty="0">
                <a:ln>
                  <a:noFill/>
                </a:ln>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rPr>
              <a:t>     </a:t>
            </a:r>
            <a:endParaRPr kumimoji="0" lang="en-US" altLang="fr-FR" sz="1800" b="0" i="0" u="none" strike="noStrike" cap="none" normalizeH="0" baseline="0" dirty="0">
              <a:ln>
                <a:noFill/>
              </a:ln>
              <a:solidFill>
                <a:schemeClr val="tx1"/>
              </a:solidFill>
              <a:effectLst/>
              <a:latin typeface="Arial" panose="020B0604020202020204" pitchFamily="34" charset="0"/>
            </a:endParaRPr>
          </a:p>
        </p:txBody>
      </p:sp>
      <p:sp>
        <p:nvSpPr>
          <p:cNvPr id="54" name="Zone de texte 1">
            <a:extLst>
              <a:ext uri="{FF2B5EF4-FFF2-40B4-BE49-F238E27FC236}">
                <a16:creationId xmlns:a16="http://schemas.microsoft.com/office/drawing/2014/main" id="{3003F50E-4EA4-E33C-FC5D-1612470235F3}"/>
              </a:ext>
            </a:extLst>
          </p:cNvPr>
          <p:cNvSpPr txBox="1">
            <a:spLocks noChangeArrowheads="1"/>
          </p:cNvSpPr>
          <p:nvPr/>
        </p:nvSpPr>
        <p:spPr bwMode="auto">
          <a:xfrm>
            <a:off x="129201" y="92791"/>
            <a:ext cx="3741738" cy="520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defTabSz="914400" eaLnBrk="0" fontAlgn="base" hangingPunct="0">
              <a:spcBef>
                <a:spcPct val="0"/>
              </a:spcBef>
              <a:spcAft>
                <a:spcPct val="0"/>
              </a:spcAft>
            </a:pPr>
            <a:r>
              <a:rPr lang="fr-FR" sz="2800" dirty="0" err="1"/>
              <a:t>Achibald</a:t>
            </a:r>
            <a:r>
              <a:rPr lang="fr-FR" sz="2800" dirty="0"/>
              <a:t> </a:t>
            </a:r>
            <a:r>
              <a:rPr lang="fr-FR" sz="2800" b="1" dirty="0"/>
              <a:t>DESIGN</a:t>
            </a:r>
            <a:endParaRPr kumimoji="0" lang="fr-FR" altLang="fr-FR" sz="1800" b="1" i="0" u="none" strike="noStrike" cap="none" normalizeH="0" baseline="0" dirty="0">
              <a:ln>
                <a:noFill/>
              </a:ln>
              <a:solidFill>
                <a:schemeClr val="tx1"/>
              </a:solidFill>
              <a:effectLst/>
              <a:latin typeface="Arial" panose="020B0604020202020204" pitchFamily="34" charset="0"/>
            </a:endParaRPr>
          </a:p>
        </p:txBody>
      </p:sp>
      <p:sp>
        <p:nvSpPr>
          <p:cNvPr id="56" name="Zone de texte 3">
            <a:extLst>
              <a:ext uri="{FF2B5EF4-FFF2-40B4-BE49-F238E27FC236}">
                <a16:creationId xmlns:a16="http://schemas.microsoft.com/office/drawing/2014/main" id="{9924E22F-00DB-7BE4-1952-518722F95ABA}"/>
              </a:ext>
            </a:extLst>
          </p:cNvPr>
          <p:cNvSpPr txBox="1">
            <a:spLocks noChangeArrowheads="1"/>
          </p:cNvSpPr>
          <p:nvPr/>
        </p:nvSpPr>
        <p:spPr bwMode="auto">
          <a:xfrm>
            <a:off x="119113" y="799255"/>
            <a:ext cx="4047431" cy="552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400" b="1" dirty="0"/>
              <a:t>Architecte expérimenté spécialisé en projets écologiques et durables</a:t>
            </a:r>
          </a:p>
        </p:txBody>
      </p:sp>
      <p:sp>
        <p:nvSpPr>
          <p:cNvPr id="63" name="Google Shape;61;p14">
            <a:extLst>
              <a:ext uri="{FF2B5EF4-FFF2-40B4-BE49-F238E27FC236}">
                <a16:creationId xmlns:a16="http://schemas.microsoft.com/office/drawing/2014/main" id="{4291EC86-6739-24A3-D0C6-49F4137ADE81}"/>
              </a:ext>
            </a:extLst>
          </p:cNvPr>
          <p:cNvSpPr/>
          <p:nvPr/>
        </p:nvSpPr>
        <p:spPr>
          <a:xfrm>
            <a:off x="236649" y="586133"/>
            <a:ext cx="1102995" cy="45085"/>
          </a:xfrm>
          <a:prstGeom prst="rect">
            <a:avLst/>
          </a:prstGeom>
          <a:solidFill>
            <a:srgbClr val="000000"/>
          </a:solidFill>
          <a:ln>
            <a:noFill/>
          </a:ln>
        </p:spPr>
        <p:txBody>
          <a:bodyPr spcFirstLastPara="1" wrap="square" lIns="0" tIns="91425" rIns="91425" bIns="91425" anchor="ctr" anchorCtr="0">
            <a:noAutofit/>
          </a:bodyPr>
          <a:lstStyle/>
          <a:p>
            <a:endParaRPr lang="fr-FR"/>
          </a:p>
        </p:txBody>
      </p:sp>
      <p:sp>
        <p:nvSpPr>
          <p:cNvPr id="58" name="Zone de texte 4">
            <a:extLst>
              <a:ext uri="{FF2B5EF4-FFF2-40B4-BE49-F238E27FC236}">
                <a16:creationId xmlns:a16="http://schemas.microsoft.com/office/drawing/2014/main" id="{EA9D39AA-264B-36CF-F358-A9BDC2F499F0}"/>
              </a:ext>
            </a:extLst>
          </p:cNvPr>
          <p:cNvSpPr txBox="1">
            <a:spLocks noChangeArrowheads="1"/>
          </p:cNvSpPr>
          <p:nvPr/>
        </p:nvSpPr>
        <p:spPr bwMode="auto">
          <a:xfrm>
            <a:off x="85812" y="1874721"/>
            <a:ext cx="4090820" cy="11836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dirty="0"/>
              <a:t>Architecte créatif et passionné avec plus de 7 ans d'expérience dans la conception et la réalisation de projets écologiques et durables. Compétent en gestion de projet, logiciels BIM et CAO, et communication avec les clients et les parties prenantes. Recherche un poste d'architecte senior pour contribuer à des projets innovants et avoir un impact positif sur l'environnement.</a:t>
            </a:r>
            <a:endParaRPr kumimoji="0" lang="fr-FR" altLang="fr-FR" sz="1000" b="0" u="none" strike="noStrike" cap="none" normalizeH="0" baseline="0" dirty="0">
              <a:ln>
                <a:noFill/>
              </a:ln>
              <a:solidFill>
                <a:schemeClr val="tx1"/>
              </a:solidFill>
              <a:effectLst/>
              <a:latin typeface="Arial" panose="020B0604020202020204" pitchFamily="34" charset="0"/>
            </a:endParaRPr>
          </a:p>
        </p:txBody>
      </p:sp>
      <p:sp>
        <p:nvSpPr>
          <p:cNvPr id="59" name="Zone de texte 5">
            <a:extLst>
              <a:ext uri="{FF2B5EF4-FFF2-40B4-BE49-F238E27FC236}">
                <a16:creationId xmlns:a16="http://schemas.microsoft.com/office/drawing/2014/main" id="{B86FADAA-6444-3D45-A8CA-67C974D05A68}"/>
              </a:ext>
            </a:extLst>
          </p:cNvPr>
          <p:cNvSpPr txBox="1">
            <a:spLocks noChangeArrowheads="1"/>
          </p:cNvSpPr>
          <p:nvPr/>
        </p:nvSpPr>
        <p:spPr bwMode="auto">
          <a:xfrm>
            <a:off x="119113" y="1510233"/>
            <a:ext cx="3175001" cy="3437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A propos de moi</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0" name="Zone de texte 6">
            <a:extLst>
              <a:ext uri="{FF2B5EF4-FFF2-40B4-BE49-F238E27FC236}">
                <a16:creationId xmlns:a16="http://schemas.microsoft.com/office/drawing/2014/main" id="{D6C5ECB5-2076-1735-6C82-146FAEAE0A4E}"/>
              </a:ext>
            </a:extLst>
          </p:cNvPr>
          <p:cNvSpPr txBox="1">
            <a:spLocks noChangeArrowheads="1"/>
          </p:cNvSpPr>
          <p:nvPr/>
        </p:nvSpPr>
        <p:spPr bwMode="auto">
          <a:xfrm>
            <a:off x="65903" y="3047692"/>
            <a:ext cx="317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Expériences Professionnelles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1" name="Zone de texte 7">
            <a:extLst>
              <a:ext uri="{FF2B5EF4-FFF2-40B4-BE49-F238E27FC236}">
                <a16:creationId xmlns:a16="http://schemas.microsoft.com/office/drawing/2014/main" id="{DD91498B-BE4C-B4C0-08BB-1848B228C709}"/>
              </a:ext>
            </a:extLst>
          </p:cNvPr>
          <p:cNvSpPr txBox="1">
            <a:spLocks noChangeArrowheads="1"/>
          </p:cNvSpPr>
          <p:nvPr/>
        </p:nvSpPr>
        <p:spPr bwMode="auto">
          <a:xfrm>
            <a:off x="54557" y="3493847"/>
            <a:ext cx="4180946" cy="30498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fr-FR" sz="1000" b="1" dirty="0"/>
              <a:t>Architecte - Green Building </a:t>
            </a:r>
            <a:r>
              <a:rPr lang="fr-FR" sz="1000" b="1" dirty="0" err="1"/>
              <a:t>Architects</a:t>
            </a:r>
            <a:r>
              <a:rPr lang="fr-FR" sz="1000" b="1" dirty="0"/>
              <a:t>, Paris (2018 - présent)</a:t>
            </a:r>
          </a:p>
          <a:p>
            <a:endParaRPr lang="fr-FR" sz="1000" b="1" dirty="0"/>
          </a:p>
          <a:p>
            <a:pPr marL="171450" indent="-171450">
              <a:buFont typeface="Arial" panose="020B0604020202020204" pitchFamily="34" charset="0"/>
              <a:buChar char="•"/>
            </a:pPr>
            <a:r>
              <a:rPr lang="fr-FR" sz="1000" dirty="0"/>
              <a:t>Conception et réalisation de projets écologiques et durables pour des clients résidentiels, commerciaux et institutionnels</a:t>
            </a:r>
          </a:p>
          <a:p>
            <a:pPr marL="171450" indent="-171450">
              <a:buFont typeface="Arial" panose="020B0604020202020204" pitchFamily="34" charset="0"/>
              <a:buChar char="•"/>
            </a:pPr>
            <a:r>
              <a:rPr lang="fr-FR" sz="1000" dirty="0"/>
              <a:t>Gestion de projet, incluant la coordination des équipes, la planification des échéanciers et le suivi des budgets</a:t>
            </a:r>
          </a:p>
          <a:p>
            <a:pPr marL="171450" indent="-171450">
              <a:buFont typeface="Arial" panose="020B0604020202020204" pitchFamily="34" charset="0"/>
              <a:buChar char="•"/>
            </a:pPr>
            <a:r>
              <a:rPr lang="fr-FR" sz="1000" dirty="0"/>
              <a:t>Préparation de documents techniques et de permis de construire</a:t>
            </a:r>
          </a:p>
          <a:p>
            <a:pPr marL="171450" indent="-171450">
              <a:buFont typeface="Arial" panose="020B0604020202020204" pitchFamily="34" charset="0"/>
              <a:buChar char="•"/>
            </a:pPr>
            <a:r>
              <a:rPr lang="fr-FR" sz="1000" dirty="0"/>
              <a:t>Communication avec les clients, les entrepreneurs et les parties prenantes pour assurer la qualité et la conformité des projets</a:t>
            </a:r>
          </a:p>
          <a:p>
            <a:endParaRPr lang="fr-FR" sz="1000" dirty="0"/>
          </a:p>
          <a:p>
            <a:r>
              <a:rPr lang="fr-FR" sz="1000" b="1" dirty="0"/>
              <a:t>Architecte junior - ABC Architecture, Paris (2016 - 2018)</a:t>
            </a:r>
          </a:p>
          <a:p>
            <a:endParaRPr lang="fr-FR" sz="1000" dirty="0"/>
          </a:p>
          <a:p>
            <a:pPr marL="171450" indent="-171450">
              <a:buFont typeface="Arial" panose="020B0604020202020204" pitchFamily="34" charset="0"/>
              <a:buChar char="•"/>
            </a:pPr>
            <a:r>
              <a:rPr lang="fr-FR" sz="1000" dirty="0"/>
              <a:t>Participation à la conception et à la modélisation 3D de projets résidentiels et commerciaux</a:t>
            </a:r>
          </a:p>
          <a:p>
            <a:pPr marL="171450" indent="-171450">
              <a:buFont typeface="Arial" panose="020B0604020202020204" pitchFamily="34" charset="0"/>
              <a:buChar char="•"/>
            </a:pPr>
            <a:r>
              <a:rPr lang="fr-FR" sz="1000" dirty="0"/>
              <a:t>Collaboration avec les équipes de projet pour préparer des plans, des coupes et des élévations</a:t>
            </a:r>
          </a:p>
          <a:p>
            <a:pPr marL="171450" indent="-171450">
              <a:buFont typeface="Arial" panose="020B0604020202020204" pitchFamily="34" charset="0"/>
              <a:buChar char="•"/>
            </a:pPr>
            <a:r>
              <a:rPr lang="fr-FR" sz="1000" dirty="0"/>
              <a:t>Assistance dans la préparation de la documentation technique et des dossiers de permis de construire</a:t>
            </a:r>
          </a:p>
        </p:txBody>
      </p:sp>
      <p:cxnSp>
        <p:nvCxnSpPr>
          <p:cNvPr id="68" name="Conector recto 36">
            <a:extLst>
              <a:ext uri="{FF2B5EF4-FFF2-40B4-BE49-F238E27FC236}">
                <a16:creationId xmlns:a16="http://schemas.microsoft.com/office/drawing/2014/main" id="{115231C2-147C-8444-E46C-4E917EBB53E3}"/>
              </a:ext>
            </a:extLst>
          </p:cNvPr>
          <p:cNvCxnSpPr>
            <a:cxnSpLocks/>
          </p:cNvCxnSpPr>
          <p:nvPr/>
        </p:nvCxnSpPr>
        <p:spPr>
          <a:xfrm>
            <a:off x="166397" y="1841618"/>
            <a:ext cx="4010235" cy="0"/>
          </a:xfrm>
          <a:prstGeom prst="line">
            <a:avLst/>
          </a:prstGeom>
          <a:ln/>
        </p:spPr>
        <p:style>
          <a:lnRef idx="2">
            <a:schemeClr val="dk1"/>
          </a:lnRef>
          <a:fillRef idx="0">
            <a:schemeClr val="dk1"/>
          </a:fillRef>
          <a:effectRef idx="1">
            <a:schemeClr val="dk1"/>
          </a:effectRef>
          <a:fontRef idx="minor">
            <a:schemeClr val="tx1"/>
          </a:fontRef>
        </p:style>
      </p:cxnSp>
      <p:cxnSp>
        <p:nvCxnSpPr>
          <p:cNvPr id="69" name="Conector recto 36">
            <a:extLst>
              <a:ext uri="{FF2B5EF4-FFF2-40B4-BE49-F238E27FC236}">
                <a16:creationId xmlns:a16="http://schemas.microsoft.com/office/drawing/2014/main" id="{5B1F6D52-F88E-C7C2-7292-5FC5E9592E6E}"/>
              </a:ext>
            </a:extLst>
          </p:cNvPr>
          <p:cNvCxnSpPr>
            <a:cxnSpLocks/>
          </p:cNvCxnSpPr>
          <p:nvPr/>
        </p:nvCxnSpPr>
        <p:spPr>
          <a:xfrm>
            <a:off x="100443" y="3404134"/>
            <a:ext cx="3976863" cy="0"/>
          </a:xfrm>
          <a:prstGeom prst="line">
            <a:avLst/>
          </a:prstGeom>
          <a:ln/>
        </p:spPr>
        <p:style>
          <a:lnRef idx="2">
            <a:schemeClr val="dk1"/>
          </a:lnRef>
          <a:fillRef idx="0">
            <a:schemeClr val="dk1"/>
          </a:fillRef>
          <a:effectRef idx="1">
            <a:schemeClr val="dk1"/>
          </a:effectRef>
          <a:fontRef idx="minor">
            <a:schemeClr val="tx1"/>
          </a:fontRef>
        </p:style>
      </p:cxnSp>
      <p:sp>
        <p:nvSpPr>
          <p:cNvPr id="62" name="Cuadro de texto 24">
            <a:extLst>
              <a:ext uri="{FF2B5EF4-FFF2-40B4-BE49-F238E27FC236}">
                <a16:creationId xmlns:a16="http://schemas.microsoft.com/office/drawing/2014/main" id="{08A3BFC9-9871-69B1-ACEB-FFB2493C0C1F}"/>
              </a:ext>
            </a:extLst>
          </p:cNvPr>
          <p:cNvSpPr txBox="1">
            <a:spLocks noChangeArrowheads="1"/>
          </p:cNvSpPr>
          <p:nvPr/>
        </p:nvSpPr>
        <p:spPr bwMode="auto">
          <a:xfrm>
            <a:off x="4840346" y="2732807"/>
            <a:ext cx="2016816" cy="9037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+336 01 02 03 04</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votre.nom.prenom@gnail.com</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Marseille, France</a:t>
            </a:r>
            <a:endParaRPr kumimoji="0" lang="fr-FR" altLang="fr-FR" sz="200" b="0" i="0" u="none" strike="noStrike" cap="none" normalizeH="0" baseline="0" dirty="0">
              <a:ln>
                <a:noFill/>
              </a:ln>
              <a:solidFill>
                <a:schemeClr val="tx1"/>
              </a:solidFill>
              <a:effectLst/>
            </a:endParaRPr>
          </a:p>
          <a:p>
            <a:pPr marL="0" marR="0" lvl="0" indent="0" algn="just" defTabSz="914400" rtl="0" eaLnBrk="0" fontAlgn="base" latinLnBrk="0" hangingPunct="0">
              <a:lnSpc>
                <a:spcPct val="150000"/>
              </a:lnSpc>
              <a:spcBef>
                <a:spcPct val="0"/>
              </a:spcBef>
              <a:spcAft>
                <a:spcPct val="0"/>
              </a:spcAft>
              <a:buClrTx/>
              <a:buSzTx/>
              <a:buFontTx/>
              <a:buNone/>
              <a:tabLst/>
            </a:pPr>
            <a:r>
              <a:rPr kumimoji="0" lang="fr-FR" altLang="fr-FR" sz="1100" b="0" i="0" u="none" strike="noStrike" cap="none" normalizeH="0" baseline="0" dirty="0" err="1">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linkedin.com</a:t>
            </a:r>
            <a:r>
              <a:rPr kumimoji="0" lang="fr-FR" altLang="fr-FR" sz="1100" b="0"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Calibri" panose="020F0502020204030204" pitchFamily="34" charset="0"/>
              </a:rPr>
              <a:t>/votre-profil</a:t>
            </a:r>
            <a:endParaRPr kumimoji="0" lang="fr-FR" altLang="fr-FR" sz="200" b="0" i="0" u="none" strike="noStrike" cap="none" normalizeH="0" baseline="0" dirty="0">
              <a:ln>
                <a:noFill/>
              </a:ln>
              <a:solidFill>
                <a:schemeClr val="tx1"/>
              </a:solidFill>
              <a:effectLst/>
            </a:endParaRPr>
          </a:p>
        </p:txBody>
      </p:sp>
      <p:pic>
        <p:nvPicPr>
          <p:cNvPr id="71" name="Gráfico 15" descr="Marcador">
            <a:extLst>
              <a:ext uri="{FF2B5EF4-FFF2-40B4-BE49-F238E27FC236}">
                <a16:creationId xmlns:a16="http://schemas.microsoft.com/office/drawing/2014/main" id="{3A4C11B5-9AC5-6B32-E108-8D1D24AFF929}"/>
              </a:ext>
            </a:extLst>
          </p:cNvPr>
          <p:cNvPicPr/>
          <p:nvPr/>
        </p:nvPicPr>
        <p:blipFill>
          <a:blip r:embed="rId2">
            <a:extLst>
              <a:ext uri="{96DAC541-7B7A-43D3-8B79-37D633B846F1}">
                <asvg:svgBlip xmlns:asvg="http://schemas.microsoft.com/office/drawing/2016/SVG/main" r:embed="rId3"/>
              </a:ext>
            </a:extLst>
          </a:blip>
          <a:stretch>
            <a:fillRect/>
          </a:stretch>
        </p:blipFill>
        <p:spPr>
          <a:xfrm>
            <a:off x="4594342" y="3337450"/>
            <a:ext cx="219710" cy="219710"/>
          </a:xfrm>
          <a:prstGeom prst="rect">
            <a:avLst/>
          </a:prstGeom>
        </p:spPr>
      </p:pic>
      <p:pic>
        <p:nvPicPr>
          <p:cNvPr id="1073" name="Image 13">
            <a:extLst>
              <a:ext uri="{FF2B5EF4-FFF2-40B4-BE49-F238E27FC236}">
                <a16:creationId xmlns:a16="http://schemas.microsoft.com/office/drawing/2014/main" id="{7BCAF843-0D5A-0DC1-043D-318733DC2CEB}"/>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608513" y="2769773"/>
            <a:ext cx="201613" cy="201613"/>
          </a:xfrm>
          <a:prstGeom prst="rect">
            <a:avLst/>
          </a:prstGeom>
          <a:noFill/>
          <a:extLst>
            <a:ext uri="{909E8E84-426E-40DD-AFC4-6F175D3DCCD1}">
              <a14:hiddenFill xmlns:a14="http://schemas.microsoft.com/office/drawing/2010/main">
                <a:solidFill>
                  <a:srgbClr val="FFFFFF"/>
                </a:solidFill>
              </a14:hiddenFill>
            </a:ext>
          </a:extLst>
        </p:spPr>
      </p:pic>
      <p:pic>
        <p:nvPicPr>
          <p:cNvPr id="1072" name="Image 14">
            <a:extLst>
              <a:ext uri="{FF2B5EF4-FFF2-40B4-BE49-F238E27FC236}">
                <a16:creationId xmlns:a16="http://schemas.microsoft.com/office/drawing/2014/main" id="{DBF25F29-1436-2EC9-7C36-9D6DF32B820C}"/>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26832" y="3096819"/>
            <a:ext cx="171450" cy="171450"/>
          </a:xfrm>
          <a:prstGeom prst="rect">
            <a:avLst/>
          </a:prstGeom>
          <a:noFill/>
          <a:extLst>
            <a:ext uri="{909E8E84-426E-40DD-AFC4-6F175D3DCCD1}">
              <a14:hiddenFill xmlns:a14="http://schemas.microsoft.com/office/drawing/2010/main">
                <a:solidFill>
                  <a:srgbClr val="FFFFFF"/>
                </a:solidFill>
              </a14:hiddenFill>
            </a:ext>
          </a:extLst>
        </p:spPr>
      </p:pic>
      <p:pic>
        <p:nvPicPr>
          <p:cNvPr id="1071" name="Image 17">
            <a:extLst>
              <a:ext uri="{FF2B5EF4-FFF2-40B4-BE49-F238E27FC236}">
                <a16:creationId xmlns:a16="http://schemas.microsoft.com/office/drawing/2014/main" id="{E7C33CDC-6E53-37AE-74D9-15B38733C7CC}"/>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630766" y="3625278"/>
            <a:ext cx="169863" cy="169862"/>
          </a:xfrm>
          <a:prstGeom prst="rect">
            <a:avLst/>
          </a:prstGeom>
          <a:noFill/>
          <a:extLst>
            <a:ext uri="{909E8E84-426E-40DD-AFC4-6F175D3DCCD1}">
              <a14:hiddenFill xmlns:a14="http://schemas.microsoft.com/office/drawing/2010/main">
                <a:solidFill>
                  <a:srgbClr val="FFFFFF"/>
                </a:solidFill>
              </a14:hiddenFill>
            </a:ext>
          </a:extLst>
        </p:spPr>
      </p:pic>
      <p:sp>
        <p:nvSpPr>
          <p:cNvPr id="64" name="Zone de texte 18">
            <a:extLst>
              <a:ext uri="{FF2B5EF4-FFF2-40B4-BE49-F238E27FC236}">
                <a16:creationId xmlns:a16="http://schemas.microsoft.com/office/drawing/2014/main" id="{9F1C7274-FADE-921B-3C45-BA0F2DEB815A}"/>
              </a:ext>
            </a:extLst>
          </p:cNvPr>
          <p:cNvSpPr txBox="1">
            <a:spLocks noChangeArrowheads="1"/>
          </p:cNvSpPr>
          <p:nvPr/>
        </p:nvSpPr>
        <p:spPr bwMode="auto">
          <a:xfrm>
            <a:off x="4476750" y="2318294"/>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Contact</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5" name="Zone de texte 20">
            <a:extLst>
              <a:ext uri="{FF2B5EF4-FFF2-40B4-BE49-F238E27FC236}">
                <a16:creationId xmlns:a16="http://schemas.microsoft.com/office/drawing/2014/main" id="{68034D91-D382-3663-DF0C-6B5FBE1C8249}"/>
              </a:ext>
            </a:extLst>
          </p:cNvPr>
          <p:cNvSpPr txBox="1">
            <a:spLocks noChangeArrowheads="1"/>
          </p:cNvSpPr>
          <p:nvPr/>
        </p:nvSpPr>
        <p:spPr bwMode="auto">
          <a:xfrm>
            <a:off x="4476750" y="4014502"/>
            <a:ext cx="2341563"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Compétences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66" name="Zone de texte 22">
            <a:extLst>
              <a:ext uri="{FF2B5EF4-FFF2-40B4-BE49-F238E27FC236}">
                <a16:creationId xmlns:a16="http://schemas.microsoft.com/office/drawing/2014/main" id="{ABC2E45C-422E-ED57-A4E9-3B4D252DA6CC}"/>
              </a:ext>
            </a:extLst>
          </p:cNvPr>
          <p:cNvSpPr txBox="1">
            <a:spLocks noChangeArrowheads="1"/>
          </p:cNvSpPr>
          <p:nvPr/>
        </p:nvSpPr>
        <p:spPr bwMode="auto">
          <a:xfrm>
            <a:off x="4476751" y="4391169"/>
            <a:ext cx="2281080" cy="22456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Conception architecturale écologique et durable</a:t>
            </a:r>
          </a:p>
          <a:p>
            <a:pPr marL="171450" indent="-171450">
              <a:buFont typeface="Arial" panose="020B0604020202020204" pitchFamily="34" charset="0"/>
              <a:buChar char="•"/>
            </a:pPr>
            <a:r>
              <a:rPr lang="fr-FR" sz="1050" dirty="0"/>
              <a:t>Gestion de projet et coordination d'équipes</a:t>
            </a:r>
          </a:p>
          <a:p>
            <a:pPr marL="171450" indent="-171450">
              <a:buFont typeface="Arial" panose="020B0604020202020204" pitchFamily="34" charset="0"/>
              <a:buChar char="•"/>
            </a:pPr>
            <a:r>
              <a:rPr lang="fr-FR" sz="1050" dirty="0"/>
              <a:t>Maîtrise des logiciels BIM (Revit, ArchiCAD) et CAO (AutoCAD, </a:t>
            </a:r>
            <a:r>
              <a:rPr lang="fr-FR" sz="1050" dirty="0" err="1"/>
              <a:t>Vectorworks</a:t>
            </a:r>
            <a:r>
              <a:rPr lang="fr-FR" sz="1050" dirty="0"/>
              <a:t>)</a:t>
            </a:r>
          </a:p>
          <a:p>
            <a:pPr marL="171450" indent="-171450">
              <a:buFont typeface="Arial" panose="020B0604020202020204" pitchFamily="34" charset="0"/>
              <a:buChar char="•"/>
            </a:pPr>
            <a:r>
              <a:rPr lang="fr-FR" sz="1050" dirty="0"/>
              <a:t>Modélisation 3D et rendu (SketchUp, Rhino, 3ds Max, </a:t>
            </a:r>
            <a:r>
              <a:rPr lang="fr-FR" sz="1050" dirty="0" err="1"/>
              <a:t>Lumion</a:t>
            </a:r>
            <a:r>
              <a:rPr lang="fr-FR" sz="1050" dirty="0"/>
              <a:t>)</a:t>
            </a:r>
          </a:p>
          <a:p>
            <a:pPr marL="171450" indent="-171450">
              <a:buFont typeface="Arial" panose="020B0604020202020204" pitchFamily="34" charset="0"/>
              <a:buChar char="•"/>
            </a:pPr>
            <a:r>
              <a:rPr lang="fr-FR" sz="1050" dirty="0"/>
              <a:t>Suite bureautique (Microsoft Office, Google Workspace)</a:t>
            </a:r>
          </a:p>
          <a:p>
            <a:pPr marL="171450" indent="-171450">
              <a:buFont typeface="Arial" panose="020B0604020202020204" pitchFamily="34" charset="0"/>
              <a:buChar char="•"/>
            </a:pPr>
            <a:r>
              <a:rPr lang="fr-FR" sz="1050" dirty="0"/>
              <a:t>Communication efficace et travail d'équipe</a:t>
            </a:r>
          </a:p>
          <a:p>
            <a:pPr marL="171450" indent="-171450">
              <a:buFont typeface="Arial" panose="020B0604020202020204" pitchFamily="34" charset="0"/>
              <a:buChar char="•"/>
            </a:pPr>
            <a:r>
              <a:rPr lang="fr-FR" sz="1050" dirty="0"/>
              <a:t>Très bonne connaissance des réglementations et des normes de construction</a:t>
            </a:r>
          </a:p>
        </p:txBody>
      </p:sp>
      <p:sp>
        <p:nvSpPr>
          <p:cNvPr id="67" name="Zone de texte 23">
            <a:extLst>
              <a:ext uri="{FF2B5EF4-FFF2-40B4-BE49-F238E27FC236}">
                <a16:creationId xmlns:a16="http://schemas.microsoft.com/office/drawing/2014/main" id="{54B5DD80-3045-0C54-CC4C-4E69E883F017}"/>
              </a:ext>
            </a:extLst>
          </p:cNvPr>
          <p:cNvSpPr txBox="1">
            <a:spLocks noChangeArrowheads="1"/>
          </p:cNvSpPr>
          <p:nvPr/>
        </p:nvSpPr>
        <p:spPr bwMode="auto">
          <a:xfrm>
            <a:off x="4515600" y="7454164"/>
            <a:ext cx="2341562" cy="4754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Qualités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0" name="Zone de texte 25">
            <a:extLst>
              <a:ext uri="{FF2B5EF4-FFF2-40B4-BE49-F238E27FC236}">
                <a16:creationId xmlns:a16="http://schemas.microsoft.com/office/drawing/2014/main" id="{0C2AE023-9517-053D-895D-F0D0FAB98130}"/>
              </a:ext>
            </a:extLst>
          </p:cNvPr>
          <p:cNvSpPr txBox="1">
            <a:spLocks noChangeArrowheads="1"/>
          </p:cNvSpPr>
          <p:nvPr/>
        </p:nvSpPr>
        <p:spPr bwMode="auto">
          <a:xfrm>
            <a:off x="4526277" y="7825174"/>
            <a:ext cx="2124562" cy="18696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Excellente communication et capacité à expliquer des concepts techniques</a:t>
            </a:r>
          </a:p>
          <a:p>
            <a:pPr marL="171450" indent="-171450">
              <a:buFont typeface="Arial" panose="020B0604020202020204" pitchFamily="34" charset="0"/>
              <a:buChar char="•"/>
            </a:pPr>
            <a:r>
              <a:rPr lang="fr-FR" sz="1050" dirty="0"/>
              <a:t>Bonne créativité</a:t>
            </a:r>
          </a:p>
          <a:p>
            <a:pPr marL="171450" indent="-171450">
              <a:buFont typeface="Arial" panose="020B0604020202020204" pitchFamily="34" charset="0"/>
              <a:buChar char="•"/>
            </a:pPr>
            <a:r>
              <a:rPr lang="fr-FR" sz="1050" dirty="0"/>
              <a:t>Travail en équipe et collaboration</a:t>
            </a:r>
          </a:p>
          <a:p>
            <a:pPr marL="171450" indent="-171450">
              <a:buFont typeface="Arial" panose="020B0604020202020204" pitchFamily="34" charset="0"/>
              <a:buChar char="•"/>
            </a:pPr>
            <a:r>
              <a:rPr lang="fr-FR" sz="1050" dirty="0"/>
              <a:t>Adaptabilité et apprentissage rapide</a:t>
            </a:r>
          </a:p>
          <a:p>
            <a:pPr marL="171450" indent="-171450">
              <a:buFont typeface="Arial" panose="020B0604020202020204" pitchFamily="34" charset="0"/>
              <a:buChar char="•"/>
            </a:pPr>
            <a:r>
              <a:rPr lang="fr-FR" sz="1050" dirty="0"/>
              <a:t>Gestion du temps et des priorités</a:t>
            </a:r>
          </a:p>
        </p:txBody>
      </p:sp>
      <p:sp>
        <p:nvSpPr>
          <p:cNvPr id="72" name="Zone de texte 26">
            <a:extLst>
              <a:ext uri="{FF2B5EF4-FFF2-40B4-BE49-F238E27FC236}">
                <a16:creationId xmlns:a16="http://schemas.microsoft.com/office/drawing/2014/main" id="{D788481A-6149-C36E-8B50-D6862977B99D}"/>
              </a:ext>
            </a:extLst>
          </p:cNvPr>
          <p:cNvSpPr txBox="1">
            <a:spLocks noChangeArrowheads="1"/>
          </p:cNvSpPr>
          <p:nvPr/>
        </p:nvSpPr>
        <p:spPr bwMode="auto">
          <a:xfrm>
            <a:off x="129201" y="8283188"/>
            <a:ext cx="2341563" cy="334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Langues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3" name="Zone de texte 27">
            <a:extLst>
              <a:ext uri="{FF2B5EF4-FFF2-40B4-BE49-F238E27FC236}">
                <a16:creationId xmlns:a16="http://schemas.microsoft.com/office/drawing/2014/main" id="{9215CD3D-40CF-B0D8-6768-30E93CE40C9E}"/>
              </a:ext>
            </a:extLst>
          </p:cNvPr>
          <p:cNvSpPr txBox="1">
            <a:spLocks noChangeArrowheads="1"/>
          </p:cNvSpPr>
          <p:nvPr/>
        </p:nvSpPr>
        <p:spPr bwMode="auto">
          <a:xfrm>
            <a:off x="149271" y="8808581"/>
            <a:ext cx="2697296" cy="6348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171450" indent="-171450">
              <a:buFont typeface="Arial" panose="020B0604020202020204" pitchFamily="34" charset="0"/>
              <a:buChar char="•"/>
            </a:pPr>
            <a:r>
              <a:rPr lang="fr-FR" sz="1050" dirty="0">
                <a:latin typeface="+mn-lt"/>
              </a:rPr>
              <a:t>Français : langue maternelle</a:t>
            </a:r>
          </a:p>
          <a:p>
            <a:pPr marL="171450" indent="-171450">
              <a:buFont typeface="Arial" panose="020B0604020202020204" pitchFamily="34" charset="0"/>
              <a:buChar char="•"/>
            </a:pPr>
            <a:r>
              <a:rPr lang="fr-FR" sz="1050" dirty="0">
                <a:latin typeface="+mn-lt"/>
              </a:rPr>
              <a:t>Anglais : courant (TOEIC 940/990)</a:t>
            </a:r>
          </a:p>
          <a:p>
            <a:pPr marL="171450" indent="-171450">
              <a:buFont typeface="Arial" panose="020B0604020202020204" pitchFamily="34" charset="0"/>
              <a:buChar char="•"/>
            </a:pPr>
            <a:r>
              <a:rPr lang="fr-FR" sz="1050" dirty="0">
                <a:latin typeface="+mn-lt"/>
              </a:rPr>
              <a:t>Espagnol : niveau intermédiaire</a:t>
            </a:r>
          </a:p>
        </p:txBody>
      </p:sp>
      <p:sp>
        <p:nvSpPr>
          <p:cNvPr id="74" name="Zone de texte 28">
            <a:extLst>
              <a:ext uri="{FF2B5EF4-FFF2-40B4-BE49-F238E27FC236}">
                <a16:creationId xmlns:a16="http://schemas.microsoft.com/office/drawing/2014/main" id="{62BBDFF0-B1D7-18C2-A42C-C2A0FAD102E7}"/>
              </a:ext>
            </a:extLst>
          </p:cNvPr>
          <p:cNvSpPr txBox="1">
            <a:spLocks noChangeArrowheads="1"/>
          </p:cNvSpPr>
          <p:nvPr/>
        </p:nvSpPr>
        <p:spPr bwMode="auto">
          <a:xfrm>
            <a:off x="102546" y="6542689"/>
            <a:ext cx="3309097" cy="33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fr-FR" altLang="fr-FR" sz="1600" b="1" i="0" u="none" strike="noStrike" cap="none" normalizeH="0" baseline="0" dirty="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Formation et certifications</a:t>
            </a:r>
            <a:endParaRPr kumimoji="0" lang="fr-FR" altLang="fr-FR" sz="1800" b="0" i="0" u="none" strike="noStrike" cap="none" normalizeH="0" baseline="0" dirty="0">
              <a:ln>
                <a:noFill/>
              </a:ln>
              <a:solidFill>
                <a:schemeClr val="tx1"/>
              </a:solidFill>
              <a:effectLst/>
              <a:latin typeface="Arial" panose="020B0604020202020204" pitchFamily="34" charset="0"/>
            </a:endParaRPr>
          </a:p>
        </p:txBody>
      </p:sp>
      <p:sp>
        <p:nvSpPr>
          <p:cNvPr id="76" name="Rectangle 70">
            <a:extLst>
              <a:ext uri="{FF2B5EF4-FFF2-40B4-BE49-F238E27FC236}">
                <a16:creationId xmlns:a16="http://schemas.microsoft.com/office/drawing/2014/main" id="{DF8A4306-26C7-3A2C-8595-D18A48729016}"/>
              </a:ext>
            </a:extLst>
          </p:cNvPr>
          <p:cNvSpPr>
            <a:spLocks noChangeArrowheads="1"/>
          </p:cNvSpPr>
          <p:nvPr/>
        </p:nvSpPr>
        <p:spPr bwMode="auto">
          <a:xfrm>
            <a:off x="0" y="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77" name="Rectangle 86">
            <a:extLst>
              <a:ext uri="{FF2B5EF4-FFF2-40B4-BE49-F238E27FC236}">
                <a16:creationId xmlns:a16="http://schemas.microsoft.com/office/drawing/2014/main" id="{F51AC160-E4B4-BF0E-2D66-1F9A762B63F1}"/>
              </a:ext>
            </a:extLst>
          </p:cNvPr>
          <p:cNvSpPr>
            <a:spLocks noChangeArrowheads="1"/>
          </p:cNvSpPr>
          <p:nvPr/>
        </p:nvSpPr>
        <p:spPr bwMode="auto">
          <a:xfrm>
            <a:off x="0" y="45720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fr-FR"/>
          </a:p>
        </p:txBody>
      </p:sp>
      <p:sp>
        <p:nvSpPr>
          <p:cNvPr id="6" name="Zone de texte 25">
            <a:extLst>
              <a:ext uri="{FF2B5EF4-FFF2-40B4-BE49-F238E27FC236}">
                <a16:creationId xmlns:a16="http://schemas.microsoft.com/office/drawing/2014/main" id="{F0D45754-49DD-3B7A-C972-D9E87CF691B6}"/>
              </a:ext>
            </a:extLst>
          </p:cNvPr>
          <p:cNvSpPr txBox="1">
            <a:spLocks noChangeArrowheads="1"/>
          </p:cNvSpPr>
          <p:nvPr/>
        </p:nvSpPr>
        <p:spPr bwMode="auto">
          <a:xfrm>
            <a:off x="85812" y="7053891"/>
            <a:ext cx="4150726" cy="11617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6350">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71450" indent="-171450">
              <a:buFont typeface="Arial" panose="020B0604020202020204" pitchFamily="34" charset="0"/>
              <a:buChar char="•"/>
            </a:pPr>
            <a:r>
              <a:rPr lang="fr-FR" sz="1050" dirty="0"/>
              <a:t>Diplôme d'État d'Architecte (DEA), École Nationale Supérieure d'Architecture de Paris-La Villette, 2015</a:t>
            </a:r>
          </a:p>
          <a:p>
            <a:pPr marL="171450" indent="-171450">
              <a:buFont typeface="Arial" panose="020B0604020202020204" pitchFamily="34" charset="0"/>
              <a:buChar char="•"/>
            </a:pPr>
            <a:r>
              <a:rPr lang="fr-FR" sz="1050" dirty="0"/>
              <a:t>Master en Architecture et Développement Durable, École Nationale Supérieure d'Architecture de Paris-La Villette, 2016</a:t>
            </a:r>
          </a:p>
          <a:p>
            <a:pPr marL="171450" indent="-171450">
              <a:buFont typeface="Arial" panose="020B0604020202020204" pitchFamily="34" charset="0"/>
              <a:buChar char="•"/>
            </a:pPr>
            <a:r>
              <a:rPr lang="fr-FR" sz="1050" dirty="0"/>
              <a:t>Certificat en Conception Assistée par Ordinateur (CAO) et logiciels BIM (Revit, AutoCAD), Centre de Formation Professionnelle, 2014</a:t>
            </a:r>
          </a:p>
        </p:txBody>
      </p:sp>
      <p:cxnSp>
        <p:nvCxnSpPr>
          <p:cNvPr id="7" name="Conector recto 36">
            <a:extLst>
              <a:ext uri="{FF2B5EF4-FFF2-40B4-BE49-F238E27FC236}">
                <a16:creationId xmlns:a16="http://schemas.microsoft.com/office/drawing/2014/main" id="{CAE9BB30-5B99-E875-F5C4-4F7D3359B6A9}"/>
              </a:ext>
            </a:extLst>
          </p:cNvPr>
          <p:cNvCxnSpPr>
            <a:cxnSpLocks/>
          </p:cNvCxnSpPr>
          <p:nvPr/>
        </p:nvCxnSpPr>
        <p:spPr>
          <a:xfrm>
            <a:off x="149271" y="6877651"/>
            <a:ext cx="3976863" cy="0"/>
          </a:xfrm>
          <a:prstGeom prst="line">
            <a:avLst/>
          </a:prstGeom>
          <a:ln/>
        </p:spPr>
        <p:style>
          <a:lnRef idx="2">
            <a:schemeClr val="dk1"/>
          </a:lnRef>
          <a:fillRef idx="0">
            <a:schemeClr val="dk1"/>
          </a:fillRef>
          <a:effectRef idx="1">
            <a:schemeClr val="dk1"/>
          </a:effectRef>
          <a:fontRef idx="minor">
            <a:schemeClr val="tx1"/>
          </a:fontRef>
        </p:style>
      </p:cxnSp>
      <p:cxnSp>
        <p:nvCxnSpPr>
          <p:cNvPr id="2" name="Conector recto 36">
            <a:extLst>
              <a:ext uri="{FF2B5EF4-FFF2-40B4-BE49-F238E27FC236}">
                <a16:creationId xmlns:a16="http://schemas.microsoft.com/office/drawing/2014/main" id="{C6527E71-A507-6DEC-5B07-BCE11BFA2806}"/>
              </a:ext>
            </a:extLst>
          </p:cNvPr>
          <p:cNvCxnSpPr>
            <a:cxnSpLocks/>
          </p:cNvCxnSpPr>
          <p:nvPr/>
        </p:nvCxnSpPr>
        <p:spPr>
          <a:xfrm>
            <a:off x="166397" y="8670813"/>
            <a:ext cx="4010235" cy="0"/>
          </a:xfrm>
          <a:prstGeom prst="line">
            <a:avLst/>
          </a:prstGeom>
          <a:ln/>
        </p:spPr>
        <p:style>
          <a:lnRef idx="2">
            <a:schemeClr val="dk1"/>
          </a:lnRef>
          <a:fillRef idx="0">
            <a:schemeClr val="dk1"/>
          </a:fillRef>
          <a:effectRef idx="1">
            <a:schemeClr val="dk1"/>
          </a:effectRef>
          <a:fontRef idx="minor">
            <a:schemeClr val="tx1"/>
          </a:fontRef>
        </p:style>
      </p:cxnSp>
      <p:pic>
        <p:nvPicPr>
          <p:cNvPr id="5" name="Image 4" descr="Une image contenant personne, mur, intérieur, sourire&#10;&#10;Description générée automatiquement">
            <a:extLst>
              <a:ext uri="{FF2B5EF4-FFF2-40B4-BE49-F238E27FC236}">
                <a16:creationId xmlns:a16="http://schemas.microsoft.com/office/drawing/2014/main" id="{BD41A158-EF3A-45A0-93DE-F0269593AE81}"/>
              </a:ext>
            </a:extLst>
          </p:cNvPr>
          <p:cNvPicPr>
            <a:picLocks noChangeAspect="1"/>
          </p:cNvPicPr>
          <p:nvPr/>
        </p:nvPicPr>
        <p:blipFill rotWithShape="1">
          <a:blip r:embed="rId7"/>
          <a:srcRect l="33742"/>
          <a:stretch/>
        </p:blipFill>
        <p:spPr>
          <a:xfrm>
            <a:off x="4626832" y="208836"/>
            <a:ext cx="1954300" cy="1968673"/>
          </a:xfrm>
          <a:prstGeom prst="ellipse">
            <a:avLst/>
          </a:prstGeom>
          <a:ln w="50800">
            <a:solidFill>
              <a:schemeClr val="accent2"/>
            </a:solidFill>
          </a:ln>
        </p:spPr>
      </p:pic>
    </p:spTree>
    <p:extLst>
      <p:ext uri="{BB962C8B-B14F-4D97-AF65-F5344CB8AC3E}">
        <p14:creationId xmlns:p14="http://schemas.microsoft.com/office/powerpoint/2010/main" val="35142325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743409A-4799-FA42-9F31-505AABB8CCA0}"/>
              </a:ext>
            </a:extLst>
          </p:cNvPr>
          <p:cNvSpPr>
            <a:spLocks noGrp="1"/>
          </p:cNvSpPr>
          <p:nvPr>
            <p:ph idx="1"/>
          </p:nvPr>
        </p:nvSpPr>
        <p:spPr>
          <a:xfrm>
            <a:off x="409426" y="692354"/>
            <a:ext cx="6039152" cy="8485380"/>
          </a:xfrm>
        </p:spPr>
        <p:txBody>
          <a:bodyPr>
            <a:noAutofit/>
          </a:bodyPr>
          <a:lstStyle/>
          <a:p>
            <a:pPr marL="0" indent="0">
              <a:buNone/>
            </a:pPr>
            <a:r>
              <a:rPr lang="fr-FR" sz="1100" b="1" dirty="0"/>
              <a:t>Cher(e) Candidat(e)</a:t>
            </a:r>
          </a:p>
          <a:p>
            <a:pPr marL="0" indent="0">
              <a:buNone/>
            </a:pPr>
            <a:r>
              <a:rPr lang="fr-FR" sz="1100" b="1" dirty="0"/>
              <a:t>Merci d'avoir téléchargé ce modèle sur notre site. Nous espérons qu'il vous aidera à mettre en valeur votre CV.</a:t>
            </a:r>
          </a:p>
          <a:p>
            <a:pPr marL="0" indent="0">
              <a:buNone/>
            </a:pPr>
            <a:r>
              <a:rPr lang="fr-FR" sz="1100" dirty="0"/>
              <a:t>---------------------------------------------------------------------------------------</a:t>
            </a:r>
          </a:p>
          <a:p>
            <a:pPr marL="0" indent="0">
              <a:buNone/>
            </a:pPr>
            <a:r>
              <a:rPr lang="fr-FR" sz="1100" dirty="0"/>
              <a:t>Besoin de conseils pour rédiger votre CV ou vous préparer pour l’entretien d’embauche ? Consultez nos articles :</a:t>
            </a:r>
          </a:p>
          <a:p>
            <a:pPr marL="0" indent="0">
              <a:buNone/>
            </a:pPr>
            <a:r>
              <a:rPr lang="fr-FR" sz="1100" dirty="0"/>
              <a:t>- </a:t>
            </a:r>
            <a:r>
              <a:rPr lang="fr-FR" sz="1100" dirty="0">
                <a:hlinkClick r:id="rId2"/>
              </a:rPr>
              <a:t>Le titre du CV : guide pratique + 30 exemples</a:t>
            </a:r>
            <a:endParaRPr lang="fr-FR" sz="1100" dirty="0"/>
          </a:p>
          <a:p>
            <a:pPr marL="0" indent="0">
              <a:buNone/>
            </a:pPr>
            <a:r>
              <a:rPr lang="fr-FR" sz="1100" dirty="0"/>
              <a:t>- </a:t>
            </a:r>
            <a:r>
              <a:rPr lang="fr-FR" sz="1100" dirty="0">
                <a:hlinkClick r:id="rId3"/>
              </a:rPr>
              <a:t>Comment mettre en valeur son expérience professionnelle ?</a:t>
            </a:r>
            <a:endParaRPr lang="fr-FR" sz="1100" dirty="0"/>
          </a:p>
          <a:p>
            <a:pPr marL="0" indent="0">
              <a:buNone/>
            </a:pPr>
            <a:r>
              <a:rPr lang="fr-FR" sz="1100" dirty="0"/>
              <a:t>- </a:t>
            </a:r>
            <a:r>
              <a:rPr lang="fr-FR" sz="1100" dirty="0">
                <a:hlinkClick r:id="rId4"/>
              </a:rPr>
              <a:t>Rédiger une accroche de CV percutante + 9 exemples</a:t>
            </a:r>
            <a:endParaRPr lang="fr-FR" sz="1100" dirty="0"/>
          </a:p>
          <a:p>
            <a:pPr marL="0" indent="0">
              <a:buNone/>
            </a:pPr>
            <a:r>
              <a:rPr lang="fr-FR" sz="1100" dirty="0"/>
              <a:t>- </a:t>
            </a:r>
            <a:r>
              <a:rPr lang="fr-FR" sz="1100" dirty="0">
                <a:hlinkClick r:id="rId5"/>
              </a:rPr>
              <a:t>Les 7 points clés d'un CV réussi</a:t>
            </a:r>
            <a:endParaRPr lang="fr-FR" sz="1100" dirty="0"/>
          </a:p>
          <a:p>
            <a:pPr marL="0" indent="0">
              <a:buNone/>
            </a:pPr>
            <a:r>
              <a:rPr lang="fr-FR" sz="1100" dirty="0"/>
              <a:t>- Personnalisez votre CV avec </a:t>
            </a:r>
            <a:r>
              <a:rPr lang="fr-FR" sz="1100" dirty="0">
                <a:hlinkClick r:id="rId6"/>
              </a:rPr>
              <a:t>des icônes gratuites</a:t>
            </a:r>
            <a:endParaRPr lang="fr-FR" sz="1100" dirty="0"/>
          </a:p>
          <a:p>
            <a:pPr marL="0" indent="0">
              <a:buNone/>
            </a:pPr>
            <a:r>
              <a:rPr lang="fr-FR" sz="1100" dirty="0"/>
              <a:t>- Bien </a:t>
            </a:r>
            <a:r>
              <a:rPr lang="fr-FR" sz="1100" dirty="0">
                <a:hlinkClick r:id="rId7"/>
              </a:rPr>
              <a:t>préparer son entretien </a:t>
            </a:r>
            <a:endParaRPr lang="fr-FR" sz="1100" dirty="0"/>
          </a:p>
          <a:p>
            <a:pPr marL="0" indent="0">
              <a:buNone/>
            </a:pPr>
            <a:r>
              <a:rPr lang="fr-FR" sz="1100" dirty="0"/>
              <a:t>Nous proposons également plusieurs centaines d'exemples de lettres de motivation classées par métier et des modèles pour les mettre en forme.</a:t>
            </a:r>
          </a:p>
          <a:p>
            <a:pPr marL="0" indent="0">
              <a:buNone/>
            </a:pPr>
            <a:r>
              <a:rPr lang="fr-FR" sz="1100" dirty="0"/>
              <a:t>- </a:t>
            </a:r>
            <a:r>
              <a:rPr lang="fr-FR" sz="1100" dirty="0">
                <a:hlinkClick r:id="rId8"/>
              </a:rPr>
              <a:t>1200 exemples de lettres de motivation </a:t>
            </a:r>
            <a:endParaRPr lang="fr-FR" sz="1100" dirty="0"/>
          </a:p>
          <a:p>
            <a:pPr marL="0" indent="0">
              <a:buNone/>
            </a:pPr>
            <a:r>
              <a:rPr lang="fr-FR" sz="1100" dirty="0"/>
              <a:t>- </a:t>
            </a:r>
            <a:r>
              <a:rPr lang="fr-FR" sz="1100" dirty="0">
                <a:hlinkClick r:id="rId9"/>
              </a:rPr>
              <a:t>Les modèles de </a:t>
            </a:r>
            <a:r>
              <a:rPr lang="fr-FR" sz="1100" dirty="0">
                <a:hlinkClick r:id="rId10"/>
              </a:rPr>
              <a:t>courrier</a:t>
            </a:r>
            <a:endParaRPr lang="fr-FR" sz="1100" dirty="0"/>
          </a:p>
          <a:p>
            <a:pPr marL="0" indent="0">
              <a:buNone/>
            </a:pPr>
            <a:r>
              <a:rPr lang="fr-FR" sz="1100" dirty="0"/>
              <a:t>- Tous nos conseils </a:t>
            </a:r>
            <a:r>
              <a:rPr lang="fr-FR" sz="1100" dirty="0">
                <a:hlinkClick r:id="rId11"/>
              </a:rPr>
              <a:t>pour rédiger une lettre efficace </a:t>
            </a:r>
            <a:endParaRPr lang="fr-FR" sz="1100" dirty="0"/>
          </a:p>
          <a:p>
            <a:pPr marL="0" indent="0">
              <a:buNone/>
            </a:pPr>
            <a:endParaRPr lang="fr-FR" sz="1100" dirty="0"/>
          </a:p>
          <a:p>
            <a:pPr marL="0" indent="0">
              <a:buNone/>
            </a:pPr>
            <a:r>
              <a:rPr lang="fr-FR" sz="1100" dirty="0"/>
              <a:t>Nous vous souhaitons bonne chance dans vos recherches et vos entretiens </a:t>
            </a:r>
            <a:r>
              <a:rPr lang="fr-FR" sz="1100" dirty="0">
                <a:sym typeface="Wingdings" pitchFamily="2" charset="2"/>
              </a:rPr>
              <a:t> </a:t>
            </a:r>
            <a:endParaRPr lang="fr-FR" sz="1100" dirty="0"/>
          </a:p>
          <a:p>
            <a:pPr marL="0" indent="0">
              <a:buNone/>
            </a:pPr>
            <a:endParaRPr lang="fr-FR" sz="1100" dirty="0"/>
          </a:p>
          <a:p>
            <a:pPr marL="0" indent="0">
              <a:buNone/>
            </a:pPr>
            <a:r>
              <a:rPr lang="fr-FR" sz="1100" dirty="0"/>
              <a:t>Enfin, rappelez-vous qu'une bonne candidature est une candidature personnalisée ! Prenez donc le temps de la rédiger avec soin car elle décrit votre parcours professionnel et votre personnalité. </a:t>
            </a:r>
          </a:p>
          <a:p>
            <a:pPr marL="0" indent="0" algn="ctr">
              <a:buNone/>
            </a:pPr>
            <a:r>
              <a:rPr lang="fr-FR" sz="1100" dirty="0">
                <a:solidFill>
                  <a:schemeClr val="tx1">
                    <a:lumMod val="50000"/>
                    <a:lumOff val="50000"/>
                  </a:schemeClr>
                </a:solidFill>
              </a:rPr>
              <a:t>----------------</a:t>
            </a:r>
          </a:p>
          <a:p>
            <a:pPr marL="0" indent="0">
              <a:buNone/>
            </a:pPr>
            <a:r>
              <a:rPr lang="fr-FR" sz="1100" dirty="0">
                <a:solidFill>
                  <a:schemeClr val="tx1">
                    <a:lumMod val="50000"/>
                    <a:lumOff val="50000"/>
                  </a:schemeClr>
                </a:solidFill>
              </a:rPr>
              <a:t>Copyright : Les contenus diffusés sur notre site (modèles de CV, modèles de lettre, articles ...) sont la propriété de creeruncv.com. Leur utilisation est limitée à un usage strictement personnel. Il est interdit de les diffuser ou redistribuer sans notre accord. Contenus déposés dans 180 pays devant huissier. Reproduction strictement interdite, même partielle. Limité à un usage strictement personnel. </a:t>
            </a:r>
            <a:br>
              <a:rPr lang="fr-FR" sz="1100" dirty="0">
                <a:solidFill>
                  <a:schemeClr val="tx1">
                    <a:lumMod val="50000"/>
                    <a:lumOff val="50000"/>
                  </a:schemeClr>
                </a:solidFill>
              </a:rPr>
            </a:br>
            <a:r>
              <a:rPr lang="fr-FR" sz="1100" dirty="0" err="1">
                <a:solidFill>
                  <a:schemeClr val="tx1">
                    <a:lumMod val="50000"/>
                    <a:lumOff val="50000"/>
                  </a:schemeClr>
                </a:solidFill>
              </a:rPr>
              <a:t>Disclaimer</a:t>
            </a:r>
            <a:r>
              <a:rPr lang="fr-FR" sz="1100" dirty="0">
                <a:solidFill>
                  <a:schemeClr val="tx1">
                    <a:lumMod val="50000"/>
                    <a:lumOff val="50000"/>
                  </a:schemeClr>
                </a:solidFill>
              </a:rPr>
              <a:t> : Les modèles disponibles sur notre site fournis "en l'état" et sans garantie.</a:t>
            </a:r>
          </a:p>
          <a:p>
            <a:pPr marL="0" indent="0">
              <a:buNone/>
            </a:pPr>
            <a:endParaRPr lang="fr-FR" sz="1100" dirty="0">
              <a:solidFill>
                <a:schemeClr val="tx1">
                  <a:lumMod val="50000"/>
                  <a:lumOff val="50000"/>
                </a:schemeClr>
              </a:solidFill>
            </a:endParaRPr>
          </a:p>
          <a:p>
            <a:pPr marL="0" indent="0" algn="ctr">
              <a:buNone/>
            </a:pPr>
            <a:r>
              <a:rPr lang="fr-FR" sz="1100" dirty="0" err="1"/>
              <a:t>Créeruncv.com</a:t>
            </a:r>
            <a:r>
              <a:rPr lang="fr-FR" sz="1100" dirty="0"/>
              <a:t> est un site gratuit. </a:t>
            </a:r>
          </a:p>
        </p:txBody>
      </p:sp>
    </p:spTree>
    <p:extLst>
      <p:ext uri="{BB962C8B-B14F-4D97-AF65-F5344CB8AC3E}">
        <p14:creationId xmlns:p14="http://schemas.microsoft.com/office/powerpoint/2010/main" val="706133478"/>
      </p:ext>
    </p:extLst>
  </p:cSld>
  <p:clrMapOvr>
    <a:masterClrMapping/>
  </p:clrMapOvr>
</p:sld>
</file>

<file path=ppt/theme/theme1.xml><?xml version="1.0" encoding="utf-8"?>
<a:theme xmlns:a="http://schemas.openxmlformats.org/drawingml/2006/main" name="Thème Office">
  <a:themeElements>
    <a:clrScheme name="Thèm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hèm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hèm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1740</TotalTime>
  <Words>685</Words>
  <Application>Microsoft Macintosh PowerPoint</Application>
  <PresentationFormat>Format A4 (210 x 297 mm)</PresentationFormat>
  <Paragraphs>68</Paragraphs>
  <Slides>2</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2</vt:i4>
      </vt:variant>
    </vt:vector>
  </HeadingPairs>
  <TitlesOfParts>
    <vt:vector size="7" baseType="lpstr">
      <vt:lpstr>Arial</vt:lpstr>
      <vt:lpstr>Calibri</vt:lpstr>
      <vt:lpstr>Calibri Light</vt:lpstr>
      <vt:lpstr>Century Gothic</vt:lpstr>
      <vt:lpstr>Thème Office</vt:lpstr>
      <vt:lpstr>Présentation PowerPoint</vt:lpstr>
      <vt:lpstr>Présentation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Axel Maille</dc:creator>
  <cp:lastModifiedBy>Axel Maille</cp:lastModifiedBy>
  <cp:revision>45</cp:revision>
  <cp:lastPrinted>2022-05-25T13:38:42Z</cp:lastPrinted>
  <dcterms:created xsi:type="dcterms:W3CDTF">2022-05-25T13:38:28Z</dcterms:created>
  <dcterms:modified xsi:type="dcterms:W3CDTF">2023-03-24T11:41:46Z</dcterms:modified>
</cp:coreProperties>
</file>