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57" r:id="rId2"/>
    <p:sldId id="259"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68786"/>
    <a:srgbClr val="11DAC6"/>
    <a:srgbClr val="377BFF"/>
    <a:srgbClr val="DBEE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42"/>
    <p:restoredTop sz="96327"/>
  </p:normalViewPr>
  <p:slideViewPr>
    <p:cSldViewPr snapToGrid="0">
      <p:cViewPr>
        <p:scale>
          <a:sx n="166" d="100"/>
          <a:sy n="166" d="100"/>
        </p:scale>
        <p:origin x="720" y="3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181CDD-F4B4-3A4A-BC74-E89B53BFD085}" type="datetimeFigureOut">
              <a:rPr lang="fr-FR" smtClean="0"/>
              <a:t>05/10/2023</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B62F3B-3D97-A445-9438-7E2B3BAF0E61}" type="slidenum">
              <a:rPr lang="fr-FR" smtClean="0"/>
              <a:t>‹N°›</a:t>
            </a:fld>
            <a:endParaRPr lang="fr-FR"/>
          </a:p>
        </p:txBody>
      </p:sp>
    </p:spTree>
    <p:extLst>
      <p:ext uri="{BB962C8B-B14F-4D97-AF65-F5344CB8AC3E}">
        <p14:creationId xmlns:p14="http://schemas.microsoft.com/office/powerpoint/2010/main" val="1745249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t>Fonts:</a:t>
            </a:r>
          </a:p>
          <a:p>
            <a:r>
              <a:rPr lang="en-SG" dirty="0"/>
              <a:t>Header</a:t>
            </a:r>
            <a:r>
              <a:rPr lang="en-SG" baseline="0" dirty="0"/>
              <a:t> – </a:t>
            </a:r>
            <a:r>
              <a:rPr lang="en-SG" baseline="0" dirty="0" err="1"/>
              <a:t>Roboto</a:t>
            </a:r>
            <a:r>
              <a:rPr lang="en-SG" baseline="0" dirty="0"/>
              <a:t> Condensed Bold</a:t>
            </a:r>
          </a:p>
          <a:p>
            <a:r>
              <a:rPr lang="en-SG" baseline="0" dirty="0"/>
              <a:t>Sub headings – Georgia Bold</a:t>
            </a:r>
          </a:p>
          <a:p>
            <a:r>
              <a:rPr lang="en-SG" baseline="0" dirty="0"/>
              <a:t>Text - Georgia</a:t>
            </a:r>
            <a:endParaRPr lang="en-SG" dirty="0"/>
          </a:p>
        </p:txBody>
      </p:sp>
      <p:sp>
        <p:nvSpPr>
          <p:cNvPr id="4" name="Slide Number Placeholder 3"/>
          <p:cNvSpPr>
            <a:spLocks noGrp="1"/>
          </p:cNvSpPr>
          <p:nvPr>
            <p:ph type="sldNum" sz="quarter" idx="10"/>
          </p:nvPr>
        </p:nvSpPr>
        <p:spPr/>
        <p:txBody>
          <a:bodyPr/>
          <a:lstStyle/>
          <a:p>
            <a:fld id="{41DDC9BA-6F2F-4BE8-9CC5-483EB1586FDE}" type="slidenum">
              <a:rPr lang="en-SG" smtClean="0"/>
              <a:t>1</a:t>
            </a:fld>
            <a:endParaRPr lang="en-SG"/>
          </a:p>
        </p:txBody>
      </p:sp>
    </p:spTree>
    <p:extLst>
      <p:ext uri="{BB962C8B-B14F-4D97-AF65-F5344CB8AC3E}">
        <p14:creationId xmlns:p14="http://schemas.microsoft.com/office/powerpoint/2010/main" val="1532420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FB61F841-88F8-8B4F-ACCB-E449A0D05B69}"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3582500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B61F841-88F8-8B4F-ACCB-E449A0D05B69}"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4241986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B61F841-88F8-8B4F-ACCB-E449A0D05B69}"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1336989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B61F841-88F8-8B4F-ACCB-E449A0D05B69}"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3581388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B61F841-88F8-8B4F-ACCB-E449A0D05B69}"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1509987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B61F841-88F8-8B4F-ACCB-E449A0D05B69}" type="datetimeFigureOut">
              <a:rPr lang="fr-FR" smtClean="0"/>
              <a:t>05/10/2023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1486328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B61F841-88F8-8B4F-ACCB-E449A0D05B69}" type="datetimeFigureOut">
              <a:rPr lang="fr-FR" smtClean="0"/>
              <a:t>05/10/2023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2480993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B61F841-88F8-8B4F-ACCB-E449A0D05B69}" type="datetimeFigureOut">
              <a:rPr lang="fr-FR" smtClean="0"/>
              <a:t>05/10/2023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4079364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61F841-88F8-8B4F-ACCB-E449A0D05B69}" type="datetimeFigureOut">
              <a:rPr lang="fr-FR" smtClean="0"/>
              <a:t>05/10/2023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2107490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B61F841-88F8-8B4F-ACCB-E449A0D05B69}" type="datetimeFigureOut">
              <a:rPr lang="fr-FR" smtClean="0"/>
              <a:t>05/10/2023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1978131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B61F841-88F8-8B4F-ACCB-E449A0D05B69}" type="datetimeFigureOut">
              <a:rPr lang="fr-FR" smtClean="0"/>
              <a:t>05/10/2023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3196885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FB61F841-88F8-8B4F-ACCB-E449A0D05B69}" type="datetimeFigureOut">
              <a:rPr lang="fr-FR" smtClean="0"/>
              <a:t>05/10/2023</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11B271F1-ABAD-5441-953E-9E23C8F9D3D5}" type="slidenum">
              <a:rPr lang="fr-FR" smtClean="0"/>
              <a:t>‹N°›</a:t>
            </a:fld>
            <a:endParaRPr lang="fr-FR"/>
          </a:p>
        </p:txBody>
      </p:sp>
    </p:spTree>
    <p:extLst>
      <p:ext uri="{BB962C8B-B14F-4D97-AF65-F5344CB8AC3E}">
        <p14:creationId xmlns:p14="http://schemas.microsoft.com/office/powerpoint/2010/main" val="36591809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7CC324C-9D54-A7D7-DD80-AC1E7259AEEC}"/>
              </a:ext>
            </a:extLst>
          </p:cNvPr>
          <p:cNvSpPr/>
          <p:nvPr/>
        </p:nvSpPr>
        <p:spPr>
          <a:xfrm>
            <a:off x="4688416" y="0"/>
            <a:ext cx="2871259" cy="10693644"/>
          </a:xfrm>
          <a:prstGeom prst="rect">
            <a:avLst/>
          </a:prstGeom>
          <a:solidFill>
            <a:srgbClr val="06878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7" name="Group 26"/>
          <p:cNvGrpSpPr/>
          <p:nvPr/>
        </p:nvGrpSpPr>
        <p:grpSpPr>
          <a:xfrm>
            <a:off x="104421" y="649042"/>
            <a:ext cx="4580614" cy="2270268"/>
            <a:chOff x="2950179" y="895262"/>
            <a:chExt cx="3919851" cy="2103410"/>
          </a:xfrm>
        </p:grpSpPr>
        <p:sp>
          <p:nvSpPr>
            <p:cNvPr id="30" name="TextBox 29"/>
            <p:cNvSpPr txBox="1"/>
            <p:nvPr/>
          </p:nvSpPr>
          <p:spPr>
            <a:xfrm>
              <a:off x="2950179" y="1133030"/>
              <a:ext cx="2710392" cy="254800"/>
            </a:xfrm>
            <a:prstGeom prst="rect">
              <a:avLst/>
            </a:prstGeom>
            <a:noFill/>
          </p:spPr>
          <p:txBody>
            <a:bodyPr wrap="square" rtlCol="0">
              <a:spAutoFit/>
            </a:bodyPr>
            <a:lstStyle/>
            <a:p>
              <a:r>
                <a:rPr lang="fr-FR" sz="1200" dirty="0" err="1"/>
                <a:t>DigiTech</a:t>
              </a:r>
              <a:r>
                <a:rPr lang="fr-FR" sz="1200" dirty="0"/>
                <a:t> Solutions, Paris — 2019-2023</a:t>
              </a:r>
              <a:endParaRPr lang="en-SG" sz="1187" dirty="0">
                <a:latin typeface="Georgia" panose="02040502050405020303" pitchFamily="18" charset="0"/>
              </a:endParaRPr>
            </a:p>
          </p:txBody>
        </p:sp>
        <p:grpSp>
          <p:nvGrpSpPr>
            <p:cNvPr id="23" name="Group 22"/>
            <p:cNvGrpSpPr/>
            <p:nvPr/>
          </p:nvGrpSpPr>
          <p:grpSpPr>
            <a:xfrm>
              <a:off x="2950179" y="895262"/>
              <a:ext cx="3919851" cy="2103410"/>
              <a:chOff x="2950179" y="895262"/>
              <a:chExt cx="3919851" cy="2103410"/>
            </a:xfrm>
          </p:grpSpPr>
          <p:sp>
            <p:nvSpPr>
              <p:cNvPr id="29" name="TextBox 28"/>
              <p:cNvSpPr txBox="1"/>
              <p:nvPr/>
            </p:nvSpPr>
            <p:spPr>
              <a:xfrm>
                <a:off x="2950179" y="895262"/>
                <a:ext cx="3919851" cy="313671"/>
              </a:xfrm>
              <a:prstGeom prst="rect">
                <a:avLst/>
              </a:prstGeom>
              <a:noFill/>
            </p:spPr>
            <p:txBody>
              <a:bodyPr wrap="square" rtlCol="0">
                <a:spAutoFit/>
              </a:bodyPr>
              <a:lstStyle/>
              <a:p>
                <a:r>
                  <a:rPr lang="fr-FR" sz="1600" b="1" dirty="0"/>
                  <a:t>Architecte Réseau Senior</a:t>
                </a:r>
                <a:endParaRPr lang="en-SG" sz="1600" b="1" dirty="0">
                  <a:latin typeface="Georgia" panose="02040502050405020303" pitchFamily="18" charset="0"/>
                </a:endParaRPr>
              </a:p>
            </p:txBody>
          </p:sp>
          <p:sp>
            <p:nvSpPr>
              <p:cNvPr id="31" name="TextBox 30"/>
              <p:cNvSpPr txBox="1"/>
              <p:nvPr/>
            </p:nvSpPr>
            <p:spPr>
              <a:xfrm>
                <a:off x="2950179" y="1501604"/>
                <a:ext cx="3768347" cy="1497068"/>
              </a:xfrm>
              <a:prstGeom prst="rect">
                <a:avLst/>
              </a:prstGeom>
              <a:noFill/>
            </p:spPr>
            <p:txBody>
              <a:bodyPr wrap="square" rtlCol="0">
                <a:spAutoFit/>
              </a:bodyPr>
              <a:lstStyle/>
              <a:p>
                <a:pPr marL="171450" indent="-171450">
                  <a:buFont typeface="Arial" panose="020B0604020202020204" pitchFamily="34" charset="0"/>
                  <a:buChar char="•"/>
                </a:pPr>
                <a:r>
                  <a:rPr lang="fr-FR" sz="1100" dirty="0"/>
                  <a:t>Conception et déploiement de solutions réseau pour des clients de secteurs variés (banque, santé, e-commerce).</a:t>
                </a:r>
              </a:p>
              <a:p>
                <a:pPr marL="171450" indent="-171450">
                  <a:buFont typeface="Arial" panose="020B0604020202020204" pitchFamily="34" charset="0"/>
                  <a:buChar char="•"/>
                </a:pPr>
                <a:r>
                  <a:rPr lang="fr-FR" sz="1100" dirty="0"/>
                  <a:t>Responsable de la sécurité réseau, mise en œuvre de solutions de détection et prévention des intrusions.</a:t>
                </a:r>
              </a:p>
              <a:p>
                <a:pPr marL="171450" indent="-171450">
                  <a:buFont typeface="Arial" panose="020B0604020202020204" pitchFamily="34" charset="0"/>
                  <a:buChar char="•"/>
                </a:pPr>
                <a:r>
                  <a:rPr lang="fr-FR" sz="1100" dirty="0"/>
                  <a:t>Supervision et mentorat d'une équipe de 10 ingénieurs réseaux.</a:t>
                </a:r>
              </a:p>
              <a:p>
                <a:pPr marL="171450" indent="-171450">
                  <a:buFont typeface="Arial" panose="020B0604020202020204" pitchFamily="34" charset="0"/>
                  <a:buChar char="•"/>
                </a:pPr>
                <a:r>
                  <a:rPr lang="fr-FR" sz="1100" dirty="0"/>
                  <a:t>Participation active à la définition de la stratégie réseau de l'entreprise, en collaboration avec les équipes dirigeantes.</a:t>
                </a:r>
              </a:p>
              <a:p>
                <a:pPr marL="171450" indent="-171450">
                  <a:buFont typeface="Arial" panose="020B0604020202020204" pitchFamily="34" charset="0"/>
                  <a:buChar char="•"/>
                </a:pPr>
                <a:r>
                  <a:rPr lang="fr-FR" sz="1100" dirty="0"/>
                  <a:t>Veille technologique constante, recommandations et intégration de nouvelles technologies.</a:t>
                </a:r>
              </a:p>
            </p:txBody>
          </p:sp>
        </p:grpSp>
      </p:grpSp>
      <p:grpSp>
        <p:nvGrpSpPr>
          <p:cNvPr id="33" name="Group 32"/>
          <p:cNvGrpSpPr/>
          <p:nvPr/>
        </p:nvGrpSpPr>
        <p:grpSpPr>
          <a:xfrm>
            <a:off x="104421" y="145512"/>
            <a:ext cx="4403569" cy="437909"/>
            <a:chOff x="2950179" y="428741"/>
            <a:chExt cx="3494164" cy="405724"/>
          </a:xfrm>
        </p:grpSpPr>
        <p:grpSp>
          <p:nvGrpSpPr>
            <p:cNvPr id="24" name="Group 23"/>
            <p:cNvGrpSpPr/>
            <p:nvPr/>
          </p:nvGrpSpPr>
          <p:grpSpPr>
            <a:xfrm>
              <a:off x="2950179" y="465133"/>
              <a:ext cx="3494164" cy="369332"/>
              <a:chOff x="2950179" y="465133"/>
              <a:chExt cx="3494164" cy="369332"/>
            </a:xfrm>
          </p:grpSpPr>
          <p:sp>
            <p:nvSpPr>
              <p:cNvPr id="25" name="TextBox 24"/>
              <p:cNvSpPr txBox="1"/>
              <p:nvPr/>
            </p:nvSpPr>
            <p:spPr>
              <a:xfrm>
                <a:off x="2950179" y="465133"/>
                <a:ext cx="2985894" cy="362565"/>
              </a:xfrm>
              <a:prstGeom prst="rect">
                <a:avLst/>
              </a:prstGeom>
              <a:noFill/>
            </p:spPr>
            <p:txBody>
              <a:bodyPr wrap="square" rtlCol="0">
                <a:spAutoFit/>
              </a:bodyPr>
              <a:lstStyle/>
              <a:p>
                <a:r>
                  <a:rPr lang="en-SG" sz="1943" dirty="0">
                    <a:latin typeface="Roboto Condensed Bold" panose="02000000000000000000" pitchFamily="2" charset="0"/>
                    <a:ea typeface="Roboto Condensed Bold" panose="02000000000000000000" pitchFamily="2" charset="0"/>
                  </a:rPr>
                  <a:t>EXPERIENCES</a:t>
                </a:r>
              </a:p>
            </p:txBody>
          </p:sp>
          <p:cxnSp>
            <p:nvCxnSpPr>
              <p:cNvPr id="26" name="Straight Connector 25"/>
              <p:cNvCxnSpPr/>
              <p:nvPr/>
            </p:nvCxnSpPr>
            <p:spPr>
              <a:xfrm>
                <a:off x="3044587" y="834465"/>
                <a:ext cx="3399756" cy="0"/>
              </a:xfrm>
              <a:prstGeom prst="line">
                <a:avLst/>
              </a:prstGeom>
              <a:ln>
                <a:solidFill>
                  <a:srgbClr val="11DAC6"/>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a:xfrm>
              <a:off x="3044587" y="428741"/>
              <a:ext cx="3399756" cy="0"/>
            </a:xfrm>
            <a:prstGeom prst="line">
              <a:avLst/>
            </a:prstGeom>
            <a:ln>
              <a:solidFill>
                <a:srgbClr val="11DAC6"/>
              </a:solidFill>
            </a:ln>
          </p:spPr>
          <p:style>
            <a:lnRef idx="1">
              <a:schemeClr val="accent1"/>
            </a:lnRef>
            <a:fillRef idx="0">
              <a:schemeClr val="accent1"/>
            </a:fillRef>
            <a:effectRef idx="0">
              <a:schemeClr val="accent1"/>
            </a:effectRef>
            <a:fontRef idx="minor">
              <a:schemeClr val="tx1"/>
            </a:fontRef>
          </p:style>
        </p:cxnSp>
      </p:grpSp>
      <p:grpSp>
        <p:nvGrpSpPr>
          <p:cNvPr id="50" name="Group 49"/>
          <p:cNvGrpSpPr/>
          <p:nvPr/>
        </p:nvGrpSpPr>
        <p:grpSpPr>
          <a:xfrm>
            <a:off x="178459" y="7176590"/>
            <a:ext cx="4310031" cy="437909"/>
            <a:chOff x="2955100" y="428741"/>
            <a:chExt cx="3489243" cy="405724"/>
          </a:xfrm>
        </p:grpSpPr>
        <p:grpSp>
          <p:nvGrpSpPr>
            <p:cNvPr id="51" name="Group 50"/>
            <p:cNvGrpSpPr/>
            <p:nvPr/>
          </p:nvGrpSpPr>
          <p:grpSpPr>
            <a:xfrm>
              <a:off x="2955100" y="465133"/>
              <a:ext cx="3489243" cy="369332"/>
              <a:chOff x="2955100" y="465133"/>
              <a:chExt cx="3489243" cy="369332"/>
            </a:xfrm>
          </p:grpSpPr>
          <p:sp>
            <p:nvSpPr>
              <p:cNvPr id="53" name="TextBox 52"/>
              <p:cNvSpPr txBox="1"/>
              <p:nvPr/>
            </p:nvSpPr>
            <p:spPr>
              <a:xfrm>
                <a:off x="2955100" y="465133"/>
                <a:ext cx="2240924" cy="362565"/>
              </a:xfrm>
              <a:prstGeom prst="rect">
                <a:avLst/>
              </a:prstGeom>
              <a:noFill/>
              <a:ln>
                <a:noFill/>
              </a:ln>
            </p:spPr>
            <p:txBody>
              <a:bodyPr wrap="square" rtlCol="0">
                <a:spAutoFit/>
              </a:bodyPr>
              <a:lstStyle/>
              <a:p>
                <a:r>
                  <a:rPr lang="en-SG" sz="1943" dirty="0">
                    <a:latin typeface="Roboto Condensed Bold" panose="02000000000000000000" pitchFamily="2" charset="0"/>
                    <a:ea typeface="Roboto Condensed Bold" panose="02000000000000000000" pitchFamily="2" charset="0"/>
                  </a:rPr>
                  <a:t>QUALITES</a:t>
                </a:r>
              </a:p>
            </p:txBody>
          </p:sp>
          <p:cxnSp>
            <p:nvCxnSpPr>
              <p:cNvPr id="54" name="Straight Connector 53"/>
              <p:cNvCxnSpPr/>
              <p:nvPr/>
            </p:nvCxnSpPr>
            <p:spPr>
              <a:xfrm>
                <a:off x="3044587" y="834465"/>
                <a:ext cx="3399756" cy="0"/>
              </a:xfrm>
              <a:prstGeom prst="line">
                <a:avLst/>
              </a:prstGeom>
              <a:ln>
                <a:solidFill>
                  <a:srgbClr val="11DAC6"/>
                </a:solidFill>
              </a:ln>
            </p:spPr>
            <p:style>
              <a:lnRef idx="1">
                <a:schemeClr val="accent1"/>
              </a:lnRef>
              <a:fillRef idx="0">
                <a:schemeClr val="accent1"/>
              </a:fillRef>
              <a:effectRef idx="0">
                <a:schemeClr val="accent1"/>
              </a:effectRef>
              <a:fontRef idx="minor">
                <a:schemeClr val="tx1"/>
              </a:fontRef>
            </p:style>
          </p:cxnSp>
        </p:grpSp>
        <p:cxnSp>
          <p:nvCxnSpPr>
            <p:cNvPr id="52" name="Straight Connector 51"/>
            <p:cNvCxnSpPr/>
            <p:nvPr/>
          </p:nvCxnSpPr>
          <p:spPr>
            <a:xfrm>
              <a:off x="3044587" y="428741"/>
              <a:ext cx="3399756" cy="0"/>
            </a:xfrm>
            <a:prstGeom prst="line">
              <a:avLst/>
            </a:prstGeom>
            <a:ln>
              <a:solidFill>
                <a:srgbClr val="11DAC6"/>
              </a:solidFill>
            </a:ln>
          </p:spPr>
          <p:style>
            <a:lnRef idx="1">
              <a:schemeClr val="accent1"/>
            </a:lnRef>
            <a:fillRef idx="0">
              <a:schemeClr val="accent1"/>
            </a:fillRef>
            <a:effectRef idx="0">
              <a:schemeClr val="accent1"/>
            </a:effectRef>
            <a:fontRef idx="minor">
              <a:schemeClr val="tx1"/>
            </a:fontRef>
          </p:style>
        </p:cxnSp>
      </p:grpSp>
      <p:sp>
        <p:nvSpPr>
          <p:cNvPr id="34" name="TextBox 33"/>
          <p:cNvSpPr txBox="1"/>
          <p:nvPr/>
        </p:nvSpPr>
        <p:spPr>
          <a:xfrm>
            <a:off x="185590" y="6081136"/>
            <a:ext cx="4403308" cy="938719"/>
          </a:xfrm>
          <a:prstGeom prst="rect">
            <a:avLst/>
          </a:prstGeom>
          <a:noFill/>
        </p:spPr>
        <p:txBody>
          <a:bodyPr wrap="square" rtlCol="0">
            <a:spAutoFit/>
          </a:bodyPr>
          <a:lstStyle/>
          <a:p>
            <a:pPr marL="171450" indent="-171450">
              <a:buFont typeface="Arial" panose="020B0604020202020204" pitchFamily="34" charset="0"/>
              <a:buChar char="•"/>
            </a:pPr>
            <a:r>
              <a:rPr lang="fr-FR" sz="1100" dirty="0"/>
              <a:t>Conception et déploiement de solutions réseau sur mesure.</a:t>
            </a:r>
          </a:p>
          <a:p>
            <a:pPr marL="171450" indent="-171450">
              <a:buFont typeface="Arial" panose="020B0604020202020204" pitchFamily="34" charset="0"/>
              <a:buChar char="•"/>
            </a:pPr>
            <a:r>
              <a:rPr lang="fr-FR" sz="1100" dirty="0"/>
              <a:t>Expertise en sécurité des systèmes d'information.</a:t>
            </a:r>
          </a:p>
          <a:p>
            <a:pPr marL="171450" indent="-171450">
              <a:buFont typeface="Arial" panose="020B0604020202020204" pitchFamily="34" charset="0"/>
              <a:buChar char="•"/>
            </a:pPr>
            <a:r>
              <a:rPr lang="fr-FR" sz="1100" dirty="0"/>
              <a:t>Maîtrise des protocoles réseau (TCP/IP, BGP, OSPF).</a:t>
            </a:r>
          </a:p>
          <a:p>
            <a:pPr marL="171450" indent="-171450">
              <a:buFont typeface="Arial" panose="020B0604020202020204" pitchFamily="34" charset="0"/>
              <a:buChar char="•"/>
            </a:pPr>
            <a:r>
              <a:rPr lang="fr-FR" sz="1100" dirty="0"/>
              <a:t>Compétence en virtualisation et solutions cloud.</a:t>
            </a:r>
          </a:p>
          <a:p>
            <a:pPr marL="171450" indent="-171450">
              <a:buFont typeface="Arial" panose="020B0604020202020204" pitchFamily="34" charset="0"/>
              <a:buChar char="•"/>
            </a:pPr>
            <a:r>
              <a:rPr lang="fr-FR" sz="1100" dirty="0"/>
              <a:t>Expérience avec divers équipements réseau (Cisco, Juniper, Fortinet).</a:t>
            </a:r>
          </a:p>
        </p:txBody>
      </p:sp>
      <p:grpSp>
        <p:nvGrpSpPr>
          <p:cNvPr id="93" name="Group 92"/>
          <p:cNvGrpSpPr/>
          <p:nvPr/>
        </p:nvGrpSpPr>
        <p:grpSpPr>
          <a:xfrm>
            <a:off x="178459" y="5529965"/>
            <a:ext cx="4403570" cy="437909"/>
            <a:chOff x="2950179" y="428741"/>
            <a:chExt cx="3494164" cy="405724"/>
          </a:xfrm>
        </p:grpSpPr>
        <p:grpSp>
          <p:nvGrpSpPr>
            <p:cNvPr id="94" name="Group 93"/>
            <p:cNvGrpSpPr/>
            <p:nvPr/>
          </p:nvGrpSpPr>
          <p:grpSpPr>
            <a:xfrm>
              <a:off x="2950179" y="465133"/>
              <a:ext cx="3494164" cy="369332"/>
              <a:chOff x="2950179" y="465133"/>
              <a:chExt cx="3494164" cy="369332"/>
            </a:xfrm>
          </p:grpSpPr>
          <p:sp>
            <p:nvSpPr>
              <p:cNvPr id="96" name="TextBox 95"/>
              <p:cNvSpPr txBox="1"/>
              <p:nvPr/>
            </p:nvSpPr>
            <p:spPr>
              <a:xfrm>
                <a:off x="2950179" y="465133"/>
                <a:ext cx="2240924" cy="362565"/>
              </a:xfrm>
              <a:prstGeom prst="rect">
                <a:avLst/>
              </a:prstGeom>
              <a:noFill/>
            </p:spPr>
            <p:txBody>
              <a:bodyPr wrap="square" rtlCol="0">
                <a:spAutoFit/>
              </a:bodyPr>
              <a:lstStyle/>
              <a:p>
                <a:r>
                  <a:rPr lang="en-SG" sz="1943" dirty="0">
                    <a:latin typeface="Roboto Condensed Bold" panose="02000000000000000000" pitchFamily="2" charset="0"/>
                    <a:ea typeface="Roboto Condensed Bold" panose="02000000000000000000" pitchFamily="2" charset="0"/>
                  </a:rPr>
                  <a:t>COMPETENCES</a:t>
                </a:r>
              </a:p>
            </p:txBody>
          </p:sp>
          <p:cxnSp>
            <p:nvCxnSpPr>
              <p:cNvPr id="97" name="Straight Connector 96"/>
              <p:cNvCxnSpPr/>
              <p:nvPr/>
            </p:nvCxnSpPr>
            <p:spPr>
              <a:xfrm>
                <a:off x="3044587" y="834465"/>
                <a:ext cx="3399756" cy="0"/>
              </a:xfrm>
              <a:prstGeom prst="line">
                <a:avLst/>
              </a:prstGeom>
              <a:ln>
                <a:solidFill>
                  <a:srgbClr val="11DAC6"/>
                </a:solidFill>
              </a:ln>
            </p:spPr>
            <p:style>
              <a:lnRef idx="1">
                <a:schemeClr val="accent1"/>
              </a:lnRef>
              <a:fillRef idx="0">
                <a:schemeClr val="accent1"/>
              </a:fillRef>
              <a:effectRef idx="0">
                <a:schemeClr val="accent1"/>
              </a:effectRef>
              <a:fontRef idx="minor">
                <a:schemeClr val="tx1"/>
              </a:fontRef>
            </p:style>
          </p:cxnSp>
        </p:grpSp>
        <p:cxnSp>
          <p:nvCxnSpPr>
            <p:cNvPr id="95" name="Straight Connector 94"/>
            <p:cNvCxnSpPr/>
            <p:nvPr/>
          </p:nvCxnSpPr>
          <p:spPr>
            <a:xfrm>
              <a:off x="3044587" y="428741"/>
              <a:ext cx="3399756" cy="0"/>
            </a:xfrm>
            <a:prstGeom prst="line">
              <a:avLst/>
            </a:prstGeom>
            <a:ln>
              <a:solidFill>
                <a:srgbClr val="11DAC6"/>
              </a:solidFill>
            </a:ln>
          </p:spPr>
          <p:style>
            <a:lnRef idx="1">
              <a:schemeClr val="accent1"/>
            </a:lnRef>
            <a:fillRef idx="0">
              <a:schemeClr val="accent1"/>
            </a:fillRef>
            <a:effectRef idx="0">
              <a:schemeClr val="accent1"/>
            </a:effectRef>
            <a:fontRef idx="minor">
              <a:schemeClr val="tx1"/>
            </a:fontRef>
          </p:style>
        </p:cxnSp>
      </p:grpSp>
      <p:sp>
        <p:nvSpPr>
          <p:cNvPr id="98" name="TextBox 97"/>
          <p:cNvSpPr txBox="1"/>
          <p:nvPr/>
        </p:nvSpPr>
        <p:spPr>
          <a:xfrm>
            <a:off x="176193" y="7726451"/>
            <a:ext cx="4282425" cy="938719"/>
          </a:xfrm>
          <a:prstGeom prst="rect">
            <a:avLst/>
          </a:prstGeom>
          <a:noFill/>
        </p:spPr>
        <p:txBody>
          <a:bodyPr wrap="square" rtlCol="0">
            <a:spAutoFit/>
          </a:bodyPr>
          <a:lstStyle/>
          <a:p>
            <a:pPr marL="171450" indent="-171450">
              <a:buFont typeface="Arial" panose="020B0604020202020204" pitchFamily="34" charset="0"/>
              <a:buChar char="•"/>
            </a:pPr>
            <a:r>
              <a:rPr lang="fr-FR" sz="1100" dirty="0"/>
              <a:t>Capacité d'analyse et de résolution de problèmes complexes.</a:t>
            </a:r>
          </a:p>
          <a:p>
            <a:pPr marL="171450" indent="-171450">
              <a:buFont typeface="Arial" panose="020B0604020202020204" pitchFamily="34" charset="0"/>
              <a:buChar char="•"/>
            </a:pPr>
            <a:r>
              <a:rPr lang="fr-FR" sz="1100" dirty="0"/>
              <a:t>Fort esprit d'équipe et leadership.</a:t>
            </a:r>
          </a:p>
          <a:p>
            <a:pPr marL="171450" indent="-171450">
              <a:buFont typeface="Arial" panose="020B0604020202020204" pitchFamily="34" charset="0"/>
              <a:buChar char="•"/>
            </a:pPr>
            <a:r>
              <a:rPr lang="fr-FR" sz="1100" dirty="0"/>
              <a:t>Communication claire et pédagogique, adaptée aux publics techniques et non-techniques.</a:t>
            </a:r>
          </a:p>
          <a:p>
            <a:pPr marL="171450" indent="-171450">
              <a:buFont typeface="Arial" panose="020B0604020202020204" pitchFamily="34" charset="0"/>
              <a:buChar char="•"/>
            </a:pPr>
            <a:r>
              <a:rPr lang="fr-FR" sz="1100" dirty="0"/>
              <a:t>Proactivité et orientation résultats.</a:t>
            </a:r>
          </a:p>
        </p:txBody>
      </p:sp>
      <p:sp>
        <p:nvSpPr>
          <p:cNvPr id="111" name="ZoneTexte 110">
            <a:extLst>
              <a:ext uri="{FF2B5EF4-FFF2-40B4-BE49-F238E27FC236}">
                <a16:creationId xmlns:a16="http://schemas.microsoft.com/office/drawing/2014/main" id="{3649280B-88C7-C53C-AE2F-81D2FCEE0427}"/>
              </a:ext>
            </a:extLst>
          </p:cNvPr>
          <p:cNvSpPr txBox="1"/>
          <p:nvPr/>
        </p:nvSpPr>
        <p:spPr>
          <a:xfrm>
            <a:off x="132248" y="9380381"/>
            <a:ext cx="4456650" cy="600164"/>
          </a:xfrm>
          <a:prstGeom prst="rect">
            <a:avLst/>
          </a:prstGeom>
          <a:noFill/>
        </p:spPr>
        <p:txBody>
          <a:bodyPr wrap="square">
            <a:spAutoFit/>
          </a:bodyPr>
          <a:lstStyle/>
          <a:p>
            <a:pPr marL="171450" indent="-171450">
              <a:buFont typeface="Arial" panose="020B0604020202020204" pitchFamily="34" charset="0"/>
              <a:buChar char="•"/>
            </a:pPr>
            <a:r>
              <a:rPr lang="fr-FR" sz="1100" b="1" dirty="0"/>
              <a:t>Master en Architecture des Réseaux et Systèmes</a:t>
            </a:r>
            <a:r>
              <a:rPr lang="fr-FR" sz="1100" dirty="0"/>
              <a:t>, Télécom ParisTech — 2006</a:t>
            </a:r>
          </a:p>
          <a:p>
            <a:pPr marL="171450" indent="-171450">
              <a:buFont typeface="Arial" panose="020B0604020202020204" pitchFamily="34" charset="0"/>
              <a:buChar char="•"/>
            </a:pPr>
            <a:r>
              <a:rPr lang="fr-FR" sz="1100" b="1" dirty="0"/>
              <a:t>Certification en Sécurité des Systèmes d'Information</a:t>
            </a:r>
            <a:r>
              <a:rPr lang="fr-FR" sz="1100" dirty="0"/>
              <a:t>, ISC2 — 2008</a:t>
            </a:r>
          </a:p>
        </p:txBody>
      </p:sp>
      <p:grpSp>
        <p:nvGrpSpPr>
          <p:cNvPr id="112" name="Group 49">
            <a:extLst>
              <a:ext uri="{FF2B5EF4-FFF2-40B4-BE49-F238E27FC236}">
                <a16:creationId xmlns:a16="http://schemas.microsoft.com/office/drawing/2014/main" id="{B1F7F8E9-49D9-F235-5A1E-7B8BA0941177}"/>
              </a:ext>
            </a:extLst>
          </p:cNvPr>
          <p:cNvGrpSpPr/>
          <p:nvPr/>
        </p:nvGrpSpPr>
        <p:grpSpPr>
          <a:xfrm>
            <a:off x="132248" y="8807972"/>
            <a:ext cx="4316110" cy="437909"/>
            <a:chOff x="2950179" y="428741"/>
            <a:chExt cx="3494164" cy="405724"/>
          </a:xfrm>
        </p:grpSpPr>
        <p:grpSp>
          <p:nvGrpSpPr>
            <p:cNvPr id="113" name="Group 50">
              <a:extLst>
                <a:ext uri="{FF2B5EF4-FFF2-40B4-BE49-F238E27FC236}">
                  <a16:creationId xmlns:a16="http://schemas.microsoft.com/office/drawing/2014/main" id="{8BCC8889-307B-C4A2-A67B-73EB142A8E5B}"/>
                </a:ext>
              </a:extLst>
            </p:cNvPr>
            <p:cNvGrpSpPr/>
            <p:nvPr/>
          </p:nvGrpSpPr>
          <p:grpSpPr>
            <a:xfrm>
              <a:off x="2950179" y="465133"/>
              <a:ext cx="3494164" cy="369332"/>
              <a:chOff x="2950179" y="465133"/>
              <a:chExt cx="3494164" cy="369332"/>
            </a:xfrm>
          </p:grpSpPr>
          <p:sp>
            <p:nvSpPr>
              <p:cNvPr id="115" name="TextBox 52">
                <a:extLst>
                  <a:ext uri="{FF2B5EF4-FFF2-40B4-BE49-F238E27FC236}">
                    <a16:creationId xmlns:a16="http://schemas.microsoft.com/office/drawing/2014/main" id="{4418906B-E343-4201-AE1E-E167C803119A}"/>
                  </a:ext>
                </a:extLst>
              </p:cNvPr>
              <p:cNvSpPr txBox="1"/>
              <p:nvPr/>
            </p:nvSpPr>
            <p:spPr>
              <a:xfrm>
                <a:off x="2950179" y="465133"/>
                <a:ext cx="2240924" cy="362565"/>
              </a:xfrm>
              <a:prstGeom prst="rect">
                <a:avLst/>
              </a:prstGeom>
              <a:noFill/>
            </p:spPr>
            <p:txBody>
              <a:bodyPr wrap="square" rtlCol="0">
                <a:spAutoFit/>
              </a:bodyPr>
              <a:lstStyle/>
              <a:p>
                <a:r>
                  <a:rPr lang="en-SG" sz="1943" dirty="0">
                    <a:latin typeface="Roboto Condensed Bold" panose="02000000000000000000" pitchFamily="2" charset="0"/>
                    <a:ea typeface="Roboto Condensed Bold" panose="02000000000000000000" pitchFamily="2" charset="0"/>
                  </a:rPr>
                  <a:t>FORMATIONS</a:t>
                </a:r>
              </a:p>
            </p:txBody>
          </p:sp>
          <p:cxnSp>
            <p:nvCxnSpPr>
              <p:cNvPr id="116" name="Straight Connector 53">
                <a:extLst>
                  <a:ext uri="{FF2B5EF4-FFF2-40B4-BE49-F238E27FC236}">
                    <a16:creationId xmlns:a16="http://schemas.microsoft.com/office/drawing/2014/main" id="{571201B4-0A49-1C91-A58D-3E42BBB4FC83}"/>
                  </a:ext>
                </a:extLst>
              </p:cNvPr>
              <p:cNvCxnSpPr/>
              <p:nvPr/>
            </p:nvCxnSpPr>
            <p:spPr>
              <a:xfrm>
                <a:off x="3044587" y="834465"/>
                <a:ext cx="3399756" cy="0"/>
              </a:xfrm>
              <a:prstGeom prst="line">
                <a:avLst/>
              </a:prstGeom>
              <a:ln>
                <a:solidFill>
                  <a:srgbClr val="11DAC6"/>
                </a:solidFill>
              </a:ln>
            </p:spPr>
            <p:style>
              <a:lnRef idx="1">
                <a:schemeClr val="accent1"/>
              </a:lnRef>
              <a:fillRef idx="0">
                <a:schemeClr val="accent1"/>
              </a:fillRef>
              <a:effectRef idx="0">
                <a:schemeClr val="accent1"/>
              </a:effectRef>
              <a:fontRef idx="minor">
                <a:schemeClr val="tx1"/>
              </a:fontRef>
            </p:style>
          </p:cxnSp>
        </p:grpSp>
        <p:cxnSp>
          <p:nvCxnSpPr>
            <p:cNvPr id="114" name="Straight Connector 51">
              <a:extLst>
                <a:ext uri="{FF2B5EF4-FFF2-40B4-BE49-F238E27FC236}">
                  <a16:creationId xmlns:a16="http://schemas.microsoft.com/office/drawing/2014/main" id="{BB1C1E3C-C967-E1C8-9658-27D43C556FE0}"/>
                </a:ext>
              </a:extLst>
            </p:cNvPr>
            <p:cNvCxnSpPr/>
            <p:nvPr/>
          </p:nvCxnSpPr>
          <p:spPr>
            <a:xfrm>
              <a:off x="3044587" y="428741"/>
              <a:ext cx="3399756" cy="0"/>
            </a:xfrm>
            <a:prstGeom prst="line">
              <a:avLst/>
            </a:prstGeom>
            <a:ln>
              <a:solidFill>
                <a:srgbClr val="11DAC6"/>
              </a:solidFill>
            </a:ln>
          </p:spPr>
          <p:style>
            <a:lnRef idx="1">
              <a:schemeClr val="accent1"/>
            </a:lnRef>
            <a:fillRef idx="0">
              <a:schemeClr val="accent1"/>
            </a:fillRef>
            <a:effectRef idx="0">
              <a:schemeClr val="accent1"/>
            </a:effectRef>
            <a:fontRef idx="minor">
              <a:schemeClr val="tx1"/>
            </a:fontRef>
          </p:style>
        </p:cxnSp>
      </p:grpSp>
      <p:grpSp>
        <p:nvGrpSpPr>
          <p:cNvPr id="11" name="Group 26">
            <a:extLst>
              <a:ext uri="{FF2B5EF4-FFF2-40B4-BE49-F238E27FC236}">
                <a16:creationId xmlns:a16="http://schemas.microsoft.com/office/drawing/2014/main" id="{7C12FC83-55BF-DC81-0606-F0D45719C46F}"/>
              </a:ext>
            </a:extLst>
          </p:cNvPr>
          <p:cNvGrpSpPr/>
          <p:nvPr/>
        </p:nvGrpSpPr>
        <p:grpSpPr>
          <a:xfrm>
            <a:off x="125379" y="3121511"/>
            <a:ext cx="4403571" cy="2270268"/>
            <a:chOff x="2950179" y="895262"/>
            <a:chExt cx="3768347" cy="2103410"/>
          </a:xfrm>
        </p:grpSpPr>
        <p:sp>
          <p:nvSpPr>
            <p:cNvPr id="12" name="TextBox 29">
              <a:extLst>
                <a:ext uri="{FF2B5EF4-FFF2-40B4-BE49-F238E27FC236}">
                  <a16:creationId xmlns:a16="http://schemas.microsoft.com/office/drawing/2014/main" id="{3B62B47F-C534-47DA-DD21-D32901D67BFC}"/>
                </a:ext>
              </a:extLst>
            </p:cNvPr>
            <p:cNvSpPr txBox="1"/>
            <p:nvPr/>
          </p:nvSpPr>
          <p:spPr>
            <a:xfrm>
              <a:off x="2950179" y="1133030"/>
              <a:ext cx="2710392" cy="254800"/>
            </a:xfrm>
            <a:prstGeom prst="rect">
              <a:avLst/>
            </a:prstGeom>
            <a:noFill/>
          </p:spPr>
          <p:txBody>
            <a:bodyPr wrap="square" rtlCol="0">
              <a:spAutoFit/>
            </a:bodyPr>
            <a:lstStyle/>
            <a:p>
              <a:r>
                <a:rPr lang="fr-FR" sz="1200" dirty="0" err="1"/>
                <a:t>NetSolutions</a:t>
              </a:r>
              <a:r>
                <a:rPr lang="fr-FR" sz="1200" dirty="0"/>
                <a:t> Lille — 2017-2019</a:t>
              </a:r>
              <a:endParaRPr lang="en-SG" sz="1187" dirty="0">
                <a:latin typeface="Georgia" panose="02040502050405020303" pitchFamily="18" charset="0"/>
              </a:endParaRPr>
            </a:p>
          </p:txBody>
        </p:sp>
        <p:grpSp>
          <p:nvGrpSpPr>
            <p:cNvPr id="63" name="Group 22">
              <a:extLst>
                <a:ext uri="{FF2B5EF4-FFF2-40B4-BE49-F238E27FC236}">
                  <a16:creationId xmlns:a16="http://schemas.microsoft.com/office/drawing/2014/main" id="{5F3407D7-EAD9-268A-EFF3-82FAE09493BC}"/>
                </a:ext>
              </a:extLst>
            </p:cNvPr>
            <p:cNvGrpSpPr/>
            <p:nvPr/>
          </p:nvGrpSpPr>
          <p:grpSpPr>
            <a:xfrm>
              <a:off x="2950179" y="895262"/>
              <a:ext cx="3768347" cy="2103410"/>
              <a:chOff x="2950179" y="895262"/>
              <a:chExt cx="3768347" cy="2103410"/>
            </a:xfrm>
          </p:grpSpPr>
          <p:sp>
            <p:nvSpPr>
              <p:cNvPr id="64" name="TextBox 28">
                <a:extLst>
                  <a:ext uri="{FF2B5EF4-FFF2-40B4-BE49-F238E27FC236}">
                    <a16:creationId xmlns:a16="http://schemas.microsoft.com/office/drawing/2014/main" id="{8BB57DEA-25B5-B72A-BB9C-FA5E16A4AC82}"/>
                  </a:ext>
                </a:extLst>
              </p:cNvPr>
              <p:cNvSpPr txBox="1"/>
              <p:nvPr/>
            </p:nvSpPr>
            <p:spPr>
              <a:xfrm>
                <a:off x="2950179" y="895262"/>
                <a:ext cx="3693502" cy="313671"/>
              </a:xfrm>
              <a:prstGeom prst="rect">
                <a:avLst/>
              </a:prstGeom>
              <a:noFill/>
            </p:spPr>
            <p:txBody>
              <a:bodyPr wrap="square" rtlCol="0">
                <a:spAutoFit/>
              </a:bodyPr>
              <a:lstStyle/>
              <a:p>
                <a:r>
                  <a:rPr lang="fr-FR" sz="1600" b="1" dirty="0"/>
                  <a:t>Ingénieur Réseau</a:t>
                </a:r>
                <a:endParaRPr lang="en-SG" sz="1600" b="1" dirty="0">
                  <a:latin typeface="Georgia" panose="02040502050405020303" pitchFamily="18" charset="0"/>
                </a:endParaRPr>
              </a:p>
            </p:txBody>
          </p:sp>
          <p:sp>
            <p:nvSpPr>
              <p:cNvPr id="65" name="TextBox 30">
                <a:extLst>
                  <a:ext uri="{FF2B5EF4-FFF2-40B4-BE49-F238E27FC236}">
                    <a16:creationId xmlns:a16="http://schemas.microsoft.com/office/drawing/2014/main" id="{972D44CF-502C-5492-5819-2EC742358D5D}"/>
                  </a:ext>
                </a:extLst>
              </p:cNvPr>
              <p:cNvSpPr txBox="1"/>
              <p:nvPr/>
            </p:nvSpPr>
            <p:spPr>
              <a:xfrm>
                <a:off x="2950179" y="1501604"/>
                <a:ext cx="3768347" cy="1497068"/>
              </a:xfrm>
              <a:prstGeom prst="rect">
                <a:avLst/>
              </a:prstGeom>
              <a:noFill/>
            </p:spPr>
            <p:txBody>
              <a:bodyPr wrap="square" rtlCol="0">
                <a:spAutoFit/>
              </a:bodyPr>
              <a:lstStyle/>
              <a:p>
                <a:pPr marL="171450" indent="-171450">
                  <a:buFont typeface="Arial" panose="020B0604020202020204" pitchFamily="34" charset="0"/>
                  <a:buChar char="•"/>
                </a:pPr>
                <a:r>
                  <a:rPr lang="fr-FR" sz="1100" dirty="0"/>
                  <a:t>Installation, configuration et maintenance de dispositifs réseaux pour des entreprises de taille moyenne.</a:t>
                </a:r>
              </a:p>
              <a:p>
                <a:pPr marL="171450" indent="-171450">
                  <a:buFont typeface="Arial" panose="020B0604020202020204" pitchFamily="34" charset="0"/>
                  <a:buChar char="•"/>
                </a:pPr>
                <a:r>
                  <a:rPr lang="fr-FR" sz="1100" dirty="0"/>
                  <a:t>Gestion de projets d'intégration réseau de bout en bout, en étroite collaboration avec les équipes clients.</a:t>
                </a:r>
              </a:p>
              <a:p>
                <a:pPr marL="171450" indent="-171450">
                  <a:buFont typeface="Arial" panose="020B0604020202020204" pitchFamily="34" charset="0"/>
                  <a:buChar char="•"/>
                </a:pPr>
                <a:r>
                  <a:rPr lang="fr-FR" sz="1100" dirty="0"/>
                  <a:t>Définition et application des politiques de sécurité pour prévenir tout risque de cyberattaque.</a:t>
                </a:r>
              </a:p>
              <a:p>
                <a:pPr marL="171450" indent="-171450">
                  <a:buFont typeface="Arial" panose="020B0604020202020204" pitchFamily="34" charset="0"/>
                  <a:buChar char="•"/>
                </a:pPr>
                <a:r>
                  <a:rPr lang="fr-FR" sz="1100" dirty="0"/>
                  <a:t>Formation régulière aux dernières technologies et méthodologies du secteur.</a:t>
                </a:r>
              </a:p>
              <a:p>
                <a:pPr marL="171450" indent="-171450">
                  <a:buFont typeface="Arial" panose="020B0604020202020204" pitchFamily="34" charset="0"/>
                  <a:buChar char="•"/>
                </a:pPr>
                <a:r>
                  <a:rPr lang="fr-FR" sz="1100" dirty="0"/>
                  <a:t>Support technique niveau 3 pour les incidents réseau complexes.</a:t>
                </a:r>
              </a:p>
            </p:txBody>
          </p:sp>
        </p:grpSp>
      </p:grpSp>
      <p:sp>
        <p:nvSpPr>
          <p:cNvPr id="8" name="TextBox 4">
            <a:extLst>
              <a:ext uri="{FF2B5EF4-FFF2-40B4-BE49-F238E27FC236}">
                <a16:creationId xmlns:a16="http://schemas.microsoft.com/office/drawing/2014/main" id="{7A32183F-FFF2-11E8-FDFF-1D14B23D82DB}"/>
              </a:ext>
            </a:extLst>
          </p:cNvPr>
          <p:cNvSpPr txBox="1"/>
          <p:nvPr/>
        </p:nvSpPr>
        <p:spPr>
          <a:xfrm>
            <a:off x="4714805" y="2081361"/>
            <a:ext cx="2794004" cy="1323439"/>
          </a:xfrm>
          <a:prstGeom prst="rect">
            <a:avLst/>
          </a:prstGeom>
          <a:noFill/>
        </p:spPr>
        <p:txBody>
          <a:bodyPr wrap="square" rtlCol="0">
            <a:spAutoFit/>
          </a:bodyPr>
          <a:lstStyle/>
          <a:p>
            <a:pPr algn="ctr"/>
            <a:r>
              <a:rPr lang="en-SG" sz="4000" dirty="0">
                <a:solidFill>
                  <a:schemeClr val="bg1"/>
                </a:solidFill>
                <a:latin typeface="Roboto Condensed Bold" panose="02000000000000000000" pitchFamily="2" charset="0"/>
                <a:ea typeface="Roboto Condensed Bold" panose="02000000000000000000" pitchFamily="2" charset="0"/>
              </a:rPr>
              <a:t>Stéphane </a:t>
            </a:r>
            <a:br>
              <a:rPr lang="en-SG" sz="4000" dirty="0">
                <a:solidFill>
                  <a:schemeClr val="bg1"/>
                </a:solidFill>
                <a:latin typeface="Roboto Condensed Bold" panose="02000000000000000000" pitchFamily="2" charset="0"/>
                <a:ea typeface="Roboto Condensed Bold" panose="02000000000000000000" pitchFamily="2" charset="0"/>
              </a:rPr>
            </a:br>
            <a:r>
              <a:rPr lang="en-SG" sz="4000" dirty="0">
                <a:solidFill>
                  <a:schemeClr val="bg1"/>
                </a:solidFill>
                <a:latin typeface="Roboto Condensed Bold" panose="02000000000000000000" pitchFamily="2" charset="0"/>
                <a:ea typeface="Roboto Condensed Bold" panose="02000000000000000000" pitchFamily="2" charset="0"/>
              </a:rPr>
              <a:t>Moreau</a:t>
            </a:r>
          </a:p>
        </p:txBody>
      </p:sp>
      <p:grpSp>
        <p:nvGrpSpPr>
          <p:cNvPr id="17" name="Group 14">
            <a:extLst>
              <a:ext uri="{FF2B5EF4-FFF2-40B4-BE49-F238E27FC236}">
                <a16:creationId xmlns:a16="http://schemas.microsoft.com/office/drawing/2014/main" id="{04397FA0-1543-214F-0096-AFE64E153456}"/>
              </a:ext>
            </a:extLst>
          </p:cNvPr>
          <p:cNvGrpSpPr/>
          <p:nvPr/>
        </p:nvGrpSpPr>
        <p:grpSpPr>
          <a:xfrm>
            <a:off x="4739585" y="4632087"/>
            <a:ext cx="2774601" cy="2414110"/>
            <a:chOff x="82052" y="4197722"/>
            <a:chExt cx="2144229" cy="2236681"/>
          </a:xfrm>
        </p:grpSpPr>
        <p:sp>
          <p:nvSpPr>
            <p:cNvPr id="19" name="TextBox 6">
              <a:extLst>
                <a:ext uri="{FF2B5EF4-FFF2-40B4-BE49-F238E27FC236}">
                  <a16:creationId xmlns:a16="http://schemas.microsoft.com/office/drawing/2014/main" id="{B5C914B4-74D3-91B8-CF1D-4F9646CA0343}"/>
                </a:ext>
              </a:extLst>
            </p:cNvPr>
            <p:cNvSpPr txBox="1"/>
            <p:nvPr/>
          </p:nvSpPr>
          <p:spPr>
            <a:xfrm>
              <a:off x="82052" y="4197722"/>
              <a:ext cx="2144229" cy="362565"/>
            </a:xfrm>
            <a:prstGeom prst="rect">
              <a:avLst/>
            </a:prstGeom>
            <a:noFill/>
          </p:spPr>
          <p:txBody>
            <a:bodyPr wrap="square" rtlCol="0">
              <a:spAutoFit/>
            </a:bodyPr>
            <a:lstStyle/>
            <a:p>
              <a:pPr algn="ctr"/>
              <a:r>
                <a:rPr lang="en-SG" sz="1943" dirty="0">
                  <a:solidFill>
                    <a:schemeClr val="bg1"/>
                  </a:solidFill>
                  <a:latin typeface="Roboto Condensed Bold" panose="02000000000000000000" pitchFamily="2" charset="0"/>
                  <a:ea typeface="Roboto Condensed Bold" panose="02000000000000000000" pitchFamily="2" charset="0"/>
                </a:rPr>
                <a:t>PROFIL</a:t>
              </a:r>
            </a:p>
          </p:txBody>
        </p:sp>
        <p:sp>
          <p:nvSpPr>
            <p:cNvPr id="20" name="TextBox 8">
              <a:extLst>
                <a:ext uri="{FF2B5EF4-FFF2-40B4-BE49-F238E27FC236}">
                  <a16:creationId xmlns:a16="http://schemas.microsoft.com/office/drawing/2014/main" id="{34322AC8-DFF1-4FC3-B321-B63E97BDFEAF}"/>
                </a:ext>
              </a:extLst>
            </p:cNvPr>
            <p:cNvSpPr txBox="1"/>
            <p:nvPr/>
          </p:nvSpPr>
          <p:spPr>
            <a:xfrm>
              <a:off x="82052" y="4637921"/>
              <a:ext cx="2102476" cy="1796482"/>
            </a:xfrm>
            <a:prstGeom prst="rect">
              <a:avLst/>
            </a:prstGeom>
            <a:noFill/>
          </p:spPr>
          <p:txBody>
            <a:bodyPr wrap="square" rtlCol="0">
              <a:spAutoFit/>
            </a:bodyPr>
            <a:lstStyle/>
            <a:p>
              <a:pPr algn="ctr"/>
              <a:r>
                <a:rPr lang="fr-FR" sz="1200" dirty="0">
                  <a:solidFill>
                    <a:schemeClr val="bg1"/>
                  </a:solidFill>
                </a:rPr>
                <a:t>Architecte réseau avec une spécialisation en cybersécurité, je cumule 14 ans d'expérience en conception, mise en œuvre et maintenance de solutions réseaux robustes. Expert en sécurité des réseaux, je suis passionné par la veille technologique et la recherche de solutions innovantes pour anticiper les défis de demain.</a:t>
              </a:r>
            </a:p>
          </p:txBody>
        </p:sp>
      </p:grpSp>
      <p:grpSp>
        <p:nvGrpSpPr>
          <p:cNvPr id="21" name="Group 15">
            <a:extLst>
              <a:ext uri="{FF2B5EF4-FFF2-40B4-BE49-F238E27FC236}">
                <a16:creationId xmlns:a16="http://schemas.microsoft.com/office/drawing/2014/main" id="{D5850D12-9FC9-3812-5A95-A640D9E1E5EF}"/>
              </a:ext>
            </a:extLst>
          </p:cNvPr>
          <p:cNvGrpSpPr/>
          <p:nvPr/>
        </p:nvGrpSpPr>
        <p:grpSpPr>
          <a:xfrm>
            <a:off x="4807471" y="7061899"/>
            <a:ext cx="2652686" cy="1901526"/>
            <a:chOff x="0" y="7999217"/>
            <a:chExt cx="2338658" cy="1761771"/>
          </a:xfrm>
        </p:grpSpPr>
        <p:sp>
          <p:nvSpPr>
            <p:cNvPr id="22" name="TextBox 12">
              <a:extLst>
                <a:ext uri="{FF2B5EF4-FFF2-40B4-BE49-F238E27FC236}">
                  <a16:creationId xmlns:a16="http://schemas.microsoft.com/office/drawing/2014/main" id="{39E6FE4E-67A1-765F-7362-B2C43B75C0D7}"/>
                </a:ext>
              </a:extLst>
            </p:cNvPr>
            <p:cNvSpPr txBox="1"/>
            <p:nvPr/>
          </p:nvSpPr>
          <p:spPr>
            <a:xfrm>
              <a:off x="0" y="7999217"/>
              <a:ext cx="2338658" cy="362565"/>
            </a:xfrm>
            <a:prstGeom prst="rect">
              <a:avLst/>
            </a:prstGeom>
            <a:noFill/>
          </p:spPr>
          <p:txBody>
            <a:bodyPr wrap="square" rtlCol="0">
              <a:spAutoFit/>
            </a:bodyPr>
            <a:lstStyle/>
            <a:p>
              <a:pPr algn="ctr"/>
              <a:r>
                <a:rPr lang="en-SG" sz="1943" dirty="0">
                  <a:solidFill>
                    <a:schemeClr val="bg1"/>
                  </a:solidFill>
                  <a:latin typeface="Roboto Condensed Bold" panose="02000000000000000000" pitchFamily="2" charset="0"/>
                  <a:ea typeface="Roboto Condensed Bold" panose="02000000000000000000" pitchFamily="2" charset="0"/>
                </a:rPr>
                <a:t>CONTACT</a:t>
              </a:r>
            </a:p>
          </p:txBody>
        </p:sp>
        <p:sp>
          <p:nvSpPr>
            <p:cNvPr id="28" name="TextBox 13">
              <a:extLst>
                <a:ext uri="{FF2B5EF4-FFF2-40B4-BE49-F238E27FC236}">
                  <a16:creationId xmlns:a16="http://schemas.microsoft.com/office/drawing/2014/main" id="{3B96BD9F-B5CB-B7AE-C8BC-6E36B69D7FFD}"/>
                </a:ext>
              </a:extLst>
            </p:cNvPr>
            <p:cNvSpPr txBox="1"/>
            <p:nvPr/>
          </p:nvSpPr>
          <p:spPr>
            <a:xfrm>
              <a:off x="615636" y="8439289"/>
              <a:ext cx="1649950" cy="1321699"/>
            </a:xfrm>
            <a:prstGeom prst="rect">
              <a:avLst/>
            </a:prstGeom>
            <a:noFill/>
          </p:spPr>
          <p:txBody>
            <a:bodyPr wrap="square" rtlCol="0">
              <a:spAutoFit/>
            </a:bodyPr>
            <a:lstStyle/>
            <a:p>
              <a:pPr>
                <a:lnSpc>
                  <a:spcPct val="150000"/>
                </a:lnSpc>
              </a:pPr>
              <a:r>
                <a:rPr lang="en-SG" sz="1187" dirty="0">
                  <a:solidFill>
                    <a:schemeClr val="bg1"/>
                  </a:solidFill>
                  <a:latin typeface="Lato" panose="020F0502020204030203" pitchFamily="34" charset="0"/>
                  <a:ea typeface="Lato" panose="020F0502020204030203" pitchFamily="34" charset="0"/>
                  <a:cs typeface="Lato" panose="020F0502020204030203" pitchFamily="34" charset="0"/>
                </a:rPr>
                <a:t>(0033) 1 02 03 04 05</a:t>
              </a:r>
            </a:p>
            <a:p>
              <a:pPr>
                <a:lnSpc>
                  <a:spcPct val="150000"/>
                </a:lnSpc>
              </a:pPr>
              <a:r>
                <a:rPr lang="en-SG" sz="1187" dirty="0" err="1">
                  <a:solidFill>
                    <a:schemeClr val="bg1"/>
                  </a:solidFill>
                  <a:latin typeface="Lato" panose="020F0502020204030203" pitchFamily="34" charset="0"/>
                  <a:ea typeface="Lato" panose="020F0502020204030203" pitchFamily="34" charset="0"/>
                  <a:cs typeface="Lato" panose="020F0502020204030203" pitchFamily="34" charset="0"/>
                </a:rPr>
                <a:t>monemail@mail.com</a:t>
              </a:r>
              <a:endParaRPr lang="en-SG" sz="1187" dirty="0">
                <a:solidFill>
                  <a:schemeClr val="bg1"/>
                </a:solidFill>
                <a:latin typeface="Lato" panose="020F0502020204030203" pitchFamily="34" charset="0"/>
                <a:ea typeface="Lato" panose="020F0502020204030203" pitchFamily="34" charset="0"/>
                <a:cs typeface="Lato" panose="020F0502020204030203" pitchFamily="34" charset="0"/>
              </a:endParaRPr>
            </a:p>
            <a:p>
              <a:pPr>
                <a:lnSpc>
                  <a:spcPct val="150000"/>
                </a:lnSpc>
              </a:pPr>
              <a:r>
                <a:rPr lang="en-SG" sz="1187" dirty="0">
                  <a:solidFill>
                    <a:schemeClr val="bg1"/>
                  </a:solidFill>
                  <a:latin typeface="Lato" panose="020F0502020204030203" pitchFamily="34" charset="0"/>
                  <a:ea typeface="Lato" panose="020F0502020204030203" pitchFamily="34" charset="0"/>
                  <a:cs typeface="Lato" panose="020F0502020204030203" pitchFamily="34" charset="0"/>
                </a:rPr>
                <a:t>20 rue de la </a:t>
              </a:r>
              <a:r>
                <a:rPr lang="en-SG" sz="1187" dirty="0" err="1">
                  <a:solidFill>
                    <a:schemeClr val="bg1"/>
                  </a:solidFill>
                  <a:latin typeface="Lato" panose="020F0502020204030203" pitchFamily="34" charset="0"/>
                  <a:ea typeface="Lato" panose="020F0502020204030203" pitchFamily="34" charset="0"/>
                  <a:cs typeface="Lato" panose="020F0502020204030203" pitchFamily="34" charset="0"/>
                </a:rPr>
                <a:t>Réussite</a:t>
              </a:r>
              <a:br>
                <a:rPr lang="en-SG" sz="1187" dirty="0">
                  <a:solidFill>
                    <a:schemeClr val="bg1"/>
                  </a:solidFill>
                  <a:latin typeface="Lato" panose="020F0502020204030203" pitchFamily="34" charset="0"/>
                  <a:ea typeface="Lato" panose="020F0502020204030203" pitchFamily="34" charset="0"/>
                  <a:cs typeface="Lato" panose="020F0502020204030203" pitchFamily="34" charset="0"/>
                </a:rPr>
              </a:br>
              <a:r>
                <a:rPr lang="en-SG" sz="1187" dirty="0">
                  <a:solidFill>
                    <a:schemeClr val="bg1"/>
                  </a:solidFill>
                  <a:latin typeface="Lato" panose="020F0502020204030203" pitchFamily="34" charset="0"/>
                  <a:ea typeface="Lato" panose="020F0502020204030203" pitchFamily="34" charset="0"/>
                  <a:cs typeface="Lato" panose="020F0502020204030203" pitchFamily="34" charset="0"/>
                </a:rPr>
                <a:t>75012 Paris</a:t>
              </a:r>
            </a:p>
            <a:p>
              <a:pPr marL="185046" indent="-185046" algn="ctr">
                <a:lnSpc>
                  <a:spcPct val="150000"/>
                </a:lnSpc>
                <a:buFont typeface="Wingdings" panose="05000000000000000000" pitchFamily="2" charset="2"/>
                <a:buChar char="§"/>
              </a:pPr>
              <a:endParaRPr lang="en-SG" sz="1187"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cxnSp>
        <p:nvCxnSpPr>
          <p:cNvPr id="32" name="Straight Connector 17">
            <a:extLst>
              <a:ext uri="{FF2B5EF4-FFF2-40B4-BE49-F238E27FC236}">
                <a16:creationId xmlns:a16="http://schemas.microsoft.com/office/drawing/2014/main" id="{BDEA497F-E491-DBE3-5E57-3BD339170958}"/>
              </a:ext>
            </a:extLst>
          </p:cNvPr>
          <p:cNvCxnSpPr/>
          <p:nvPr/>
        </p:nvCxnSpPr>
        <p:spPr>
          <a:xfrm>
            <a:off x="4925653" y="3402021"/>
            <a:ext cx="234397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35" name="Picture 4" descr="Image result for phone icon png">
            <a:extLst>
              <a:ext uri="{FF2B5EF4-FFF2-40B4-BE49-F238E27FC236}">
                <a16:creationId xmlns:a16="http://schemas.microsoft.com/office/drawing/2014/main" id="{ADF4DEB7-C873-8A6F-3E81-B7C84E7D1330}"/>
              </a:ext>
            </a:extLst>
          </p:cNvPr>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0" b="99365" l="10000" r="90000"/>
                    </a14:imgEffect>
                  </a14:imgLayer>
                </a14:imgProps>
              </a:ext>
              <a:ext uri="{28A0092B-C50C-407E-A947-70E740481C1C}">
                <a14:useLocalDpi xmlns:a14="http://schemas.microsoft.com/office/drawing/2010/main" val="0"/>
              </a:ext>
            </a:extLst>
          </a:blip>
          <a:srcRect/>
          <a:stretch>
            <a:fillRect/>
          </a:stretch>
        </p:blipFill>
        <p:spPr bwMode="auto">
          <a:xfrm>
            <a:off x="5071106" y="7658472"/>
            <a:ext cx="362139" cy="190122"/>
          </a:xfrm>
          <a:prstGeom prst="rect">
            <a:avLst/>
          </a:prstGeom>
          <a:noFill/>
        </p:spPr>
      </p:pic>
      <p:pic>
        <p:nvPicPr>
          <p:cNvPr id="36" name="Picture 6" descr="Image result for email icon png">
            <a:extLst>
              <a:ext uri="{FF2B5EF4-FFF2-40B4-BE49-F238E27FC236}">
                <a16:creationId xmlns:a16="http://schemas.microsoft.com/office/drawing/2014/main" id="{2283709E-36AD-2756-6B6B-625E60E1FBC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66591" y="7951541"/>
            <a:ext cx="171169" cy="122243"/>
          </a:xfrm>
          <a:prstGeom prst="rect">
            <a:avLst/>
          </a:prstGeom>
          <a:noFill/>
        </p:spPr>
      </p:pic>
      <p:pic>
        <p:nvPicPr>
          <p:cNvPr id="37" name="Picture 12" descr="Image result for address icon png">
            <a:extLst>
              <a:ext uri="{FF2B5EF4-FFF2-40B4-BE49-F238E27FC236}">
                <a16:creationId xmlns:a16="http://schemas.microsoft.com/office/drawing/2014/main" id="{ECD0BCF8-AA2B-B35C-4B8D-D84A83D6BED1}"/>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173161" y="8226488"/>
            <a:ext cx="158026" cy="201648"/>
          </a:xfrm>
          <a:prstGeom prst="rect">
            <a:avLst/>
          </a:prstGeom>
          <a:noFill/>
        </p:spPr>
      </p:pic>
      <p:sp>
        <p:nvSpPr>
          <p:cNvPr id="38" name="ZoneTexte 37">
            <a:extLst>
              <a:ext uri="{FF2B5EF4-FFF2-40B4-BE49-F238E27FC236}">
                <a16:creationId xmlns:a16="http://schemas.microsoft.com/office/drawing/2014/main" id="{0A371DE9-274F-458D-79AF-D7382F394CAB}"/>
              </a:ext>
            </a:extLst>
          </p:cNvPr>
          <p:cNvSpPr txBox="1"/>
          <p:nvPr/>
        </p:nvSpPr>
        <p:spPr>
          <a:xfrm>
            <a:off x="4925654" y="3528039"/>
            <a:ext cx="2451620" cy="738664"/>
          </a:xfrm>
          <a:prstGeom prst="rect">
            <a:avLst/>
          </a:prstGeom>
          <a:noFill/>
        </p:spPr>
        <p:txBody>
          <a:bodyPr wrap="square">
            <a:spAutoFit/>
          </a:bodyPr>
          <a:lstStyle/>
          <a:p>
            <a:pPr algn="ctr"/>
            <a:r>
              <a:rPr lang="fr-FR" sz="1400" b="1" dirty="0">
                <a:solidFill>
                  <a:schemeClr val="bg1"/>
                </a:solidFill>
              </a:rPr>
              <a:t>Architecte Réseau - Spécialisé en Cybersécurité | 14 ans d'expérience</a:t>
            </a:r>
          </a:p>
        </p:txBody>
      </p:sp>
      <p:grpSp>
        <p:nvGrpSpPr>
          <p:cNvPr id="39" name="Group 14">
            <a:extLst>
              <a:ext uri="{FF2B5EF4-FFF2-40B4-BE49-F238E27FC236}">
                <a16:creationId xmlns:a16="http://schemas.microsoft.com/office/drawing/2014/main" id="{7EDB81B5-F19C-7A89-687A-E81046C3A21D}"/>
              </a:ext>
            </a:extLst>
          </p:cNvPr>
          <p:cNvGrpSpPr/>
          <p:nvPr/>
        </p:nvGrpSpPr>
        <p:grpSpPr>
          <a:xfrm>
            <a:off x="4777064" y="8946312"/>
            <a:ext cx="2683094" cy="1270633"/>
            <a:chOff x="141662" y="4216869"/>
            <a:chExt cx="2240924" cy="1177245"/>
          </a:xfrm>
        </p:grpSpPr>
        <p:sp>
          <p:nvSpPr>
            <p:cNvPr id="40" name="TextBox 6">
              <a:extLst>
                <a:ext uri="{FF2B5EF4-FFF2-40B4-BE49-F238E27FC236}">
                  <a16:creationId xmlns:a16="http://schemas.microsoft.com/office/drawing/2014/main" id="{D6AEC475-351B-5EFB-FD81-AEA3D3976BCC}"/>
                </a:ext>
              </a:extLst>
            </p:cNvPr>
            <p:cNvSpPr txBox="1"/>
            <p:nvPr/>
          </p:nvSpPr>
          <p:spPr>
            <a:xfrm>
              <a:off x="141662" y="4216869"/>
              <a:ext cx="2240924" cy="362565"/>
            </a:xfrm>
            <a:prstGeom prst="rect">
              <a:avLst/>
            </a:prstGeom>
            <a:noFill/>
          </p:spPr>
          <p:txBody>
            <a:bodyPr wrap="square" rtlCol="0">
              <a:spAutoFit/>
            </a:bodyPr>
            <a:lstStyle/>
            <a:p>
              <a:pPr algn="ctr"/>
              <a:r>
                <a:rPr lang="en-SG" sz="1943" dirty="0">
                  <a:solidFill>
                    <a:schemeClr val="bg1"/>
                  </a:solidFill>
                  <a:latin typeface="Roboto Condensed Bold" panose="02000000000000000000" pitchFamily="2" charset="0"/>
                  <a:ea typeface="Roboto Condensed Bold" panose="02000000000000000000" pitchFamily="2" charset="0"/>
                </a:rPr>
                <a:t>LANGUES</a:t>
              </a:r>
            </a:p>
          </p:txBody>
        </p:sp>
        <p:sp>
          <p:nvSpPr>
            <p:cNvPr id="41" name="TextBox 8">
              <a:extLst>
                <a:ext uri="{FF2B5EF4-FFF2-40B4-BE49-F238E27FC236}">
                  <a16:creationId xmlns:a16="http://schemas.microsoft.com/office/drawing/2014/main" id="{CAC72CD7-AD21-C9AD-0406-00884AE2CE5E}"/>
                </a:ext>
              </a:extLst>
            </p:cNvPr>
            <p:cNvSpPr txBox="1"/>
            <p:nvPr/>
          </p:nvSpPr>
          <p:spPr>
            <a:xfrm>
              <a:off x="210885" y="4624193"/>
              <a:ext cx="2102476" cy="769921"/>
            </a:xfrm>
            <a:prstGeom prst="rect">
              <a:avLst/>
            </a:prstGeom>
            <a:noFill/>
          </p:spPr>
          <p:txBody>
            <a:bodyPr wrap="square" rtlCol="0">
              <a:spAutoFit/>
            </a:bodyPr>
            <a:lstStyle/>
            <a:p>
              <a:pPr marL="171450" indent="-171450" algn="ctr">
                <a:buFont typeface="Arial" panose="020B0604020202020204" pitchFamily="34" charset="0"/>
                <a:buChar char="•"/>
              </a:pPr>
              <a:r>
                <a:rPr lang="fr-FR" sz="1200" dirty="0">
                  <a:solidFill>
                    <a:schemeClr val="bg1"/>
                  </a:solidFill>
                </a:rPr>
                <a:t>Français - Langue maternelle</a:t>
              </a:r>
            </a:p>
            <a:p>
              <a:pPr marL="171450" indent="-171450" algn="ctr">
                <a:buFont typeface="Arial" panose="020B0604020202020204" pitchFamily="34" charset="0"/>
                <a:buChar char="•"/>
              </a:pPr>
              <a:r>
                <a:rPr lang="fr-FR" sz="1200" dirty="0">
                  <a:solidFill>
                    <a:schemeClr val="bg1"/>
                  </a:solidFill>
                </a:rPr>
                <a:t>Anglais - Niveau C1 (Cadre européen commun de référence pour les langues)</a:t>
              </a:r>
            </a:p>
          </p:txBody>
        </p:sp>
      </p:grpSp>
      <p:pic>
        <p:nvPicPr>
          <p:cNvPr id="42" name="Image 41" descr="Une image contenant Visage humain, habits, personne, sourire&#10;&#10;Description générée automatiquement">
            <a:extLst>
              <a:ext uri="{FF2B5EF4-FFF2-40B4-BE49-F238E27FC236}">
                <a16:creationId xmlns:a16="http://schemas.microsoft.com/office/drawing/2014/main" id="{616770EF-FCD4-8575-3A25-E28C2E4A947D}"/>
              </a:ext>
            </a:extLst>
          </p:cNvPr>
          <p:cNvPicPr>
            <a:picLocks noChangeAspect="1"/>
          </p:cNvPicPr>
          <p:nvPr/>
        </p:nvPicPr>
        <p:blipFill rotWithShape="1">
          <a:blip r:embed="rId7"/>
          <a:srcRect r="34100"/>
          <a:stretch/>
        </p:blipFill>
        <p:spPr>
          <a:xfrm>
            <a:off x="5173161" y="253159"/>
            <a:ext cx="1767734" cy="1790414"/>
          </a:xfrm>
          <a:prstGeom prst="ellipse">
            <a:avLst/>
          </a:prstGeom>
          <a:ln w="38100">
            <a:solidFill>
              <a:schemeClr val="tx1"/>
            </a:solidFill>
          </a:ln>
        </p:spPr>
      </p:pic>
    </p:spTree>
    <p:extLst>
      <p:ext uri="{BB962C8B-B14F-4D97-AF65-F5344CB8AC3E}">
        <p14:creationId xmlns:p14="http://schemas.microsoft.com/office/powerpoint/2010/main" val="4199610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518390" y="743980"/>
            <a:ext cx="6522895" cy="9165066"/>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396"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396" dirty="0">
                <a:solidFill>
                  <a:schemeClr val="tx1">
                    <a:lumMod val="50000"/>
                    <a:lumOff val="50000"/>
                  </a:schemeClr>
                </a:solidFill>
              </a:rPr>
            </a:br>
            <a:r>
              <a:rPr lang="fr-FR" sz="2396" dirty="0" err="1">
                <a:solidFill>
                  <a:schemeClr val="tx1">
                    <a:lumMod val="50000"/>
                    <a:lumOff val="50000"/>
                  </a:schemeClr>
                </a:solidFill>
              </a:rPr>
              <a:t>Disclaimer</a:t>
            </a:r>
            <a:r>
              <a:rPr lang="fr-FR" sz="2396" dirty="0">
                <a:solidFill>
                  <a:schemeClr val="tx1">
                    <a:lumMod val="50000"/>
                    <a:lumOff val="50000"/>
                  </a:schemeClr>
                </a:solidFill>
              </a:rPr>
              <a:t> : Les modèles disponibles sur notre site fournis "en l'état" et sans garantie.</a:t>
            </a:r>
          </a:p>
          <a:p>
            <a:pPr marL="0" indent="0">
              <a:buNone/>
            </a:pPr>
            <a:endParaRPr lang="fr-FR" sz="2396" dirty="0">
              <a:solidFill>
                <a:schemeClr val="tx1">
                  <a:lumMod val="50000"/>
                  <a:lumOff val="50000"/>
                </a:schemeClr>
              </a:solidFill>
            </a:endParaRPr>
          </a:p>
          <a:p>
            <a:pPr marL="0" indent="0" algn="ctr">
              <a:buNone/>
            </a:pPr>
            <a:r>
              <a:rPr lang="fr-FR" sz="2396" dirty="0" err="1"/>
              <a:t>Créeruncv.com</a:t>
            </a:r>
            <a:r>
              <a:rPr lang="fr-FR" sz="2396"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44</TotalTime>
  <Words>670</Words>
  <Application>Microsoft Macintosh PowerPoint</Application>
  <PresentationFormat>Personnalisé</PresentationFormat>
  <Paragraphs>83</Paragraphs>
  <Slides>2</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vt:i4>
      </vt:variant>
    </vt:vector>
  </HeadingPairs>
  <TitlesOfParts>
    <vt:vector size="10" baseType="lpstr">
      <vt:lpstr>Arial</vt:lpstr>
      <vt:lpstr>Calibri</vt:lpstr>
      <vt:lpstr>Calibri Light</vt:lpstr>
      <vt:lpstr>Georgia</vt:lpstr>
      <vt:lpstr>Lato</vt:lpstr>
      <vt:lpstr>Roboto Condensed Bold</vt:lpstr>
      <vt:lpstr>Wingdings</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25</cp:revision>
  <dcterms:created xsi:type="dcterms:W3CDTF">2023-09-25T22:41:58Z</dcterms:created>
  <dcterms:modified xsi:type="dcterms:W3CDTF">2023-10-05T15:40:45Z</dcterms:modified>
</cp:coreProperties>
</file>