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06"/>
    <p:restoredTop sz="96327"/>
  </p:normalViewPr>
  <p:slideViewPr>
    <p:cSldViewPr snapToGrid="0" snapToObjects="1" showGuides="1">
      <p:cViewPr varScale="1">
        <p:scale>
          <a:sx n="185" d="100"/>
          <a:sy n="185" d="100"/>
        </p:scale>
        <p:origin x="2008" y="20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30/05/2023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30/05/2023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30/05/2023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30/05/2023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30/05/2023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30/05/2023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004" y="0"/>
            <a:ext cx="2431225" cy="9906000"/>
          </a:xfrm>
          <a:prstGeom prst="rect">
            <a:avLst/>
          </a:prstGeom>
          <a:solidFill>
            <a:schemeClr val="tx1">
              <a:lumMod val="75000"/>
              <a:lumOff val="25000"/>
              <a:alpha val="23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2614490" y="231007"/>
            <a:ext cx="3327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2400" b="1" dirty="0">
                <a:solidFill>
                  <a:srgbClr val="000000"/>
                </a:solidFill>
                <a:latin typeface="Calibri" panose="020F0502020204030204" pitchFamily="34" charset="0"/>
              </a:rPr>
              <a:t>Laurence LAFINANCE</a:t>
            </a:r>
            <a:endParaRPr lang="fr-FR" sz="2400" b="1"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2652928" y="949048"/>
            <a:ext cx="4052004" cy="386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400" b="1" i="0" dirty="0">
                <a:solidFill>
                  <a:srgbClr val="000000"/>
                </a:solidFill>
                <a:effectLst/>
                <a:latin typeface="Calibri" panose="020F0502020204030204" pitchFamily="34" charset="0"/>
              </a:rPr>
              <a:t>Analyste Financier Senior avec 14 ans d'expérience</a:t>
            </a:r>
            <a:endParaRPr lang="fr-FR" sz="1400" b="0" i="0" dirty="0">
              <a:solidFill>
                <a:srgbClr val="000000"/>
              </a:solidFill>
              <a:effectLst/>
              <a:latin typeface="Calibri" panose="020F0502020204030204" pitchFamily="34"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686299" y="721001"/>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2636632" y="1825690"/>
            <a:ext cx="4068300" cy="1195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Avec une expérience solide de 14 ans dans le secteur financier, je suis un analyste financier dédié, doté d'une forte expertise en analyse de marché, gestion de portefeuille et stratégies financières. Reconnu pour mes compétences analytiques pointues et mon engagement envers l'excellence, je suis passionné par l'identification des meilleures opportunités d'investissement pour maximiser les performances financières.</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2618395" y="1382783"/>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2633458" y="3173908"/>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2633459" y="3570548"/>
            <a:ext cx="4142290" cy="2063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50" b="1" i="0" dirty="0">
                <a:solidFill>
                  <a:srgbClr val="000000"/>
                </a:solidFill>
                <a:effectLst/>
                <a:latin typeface="Calibri" panose="020F0502020204030204" pitchFamily="34" charset="0"/>
              </a:rPr>
              <a:t>Analyste Financier Senior</a:t>
            </a:r>
            <a:r>
              <a:rPr lang="fr-FR" sz="1050" b="0" i="0" dirty="0">
                <a:solidFill>
                  <a:srgbClr val="000000"/>
                </a:solidFill>
                <a:effectLst/>
                <a:latin typeface="Calibri" panose="020F0502020204030204" pitchFamily="34" charset="0"/>
              </a:rPr>
              <a:t>, Société Générale, Paris (2012 - Présent)</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Gestion d'un portefeuille de 50 clients de grande valeur, fournissant des recommandations d'investissement stratégiques.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Analyse de diverses données financières, y compris les performances des actions et les tendances du marché.</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Collaboration avec les équipes de vente et de trading pour développer des stratégies d'investissement optimisées.</a:t>
            </a:r>
          </a:p>
          <a:p>
            <a:pPr marL="171450" indent="-171450" algn="l">
              <a:buFont typeface="Arial" panose="020B0604020202020204" pitchFamily="34" charset="0"/>
              <a:buChar char="•"/>
            </a:pPr>
            <a:endParaRPr lang="fr-FR" sz="1050" b="0" i="0" dirty="0">
              <a:solidFill>
                <a:srgbClr val="000000"/>
              </a:solidFill>
              <a:effectLst/>
              <a:latin typeface="Calibri" panose="020F0502020204030204" pitchFamily="34" charset="0"/>
            </a:endParaRPr>
          </a:p>
          <a:p>
            <a:pPr algn="l"/>
            <a:r>
              <a:rPr lang="fr-FR" sz="1050" b="1" i="0" dirty="0">
                <a:solidFill>
                  <a:srgbClr val="000000"/>
                </a:solidFill>
                <a:effectLst/>
                <a:latin typeface="Calibri" panose="020F0502020204030204" pitchFamily="34" charset="0"/>
              </a:rPr>
              <a:t>Analyste Financier</a:t>
            </a:r>
            <a:r>
              <a:rPr lang="fr-FR" sz="1050" b="0" i="0" dirty="0">
                <a:solidFill>
                  <a:srgbClr val="000000"/>
                </a:solidFill>
                <a:effectLst/>
                <a:latin typeface="Calibri" panose="020F0502020204030204" pitchFamily="34" charset="0"/>
              </a:rPr>
              <a:t>, BNP Paribas, Paris (2006 - 2012)</a:t>
            </a:r>
          </a:p>
          <a:p>
            <a:pPr algn="l"/>
            <a:endParaRPr lang="fr-FR" sz="105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Suivi des tendances du marché et des indicateurs économiques pour informer les stratégies d'investissement.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Création de rapports financiers détaillés pour les clients et la direction.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Développement de modèles financiers pour évaluer les opportunités d'investissement.</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714554" y="1760404"/>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689376" y="3514553"/>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75489" y="2843882"/>
            <a:ext cx="2010561"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208974" y="3443765"/>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5388" y="2919937"/>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1106" y="3204100"/>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318" y="373169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163829" y="2511189"/>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2614490" y="820695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2645394" y="8679311"/>
            <a:ext cx="4029978" cy="9616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Esprit d'analyse et de résolution de problèmes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Grande attention aux détails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Forte capacité à travailler sous pression et à respecter les délais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 relationnel client</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Engagement envers l'excellence et l'éthique professionnelle</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2624589" y="6485091"/>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 métier</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149245" y="4148122"/>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674784" y="855564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149245" y="4846261"/>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Master en Finance</a:t>
            </a:r>
            <a:r>
              <a:rPr lang="fr-FR" sz="1000" b="0" i="0" dirty="0">
                <a:solidFill>
                  <a:srgbClr val="000000"/>
                </a:solidFill>
                <a:effectLst/>
                <a:latin typeface="Calibri" panose="020F0502020204030204" pitchFamily="34" charset="0"/>
              </a:rPr>
              <a:t>, HEC Paris, Paris (2006)</a:t>
            </a:r>
          </a:p>
          <a:p>
            <a:pPr marL="171450" indent="-171450" algn="l">
              <a:buFont typeface="Arial" panose="020B0604020202020204" pitchFamily="34" charset="0"/>
              <a:buChar char="•"/>
            </a:pPr>
            <a:endParaRPr lang="fr-FR" sz="1000" dirty="0">
              <a:solidFill>
                <a:srgbClr val="000000"/>
              </a:solidFill>
              <a:latin typeface="Calibri" panose="020F0502020204030204" pitchFamily="34" charset="0"/>
            </a:endParaRPr>
          </a:p>
          <a:p>
            <a:pPr marL="171450" indent="-171450" algn="l">
              <a:buFont typeface="Arial" panose="020B0604020202020204" pitchFamily="34" charset="0"/>
              <a:buChar char="•"/>
            </a:pPr>
            <a:r>
              <a:rPr lang="fr-FR" sz="1000" b="1" i="0" dirty="0">
                <a:solidFill>
                  <a:srgbClr val="000000"/>
                </a:solidFill>
                <a:effectLst/>
                <a:latin typeface="Calibri" panose="020F0502020204030204" pitchFamily="34" charset="0"/>
              </a:rPr>
              <a:t>Licence en Économie</a:t>
            </a:r>
            <a:r>
              <a:rPr lang="fr-FR" sz="1000" b="0" i="0" dirty="0">
                <a:solidFill>
                  <a:srgbClr val="000000"/>
                </a:solidFill>
                <a:effectLst/>
                <a:latin typeface="Calibri" panose="020F0502020204030204" pitchFamily="34" charset="0"/>
              </a:rPr>
              <a:t>, Université Paris Dauphine, Paris (2004)</a:t>
            </a: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126634" y="594559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168762" y="6338514"/>
            <a:ext cx="2158138" cy="61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 C2 (Cadre Européen Commun de Référence)</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2633810" y="6960879"/>
            <a:ext cx="4051046" cy="991398"/>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approfondie de l'analyse financière et des tendances du marché</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Expérience en gestion de portefeuille et en évaluation d'investissements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logiciels financiers (Bloomberg, Excel avancé)</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 et en présentation de rapports financiers</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683187" y="6866995"/>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126634" y="713173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96346" y="7509711"/>
            <a:ext cx="2158138" cy="1098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Course à pied et triathlon</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Lecture de livres d'économie et de finance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Voyages culturels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Suivi des tendances boursières</a:t>
            </a:r>
          </a:p>
        </p:txBody>
      </p:sp>
      <p:pic>
        <p:nvPicPr>
          <p:cNvPr id="29" name="Image 28" descr="Une image contenant personne, habits, Visage humain, intérieur&#10;&#10;Description générée automatiquement">
            <a:extLst>
              <a:ext uri="{FF2B5EF4-FFF2-40B4-BE49-F238E27FC236}">
                <a16:creationId xmlns:a16="http://schemas.microsoft.com/office/drawing/2014/main" id="{3C621F66-5A46-DC85-D1BF-647FF9FDAECC}"/>
              </a:ext>
            </a:extLst>
          </p:cNvPr>
          <p:cNvPicPr>
            <a:picLocks noChangeAspect="1"/>
          </p:cNvPicPr>
          <p:nvPr/>
        </p:nvPicPr>
        <p:blipFill rotWithShape="1">
          <a:blip r:embed="rId7"/>
          <a:srcRect l="30571" r="3326"/>
          <a:stretch/>
        </p:blipFill>
        <p:spPr>
          <a:xfrm>
            <a:off x="188453" y="198433"/>
            <a:ext cx="2046520" cy="2066400"/>
          </a:xfrm>
          <a:prstGeom prst="ellipse">
            <a:avLst/>
          </a:prstGeom>
          <a:ln w="57150">
            <a:solidFill>
              <a:schemeClr val="accent1">
                <a:lumMod val="75000"/>
              </a:schemeClr>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616</TotalTime>
  <Words>630</Words>
  <Application>Microsoft Macintosh PowerPoint</Application>
  <PresentationFormat>Format A4 (210 x 297 mm)</PresentationFormat>
  <Paragraphs>84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119</cp:revision>
  <cp:lastPrinted>2022-05-25T13:38:42Z</cp:lastPrinted>
  <dcterms:created xsi:type="dcterms:W3CDTF">2022-05-25T13:38:28Z</dcterms:created>
  <dcterms:modified xsi:type="dcterms:W3CDTF">2023-05-30T12:55:25Z</dcterms:modified>
</cp:coreProperties>
</file>