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9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2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0"/>
    <p:restoredTop sz="96327"/>
  </p:normalViewPr>
  <p:slideViewPr>
    <p:cSldViewPr snapToGrid="0" snapToObjects="1" showGuides="1">
      <p:cViewPr varScale="1">
        <p:scale>
          <a:sx n="184" d="100"/>
          <a:sy n="184" d="100"/>
        </p:scale>
        <p:origin x="2080" y="1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82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05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85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23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8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96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43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54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39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528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86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A196F-2B0A-924F-9F94-33DF8C253705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92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9">
            <a:extLst>
              <a:ext uri="{FF2B5EF4-FFF2-40B4-BE49-F238E27FC236}">
                <a16:creationId xmlns:a16="http://schemas.microsoft.com/office/drawing/2014/main" id="{25BF3392-A131-50CC-1507-59E3CC2152A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-3176" y="0"/>
            <a:ext cx="2431225" cy="9906000"/>
          </a:xfrm>
          <a:prstGeom prst="rect">
            <a:avLst/>
          </a:prstGeom>
          <a:solidFill>
            <a:srgbClr val="00B050">
              <a:alpha val="23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endParaRPr kumimoji="0" lang="en-US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kumimoji="0" lang="en-US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Zone de texte 1">
            <a:extLst>
              <a:ext uri="{FF2B5EF4-FFF2-40B4-BE49-F238E27FC236}">
                <a16:creationId xmlns:a16="http://schemas.microsoft.com/office/drawing/2014/main" id="{E5F8DE6B-7986-7D8A-9913-73A8A7F67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076" y="0"/>
            <a:ext cx="33278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fr-F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Jacques LAMBULANCE</a:t>
            </a:r>
          </a:p>
        </p:txBody>
      </p:sp>
      <p:sp>
        <p:nvSpPr>
          <p:cNvPr id="7" name="Zone de texte 3">
            <a:extLst>
              <a:ext uri="{FF2B5EF4-FFF2-40B4-BE49-F238E27FC236}">
                <a16:creationId xmlns:a16="http://schemas.microsoft.com/office/drawing/2014/main" id="{A0B0E60B-1F47-06AD-0C62-51047EB29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941" y="688964"/>
            <a:ext cx="4115325" cy="474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1400" b="1" dirty="0"/>
              <a:t>Ambulancier professionnel avec 14 ans d'expérience</a:t>
            </a:r>
            <a:endParaRPr lang="fr-FR" sz="1400" dirty="0"/>
          </a:p>
        </p:txBody>
      </p:sp>
      <p:sp>
        <p:nvSpPr>
          <p:cNvPr id="8" name="Google Shape;61;p14">
            <a:extLst>
              <a:ext uri="{FF2B5EF4-FFF2-40B4-BE49-F238E27FC236}">
                <a16:creationId xmlns:a16="http://schemas.microsoft.com/office/drawing/2014/main" id="{8FE50E40-D2C0-7736-3371-99996FB4742D}"/>
              </a:ext>
            </a:extLst>
          </p:cNvPr>
          <p:cNvSpPr/>
          <p:nvPr/>
        </p:nvSpPr>
        <p:spPr>
          <a:xfrm>
            <a:off x="2579885" y="489994"/>
            <a:ext cx="1102995" cy="4508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endParaRPr lang="fr-FR"/>
          </a:p>
        </p:txBody>
      </p:sp>
      <p:sp>
        <p:nvSpPr>
          <p:cNvPr id="9" name="Zone de texte 4">
            <a:extLst>
              <a:ext uri="{FF2B5EF4-FFF2-40B4-BE49-F238E27FC236}">
                <a16:creationId xmlns:a16="http://schemas.microsoft.com/office/drawing/2014/main" id="{409AE738-B4BF-3CC5-A96D-84C8AB58C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880" y="1573622"/>
            <a:ext cx="4131841" cy="860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1000" dirty="0"/>
              <a:t>Ambulancier dévoué avec une riche expérience dans le domaine des soins </a:t>
            </a:r>
            <a:r>
              <a:rPr lang="fr-FR" sz="1000" dirty="0" err="1"/>
              <a:t>pré-hospitaliers</a:t>
            </a:r>
            <a:r>
              <a:rPr lang="fr-FR" sz="1000" dirty="0"/>
              <a:t>. Spécialisé dans la prestation de soins médicaux d'urgence, la conduite en toute sécurité et la gestion du stress. Engagement fort envers la fourniture d'un service de qualité aux patients.</a:t>
            </a:r>
          </a:p>
        </p:txBody>
      </p:sp>
      <p:sp>
        <p:nvSpPr>
          <p:cNvPr id="10" name="Zone de texte 5">
            <a:extLst>
              <a:ext uri="{FF2B5EF4-FFF2-40B4-BE49-F238E27FC236}">
                <a16:creationId xmlns:a16="http://schemas.microsoft.com/office/drawing/2014/main" id="{ABFFB6A3-C2C7-25E1-0351-3F0B3EFF4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1644" y="1130715"/>
            <a:ext cx="317500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propos de moi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Zone de texte 6">
            <a:extLst>
              <a:ext uri="{FF2B5EF4-FFF2-40B4-BE49-F238E27FC236}">
                <a16:creationId xmlns:a16="http://schemas.microsoft.com/office/drawing/2014/main" id="{A35884B0-4846-2DB7-57CB-AB53E2AF0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175" y="2474676"/>
            <a:ext cx="317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Expériences Professionnelles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" name="Zone de texte 7">
            <a:extLst>
              <a:ext uri="{FF2B5EF4-FFF2-40B4-BE49-F238E27FC236}">
                <a16:creationId xmlns:a16="http://schemas.microsoft.com/office/drawing/2014/main" id="{ED3ACC09-5DFC-E13C-6C11-EE49DFE73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175" y="2931877"/>
            <a:ext cx="4142290" cy="198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1050" b="1" dirty="0"/>
              <a:t>Ambulancier</a:t>
            </a:r>
            <a:r>
              <a:rPr lang="fr-FR" sz="1050" dirty="0"/>
              <a:t>, Services Médicaux d'Urgence de Paris, Paris | 2013 – Présent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Réponse rapide et efficace aux appels d'urgence, assurant des soins médicaux immédiats aux patients.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Conduite sûre et rapide des ambulances vers les lieux d'urgence ou les établissements de soins.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Application des procédures d'urgence standard, y compris la RCP, l'utilisation de défibrillateurs et le maintien des voies respiratoires.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Transmission précise des informations sur l'état des patients aux équipes médicales lors de l'arrivée à l'hôpital.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Entretien régulier de l'équipement d'urgence et de l'ambulance pour garantir la disponibilité et la sécurité en tout temps.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Formation et encadrement de nouveaux ambulanciers pour assurer un haut niveau de soins aux patients.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Participation à des programmes communautaires pour sensibiliser le public à la sécurité et à la prévention des accidents.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Travaillé dans une variété de situations d'urgence, y compris les incidents majeurs et les situations de crise.</a:t>
            </a:r>
          </a:p>
          <a:p>
            <a:endParaRPr lang="fr-FR" sz="1050" b="1" dirty="0"/>
          </a:p>
          <a:p>
            <a:r>
              <a:rPr lang="fr-FR" sz="1050" b="1" dirty="0"/>
              <a:t>Ambulancier</a:t>
            </a:r>
            <a:r>
              <a:rPr lang="fr-FR" sz="1050" dirty="0"/>
              <a:t>, Ambulances Saint-Jacques, Paris (2009 - 2013)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Réponse aux urgences médicales et aux appels de transport non urgent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Fourniture de soins médicaux d'urgence aux patients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Conduite sécuritaire des patients vers les hôpitaux et autres établissements de santé</a:t>
            </a:r>
          </a:p>
        </p:txBody>
      </p:sp>
      <p:cxnSp>
        <p:nvCxnSpPr>
          <p:cNvPr id="13" name="Conector recto 36">
            <a:extLst>
              <a:ext uri="{FF2B5EF4-FFF2-40B4-BE49-F238E27FC236}">
                <a16:creationId xmlns:a16="http://schemas.microsoft.com/office/drawing/2014/main" id="{ABA3EF5C-17E6-3FEF-B78D-4542401BDF8C}"/>
              </a:ext>
            </a:extLst>
          </p:cNvPr>
          <p:cNvCxnSpPr>
            <a:cxnSpLocks/>
          </p:cNvCxnSpPr>
          <p:nvPr/>
        </p:nvCxnSpPr>
        <p:spPr>
          <a:xfrm>
            <a:off x="2637803" y="1508336"/>
            <a:ext cx="402666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36">
            <a:extLst>
              <a:ext uri="{FF2B5EF4-FFF2-40B4-BE49-F238E27FC236}">
                <a16:creationId xmlns:a16="http://schemas.microsoft.com/office/drawing/2014/main" id="{C1219AB7-3ADE-4885-5355-6C9709225EB4}"/>
              </a:ext>
            </a:extLst>
          </p:cNvPr>
          <p:cNvCxnSpPr>
            <a:cxnSpLocks/>
          </p:cNvCxnSpPr>
          <p:nvPr/>
        </p:nvCxnSpPr>
        <p:spPr>
          <a:xfrm>
            <a:off x="2578093" y="2815321"/>
            <a:ext cx="405104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Cuadro de texto 24">
            <a:extLst>
              <a:ext uri="{FF2B5EF4-FFF2-40B4-BE49-F238E27FC236}">
                <a16:creationId xmlns:a16="http://schemas.microsoft.com/office/drawing/2014/main" id="{BCBDA240-DC9A-6219-7609-22B2A8F92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489" y="2977232"/>
            <a:ext cx="2010561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+336 01 02 03 04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votre.nom.prenom@gnail.com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Marseille, France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linkedin.com</a:t>
            </a: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/votre-profil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6" name="Gráfico 15" descr="Marcador">
            <a:extLst>
              <a:ext uri="{FF2B5EF4-FFF2-40B4-BE49-F238E27FC236}">
                <a16:creationId xmlns:a16="http://schemas.microsoft.com/office/drawing/2014/main" id="{F7D1ADF7-6D59-948A-9307-B1D893181CE0}"/>
              </a:ext>
            </a:extLst>
          </p:cNvPr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8974" y="3577115"/>
            <a:ext cx="219710" cy="219710"/>
          </a:xfrm>
          <a:prstGeom prst="rect">
            <a:avLst/>
          </a:prstGeom>
        </p:spPr>
      </p:pic>
      <p:pic>
        <p:nvPicPr>
          <p:cNvPr id="1032" name="Image 13">
            <a:extLst>
              <a:ext uri="{FF2B5EF4-FFF2-40B4-BE49-F238E27FC236}">
                <a16:creationId xmlns:a16="http://schemas.microsoft.com/office/drawing/2014/main" id="{0D33B328-4C89-4101-3B8D-9BFB676534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88" y="3053287"/>
            <a:ext cx="201613" cy="20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Image 14">
            <a:extLst>
              <a:ext uri="{FF2B5EF4-FFF2-40B4-BE49-F238E27FC236}">
                <a16:creationId xmlns:a16="http://schemas.microsoft.com/office/drawing/2014/main" id="{D100A965-CF64-50F4-41BD-A7EAA06D69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06" y="3337450"/>
            <a:ext cx="1714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Image 17">
            <a:extLst>
              <a:ext uri="{FF2B5EF4-FFF2-40B4-BE49-F238E27FC236}">
                <a16:creationId xmlns:a16="http://schemas.microsoft.com/office/drawing/2014/main" id="{E1CD72BF-FF52-4ABA-BD16-19CEC83CB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18" y="3865040"/>
            <a:ext cx="169863" cy="16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one de texte 18">
            <a:extLst>
              <a:ext uri="{FF2B5EF4-FFF2-40B4-BE49-F238E27FC236}">
                <a16:creationId xmlns:a16="http://schemas.microsoft.com/office/drawing/2014/main" id="{D195CB69-BF30-955F-77B4-6D27ADFF9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29" y="2644539"/>
            <a:ext cx="2144334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Contact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Zone de texte 20">
            <a:extLst>
              <a:ext uri="{FF2B5EF4-FFF2-40B4-BE49-F238E27FC236}">
                <a16:creationId xmlns:a16="http://schemas.microsoft.com/office/drawing/2014/main" id="{BE8E1647-3F3E-7D44-2728-908BCA8F5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46" y="4299196"/>
            <a:ext cx="2144334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Qualités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" name="Zone de texte 22">
            <a:extLst>
              <a:ext uri="{FF2B5EF4-FFF2-40B4-BE49-F238E27FC236}">
                <a16:creationId xmlns:a16="http://schemas.microsoft.com/office/drawing/2014/main" id="{105FEE60-283F-BFE0-E4AA-B96B0A611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29" y="4759343"/>
            <a:ext cx="2112046" cy="1349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Empathie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Résistance physique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Calme sous pression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Réactivité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Capacité à travailler en équipe</a:t>
            </a:r>
          </a:p>
        </p:txBody>
      </p:sp>
      <p:sp>
        <p:nvSpPr>
          <p:cNvPr id="20" name="Zone de texte 23">
            <a:extLst>
              <a:ext uri="{FF2B5EF4-FFF2-40B4-BE49-F238E27FC236}">
                <a16:creationId xmlns:a16="http://schemas.microsoft.com/office/drawing/2014/main" id="{7A83F3E6-7000-53D6-C737-DC7FA36B9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1644" y="7154916"/>
            <a:ext cx="2056808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Compétences métier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" name="Zone de texte 28">
            <a:extLst>
              <a:ext uri="{FF2B5EF4-FFF2-40B4-BE49-F238E27FC236}">
                <a16:creationId xmlns:a16="http://schemas.microsoft.com/office/drawing/2014/main" id="{5A6E7EFC-94C0-7511-64FA-0333E1890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6050" y="8594861"/>
            <a:ext cx="317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Formation &amp; Certifications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28" name="Conector recto 36">
            <a:extLst>
              <a:ext uri="{FF2B5EF4-FFF2-40B4-BE49-F238E27FC236}">
                <a16:creationId xmlns:a16="http://schemas.microsoft.com/office/drawing/2014/main" id="{FA4D679F-F883-9AEE-CCF1-73EE3075B7DE}"/>
              </a:ext>
            </a:extLst>
          </p:cNvPr>
          <p:cNvCxnSpPr>
            <a:cxnSpLocks/>
          </p:cNvCxnSpPr>
          <p:nvPr/>
        </p:nvCxnSpPr>
        <p:spPr>
          <a:xfrm>
            <a:off x="2526556" y="8929823"/>
            <a:ext cx="405104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Zone de texte 31">
            <a:extLst>
              <a:ext uri="{FF2B5EF4-FFF2-40B4-BE49-F238E27FC236}">
                <a16:creationId xmlns:a16="http://schemas.microsoft.com/office/drawing/2014/main" id="{8D409EA3-6289-E719-B251-F58CE2A38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855" y="9026137"/>
            <a:ext cx="4069488" cy="572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b="1" dirty="0"/>
              <a:t>Diplôme d'État d'Ambulancier</a:t>
            </a:r>
            <a:r>
              <a:rPr lang="fr-FR" sz="1000" dirty="0"/>
              <a:t>, Institut de Formation des Ambulanciers, Paris (2009)</a:t>
            </a:r>
          </a:p>
        </p:txBody>
      </p:sp>
      <p:sp>
        <p:nvSpPr>
          <p:cNvPr id="27" name="Rectangle 44">
            <a:extLst>
              <a:ext uri="{FF2B5EF4-FFF2-40B4-BE49-F238E27FC236}">
                <a16:creationId xmlns:a16="http://schemas.microsoft.com/office/drawing/2014/main" id="{A8FD9164-1C1E-BABF-9C32-AF221B1D1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1783" y="23658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1" name="Zone de texte 26">
            <a:extLst>
              <a:ext uri="{FF2B5EF4-FFF2-40B4-BE49-F238E27FC236}">
                <a16:creationId xmlns:a16="http://schemas.microsoft.com/office/drawing/2014/main" id="{5884FA14-163B-652C-A3F5-DEC31F489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20" y="5849219"/>
            <a:ext cx="222042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Langues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" name="Zone de texte 27">
            <a:extLst>
              <a:ext uri="{FF2B5EF4-FFF2-40B4-BE49-F238E27FC236}">
                <a16:creationId xmlns:a16="http://schemas.microsoft.com/office/drawing/2014/main" id="{BA8B0CC4-D659-2305-8FC0-1E7AE2D76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25" y="6258656"/>
            <a:ext cx="2158138" cy="109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>
                <a:latin typeface="+mn-lt"/>
              </a:rPr>
              <a:t>Français : langue maternelle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>
                <a:latin typeface="+mn-lt"/>
              </a:rPr>
              <a:t>Anglais : C1 (Cadre Européen Commun de Référence)</a:t>
            </a:r>
          </a:p>
        </p:txBody>
      </p:sp>
      <p:sp>
        <p:nvSpPr>
          <p:cNvPr id="3" name="Zone de texte 4">
            <a:extLst>
              <a:ext uri="{FF2B5EF4-FFF2-40B4-BE49-F238E27FC236}">
                <a16:creationId xmlns:a16="http://schemas.microsoft.com/office/drawing/2014/main" id="{A98EC837-7F0E-6BA0-E797-5D079FB91DB5}"/>
              </a:ext>
            </a:extLst>
          </p:cNvPr>
          <p:cNvSpPr txBox="1"/>
          <p:nvPr/>
        </p:nvSpPr>
        <p:spPr>
          <a:xfrm>
            <a:off x="2550865" y="7630704"/>
            <a:ext cx="4051046" cy="79029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Premiers secours avancés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Conduite sécuritaire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Gestion du stress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Communication avec les patients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Connaissance des protocoles médicaux d'urgence</a:t>
            </a:r>
          </a:p>
        </p:txBody>
      </p:sp>
      <p:cxnSp>
        <p:nvCxnSpPr>
          <p:cNvPr id="6" name="Conector recto 36">
            <a:extLst>
              <a:ext uri="{FF2B5EF4-FFF2-40B4-BE49-F238E27FC236}">
                <a16:creationId xmlns:a16="http://schemas.microsoft.com/office/drawing/2014/main" id="{F88D33D4-F28D-E49C-B667-0BF59872BD00}"/>
              </a:ext>
            </a:extLst>
          </p:cNvPr>
          <p:cNvCxnSpPr>
            <a:cxnSpLocks/>
          </p:cNvCxnSpPr>
          <p:nvPr/>
        </p:nvCxnSpPr>
        <p:spPr>
          <a:xfrm>
            <a:off x="2600242" y="7536820"/>
            <a:ext cx="405104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Zone de texte 26">
            <a:extLst>
              <a:ext uri="{FF2B5EF4-FFF2-40B4-BE49-F238E27FC236}">
                <a16:creationId xmlns:a16="http://schemas.microsoft.com/office/drawing/2014/main" id="{807E9A38-EEC5-E3E1-98FE-4C7CA91F1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25" y="7021951"/>
            <a:ext cx="2341563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Hobbies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" name="Zone de texte 27">
            <a:extLst>
              <a:ext uri="{FF2B5EF4-FFF2-40B4-BE49-F238E27FC236}">
                <a16:creationId xmlns:a16="http://schemas.microsoft.com/office/drawing/2014/main" id="{E7A815B3-9637-6694-77CB-873BD9B93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737" y="7399923"/>
            <a:ext cx="2158138" cy="109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>
                <a:latin typeface="+mn-lt"/>
              </a:rPr>
              <a:t>Course à pied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>
                <a:latin typeface="+mn-lt"/>
              </a:rPr>
              <a:t>Lecture (littérature contemporaine)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>
                <a:latin typeface="+mn-lt"/>
              </a:rPr>
              <a:t>Bénévolat (Croix-Rouge)</a:t>
            </a:r>
          </a:p>
        </p:txBody>
      </p:sp>
      <p:pic>
        <p:nvPicPr>
          <p:cNvPr id="23" name="Image 22" descr="Une image contenant personne, Visage humain, homme, habits&#10;&#10;Description générée automatiquement">
            <a:extLst>
              <a:ext uri="{FF2B5EF4-FFF2-40B4-BE49-F238E27FC236}">
                <a16:creationId xmlns:a16="http://schemas.microsoft.com/office/drawing/2014/main" id="{3D1F9ABE-139C-AD16-2C49-9A8AD9D9670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172" r="30110"/>
          <a:stretch/>
        </p:blipFill>
        <p:spPr>
          <a:xfrm>
            <a:off x="203005" y="181925"/>
            <a:ext cx="2108725" cy="2109600"/>
          </a:xfrm>
          <a:prstGeom prst="ellipse">
            <a:avLst/>
          </a:prstGeom>
          <a:ln w="57150"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3514232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259" y="689300"/>
            <a:ext cx="6043484" cy="849146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22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22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220" dirty="0" err="1"/>
              <a:t>Créeruncv.com</a:t>
            </a:r>
            <a:r>
              <a:rPr lang="fr-FR" sz="2220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26481805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641</Words>
  <Application>Microsoft Macintosh PowerPoint</Application>
  <PresentationFormat>Format A4 (210 x 297 mm)</PresentationFormat>
  <Paragraphs>85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134</cp:revision>
  <cp:lastPrinted>2022-05-25T13:38:42Z</cp:lastPrinted>
  <dcterms:created xsi:type="dcterms:W3CDTF">2022-05-25T13:38:28Z</dcterms:created>
  <dcterms:modified xsi:type="dcterms:W3CDTF">2023-05-30T15:56:37Z</dcterms:modified>
</cp:coreProperties>
</file>