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468"/>
    <a:srgbClr val="4472C1"/>
    <a:srgbClr val="FDF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38"/>
    <p:restoredTop sz="96327"/>
  </p:normalViewPr>
  <p:slideViewPr>
    <p:cSldViewPr snapToGrid="0" snapToObjects="1" showGuides="1">
      <p:cViewPr>
        <p:scale>
          <a:sx n="185" d="100"/>
          <a:sy n="185" d="100"/>
        </p:scale>
        <p:origin x="1664" y="-36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8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705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85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923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9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4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54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3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52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6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196F-2B0A-924F-9F94-33DF8C253705}" type="datetimeFigureOut">
              <a:rPr lang="fr-FR" smtClean="0"/>
              <a:t>28/06/2024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B50E-7BDC-DD40-A92B-E828D8F35D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9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7">
            <a:extLst>
              <a:ext uri="{FF2B5EF4-FFF2-40B4-BE49-F238E27FC236}">
                <a16:creationId xmlns:a16="http://schemas.microsoft.com/office/drawing/2014/main" id="{1F12A5C4-5DEF-0572-95A1-D02E6A5F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3" name="Rectángulo 39">
            <a:extLst>
              <a:ext uri="{FF2B5EF4-FFF2-40B4-BE49-F238E27FC236}">
                <a16:creationId xmlns:a16="http://schemas.microsoft.com/office/drawing/2014/main" id="{584E78DD-7286-A14F-E91E-B6126A99B3B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306941" y="6"/>
            <a:ext cx="2552700" cy="9905994"/>
          </a:xfrm>
          <a:prstGeom prst="rect">
            <a:avLst/>
          </a:prstGeom>
          <a:solidFill>
            <a:schemeClr val="bg1">
              <a:lumMod val="50000"/>
              <a:alpha val="9019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endParaRPr kumimoji="0" lang="en-US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" name="Zone de texte 3">
            <a:extLst>
              <a:ext uri="{FF2B5EF4-FFF2-40B4-BE49-F238E27FC236}">
                <a16:creationId xmlns:a16="http://schemas.microsoft.com/office/drawing/2014/main" id="{9924E22F-00DB-7BE4-1952-518722F95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02" y="821649"/>
            <a:ext cx="4201184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i="0" dirty="0">
                <a:solidFill>
                  <a:srgbClr val="000000"/>
                </a:solidFill>
                <a:effectLst/>
              </a:rPr>
              <a:t>Aide-Soignante en EHPAD – 13 ans d’expérience</a:t>
            </a:r>
          </a:p>
          <a:p>
            <a:br>
              <a:rPr lang="fr-FR" dirty="0"/>
            </a:br>
            <a:endParaRPr lang="fr-FR" dirty="0"/>
          </a:p>
        </p:txBody>
      </p:sp>
      <p:sp>
        <p:nvSpPr>
          <p:cNvPr id="63" name="Google Shape;61;p14">
            <a:extLst>
              <a:ext uri="{FF2B5EF4-FFF2-40B4-BE49-F238E27FC236}">
                <a16:creationId xmlns:a16="http://schemas.microsoft.com/office/drawing/2014/main" id="{4291EC86-6739-24A3-D0C6-49F4137ADE81}"/>
              </a:ext>
            </a:extLst>
          </p:cNvPr>
          <p:cNvSpPr/>
          <p:nvPr/>
        </p:nvSpPr>
        <p:spPr>
          <a:xfrm>
            <a:off x="236649" y="586133"/>
            <a:ext cx="1102995" cy="4508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endParaRPr lang="fr-FR"/>
          </a:p>
        </p:txBody>
      </p:sp>
      <p:sp>
        <p:nvSpPr>
          <p:cNvPr id="58" name="Zone de texte 4">
            <a:extLst>
              <a:ext uri="{FF2B5EF4-FFF2-40B4-BE49-F238E27FC236}">
                <a16:creationId xmlns:a16="http://schemas.microsoft.com/office/drawing/2014/main" id="{EA9D39AA-264B-36CF-F358-A9BDC2F49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36" y="1971541"/>
            <a:ext cx="3954801" cy="903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fr-FR" sz="1100" b="0" i="0" dirty="0">
                <a:solidFill>
                  <a:srgbClr val="000000"/>
                </a:solidFill>
                <a:effectLst/>
              </a:rPr>
              <a:t>Passionnée par le métier d’aide-soignante en EHPAD, j’ai plus de 13 ans d’expérience dans le domaine. Empathique et patiente, je suis dévouée à fournir les meilleurs soins possibles pour améliorer le quotidien des résidents.</a:t>
            </a:r>
            <a:br>
              <a:rPr lang="fr-FR" sz="1100" dirty="0"/>
            </a:br>
            <a:endParaRPr lang="fr-FR" sz="1100" dirty="0"/>
          </a:p>
        </p:txBody>
      </p:sp>
      <p:sp>
        <p:nvSpPr>
          <p:cNvPr id="59" name="Zone de texte 5">
            <a:extLst>
              <a:ext uri="{FF2B5EF4-FFF2-40B4-BE49-F238E27FC236}">
                <a16:creationId xmlns:a16="http://schemas.microsoft.com/office/drawing/2014/main" id="{B86FADAA-6444-3D45-A8CA-67C974D05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603" y="1607053"/>
            <a:ext cx="3175001" cy="343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propos de moi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0" name="Zone de texte 6">
            <a:extLst>
              <a:ext uri="{FF2B5EF4-FFF2-40B4-BE49-F238E27FC236}">
                <a16:creationId xmlns:a16="http://schemas.microsoft.com/office/drawing/2014/main" id="{D6C5ECB5-2076-1735-6C82-146FAEAE0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736" y="2958670"/>
            <a:ext cx="317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Expériences Professionnelles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1" name="Zone de texte 7">
            <a:extLst>
              <a:ext uri="{FF2B5EF4-FFF2-40B4-BE49-F238E27FC236}">
                <a16:creationId xmlns:a16="http://schemas.microsoft.com/office/drawing/2014/main" id="{DD91498B-BE4C-B4C0-08BB-1848B228C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" y="3415871"/>
            <a:ext cx="4056237" cy="444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fontAlgn="base"/>
            <a:r>
              <a:rPr lang="fr-FR" sz="1100" b="1" i="0" dirty="0">
                <a:solidFill>
                  <a:srgbClr val="000000"/>
                </a:solidFill>
                <a:effectLst/>
              </a:rPr>
              <a:t>Aide-Soignante</a:t>
            </a:r>
            <a:r>
              <a:rPr lang="fr-FR" sz="1100" b="0" i="0" dirty="0">
                <a:solidFill>
                  <a:srgbClr val="000000"/>
                </a:solidFill>
                <a:effectLst/>
              </a:rPr>
              <a:t>, EHPAD Les Magnolias, Paris, 2014 – Présent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Dispensation des soins d’hygiène et de confort, en respectant la dignité et l’intégrité de chaque résident.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Réalisation des soins préventifs pour éviter les complications (escarres, infections…).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Accompagnement des résidents dans les activités de la vie quotidienne.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Observation de l’état de santé des résidents et transmission des informations à l’équipe soignante.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Participation à l’animation de la vie sociale de l’établissement (organisation d’ateliers, de sorties…).</a:t>
            </a:r>
          </a:p>
          <a:p>
            <a:pPr marL="742950" lvl="1" indent="-285750" algn="l" fontAlgn="base">
              <a:buFont typeface="+mj-lt"/>
              <a:buAutoNum type="arabicPeriod"/>
            </a:pPr>
            <a:endParaRPr lang="fr-FR" sz="1100" b="0" i="0" dirty="0">
              <a:solidFill>
                <a:srgbClr val="000000"/>
              </a:solidFill>
              <a:effectLst/>
            </a:endParaRPr>
          </a:p>
          <a:p>
            <a:pPr algn="l" fontAlgn="base"/>
            <a:r>
              <a:rPr lang="fr-FR" sz="1100" b="1" i="0" dirty="0">
                <a:solidFill>
                  <a:srgbClr val="000000"/>
                </a:solidFill>
                <a:effectLst/>
              </a:rPr>
              <a:t>Aide-Soignante</a:t>
            </a:r>
            <a:r>
              <a:rPr lang="fr-FR" sz="1100" b="0" i="0" dirty="0">
                <a:solidFill>
                  <a:srgbClr val="000000"/>
                </a:solidFill>
                <a:effectLst/>
              </a:rPr>
              <a:t>, EHPAD Les Chênes, Paris, 2010 – 2014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Soins d’hygiène et de confort à la personne.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Surveillance et aide à l’alimentation, à l’hydratation.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Aide à la mobilité et aux déplacements.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Accueil et installation des nouveaux résidents.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Participation active à l’élaboration et la mise en œuvre du projet de soins individualisé des résidents.</a:t>
            </a:r>
          </a:p>
        </p:txBody>
      </p:sp>
      <p:cxnSp>
        <p:nvCxnSpPr>
          <p:cNvPr id="68" name="Conector recto 36">
            <a:extLst>
              <a:ext uri="{FF2B5EF4-FFF2-40B4-BE49-F238E27FC236}">
                <a16:creationId xmlns:a16="http://schemas.microsoft.com/office/drawing/2014/main" id="{115231C2-147C-8444-E46C-4E917EBB53E3}"/>
              </a:ext>
            </a:extLst>
          </p:cNvPr>
          <p:cNvCxnSpPr>
            <a:cxnSpLocks/>
          </p:cNvCxnSpPr>
          <p:nvPr/>
        </p:nvCxnSpPr>
        <p:spPr>
          <a:xfrm>
            <a:off x="162887" y="1938438"/>
            <a:ext cx="401023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36">
            <a:extLst>
              <a:ext uri="{FF2B5EF4-FFF2-40B4-BE49-F238E27FC236}">
                <a16:creationId xmlns:a16="http://schemas.microsoft.com/office/drawing/2014/main" id="{5B1F6D52-F88E-C7C2-7292-5FC5E9592E6E}"/>
              </a:ext>
            </a:extLst>
          </p:cNvPr>
          <p:cNvCxnSpPr>
            <a:cxnSpLocks/>
          </p:cNvCxnSpPr>
          <p:nvPr/>
        </p:nvCxnSpPr>
        <p:spPr>
          <a:xfrm>
            <a:off x="172276" y="3324256"/>
            <a:ext cx="397686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Cuadro de texto 24">
            <a:extLst>
              <a:ext uri="{FF2B5EF4-FFF2-40B4-BE49-F238E27FC236}">
                <a16:creationId xmlns:a16="http://schemas.microsoft.com/office/drawing/2014/main" id="{08A3BFC9-9871-69B1-ACEB-FFB2493C0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7871" y="2732810"/>
            <a:ext cx="2120900" cy="903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+336 01 02 03 04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votre.nom.prenom@gnail.com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Marseille, France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linkedin.com</a:t>
            </a:r>
            <a:r>
              <a:rPr kumimoji="0" lang="fr-FR" alt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/votre-profil</a:t>
            </a:r>
            <a:endParaRPr kumimoji="0" lang="fr-FR" altLang="fr-FR" sz="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71" name="Gráfico 15" descr="Marcador">
            <a:extLst>
              <a:ext uri="{FF2B5EF4-FFF2-40B4-BE49-F238E27FC236}">
                <a16:creationId xmlns:a16="http://schemas.microsoft.com/office/drawing/2014/main" id="{3A4C11B5-9AC5-6B32-E108-8D1D24AFF929}"/>
              </a:ext>
            </a:extLst>
          </p:cNvPr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01867" y="3337453"/>
            <a:ext cx="219710" cy="219710"/>
          </a:xfrm>
          <a:prstGeom prst="rect">
            <a:avLst/>
          </a:prstGeom>
        </p:spPr>
      </p:pic>
      <p:pic>
        <p:nvPicPr>
          <p:cNvPr id="1073" name="Image 13">
            <a:extLst>
              <a:ext uri="{FF2B5EF4-FFF2-40B4-BE49-F238E27FC236}">
                <a16:creationId xmlns:a16="http://schemas.microsoft.com/office/drawing/2014/main" id="{7BCAF843-0D5A-0DC1-043D-318733DC2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038" y="2769776"/>
            <a:ext cx="201613" cy="20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Image 14">
            <a:extLst>
              <a:ext uri="{FF2B5EF4-FFF2-40B4-BE49-F238E27FC236}">
                <a16:creationId xmlns:a16="http://schemas.microsoft.com/office/drawing/2014/main" id="{DBF25F29-1436-2EC9-7C36-9D6DF32B8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357" y="3096822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1" name="Image 17">
            <a:extLst>
              <a:ext uri="{FF2B5EF4-FFF2-40B4-BE49-F238E27FC236}">
                <a16:creationId xmlns:a16="http://schemas.microsoft.com/office/drawing/2014/main" id="{E7C33CDC-6E53-37AE-74D9-15B38733C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91" y="3625281"/>
            <a:ext cx="169863" cy="16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Zone de texte 18">
            <a:extLst>
              <a:ext uri="{FF2B5EF4-FFF2-40B4-BE49-F238E27FC236}">
                <a16:creationId xmlns:a16="http://schemas.microsoft.com/office/drawing/2014/main" id="{9F1C7274-FADE-921B-3C45-BA0F2DEB8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275" y="2307664"/>
            <a:ext cx="2341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5" name="Zone de texte 20">
            <a:extLst>
              <a:ext uri="{FF2B5EF4-FFF2-40B4-BE49-F238E27FC236}">
                <a16:creationId xmlns:a16="http://schemas.microsoft.com/office/drawing/2014/main" id="{68034D91-D382-3663-DF0C-6B5FBE1C8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" y="6716474"/>
            <a:ext cx="234156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Formation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Zone de texte 22">
            <a:extLst>
              <a:ext uri="{FF2B5EF4-FFF2-40B4-BE49-F238E27FC236}">
                <a16:creationId xmlns:a16="http://schemas.microsoft.com/office/drawing/2014/main" id="{ABC2E45C-422E-ED57-A4E9-3B4D252D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02" y="7205920"/>
            <a:ext cx="3936508" cy="884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Diplôme d’État d’Aide-Soignante (DEAS), IFAS de Paris, 2010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Baccalauréat Sciences et Technologies de la Santé et du Social (ST2S), Lycée Victor Hugo, Paris, 2007</a:t>
            </a:r>
          </a:p>
        </p:txBody>
      </p:sp>
      <p:sp>
        <p:nvSpPr>
          <p:cNvPr id="67" name="Zone de texte 23">
            <a:extLst>
              <a:ext uri="{FF2B5EF4-FFF2-40B4-BE49-F238E27FC236}">
                <a16:creationId xmlns:a16="http://schemas.microsoft.com/office/drawing/2014/main" id="{54B5DD80-3045-0C54-CC4C-4E69E883F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7856" y="7205920"/>
            <a:ext cx="2341562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Qualités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0" name="Zone de texte 25">
            <a:extLst>
              <a:ext uri="{FF2B5EF4-FFF2-40B4-BE49-F238E27FC236}">
                <a16:creationId xmlns:a16="http://schemas.microsoft.com/office/drawing/2014/main" id="{0C2AE023-9517-053D-895D-F0D0FAB98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291" y="7599139"/>
            <a:ext cx="2341562" cy="1130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Empathique et à l’écoute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Patiente et calme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Discrète et respectueuse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Dynamique et proactive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Organisée</a:t>
            </a:r>
          </a:p>
        </p:txBody>
      </p:sp>
      <p:sp>
        <p:nvSpPr>
          <p:cNvPr id="74" name="Zone de texte 28">
            <a:extLst>
              <a:ext uri="{FF2B5EF4-FFF2-40B4-BE49-F238E27FC236}">
                <a16:creationId xmlns:a16="http://schemas.microsoft.com/office/drawing/2014/main" id="{62BBDFF0-B1D7-18C2-A42C-C2A0FAD10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7856" y="8758387"/>
            <a:ext cx="31750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Formation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83" name="Conector recto 36">
            <a:extLst>
              <a:ext uri="{FF2B5EF4-FFF2-40B4-BE49-F238E27FC236}">
                <a16:creationId xmlns:a16="http://schemas.microsoft.com/office/drawing/2014/main" id="{B2CAE3A5-958C-F1BC-C593-5BAC07D0F8A4}"/>
              </a:ext>
            </a:extLst>
          </p:cNvPr>
          <p:cNvCxnSpPr>
            <a:cxnSpLocks/>
          </p:cNvCxnSpPr>
          <p:nvPr/>
        </p:nvCxnSpPr>
        <p:spPr>
          <a:xfrm>
            <a:off x="4510556" y="9099668"/>
            <a:ext cx="227026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6" name="Rectangle 70">
            <a:extLst>
              <a:ext uri="{FF2B5EF4-FFF2-40B4-BE49-F238E27FC236}">
                <a16:creationId xmlns:a16="http://schemas.microsoft.com/office/drawing/2014/main" id="{DF8A4306-26C7-3A2C-8595-D18A48729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7" name="Rectangle 86">
            <a:extLst>
              <a:ext uri="{FF2B5EF4-FFF2-40B4-BE49-F238E27FC236}">
                <a16:creationId xmlns:a16="http://schemas.microsoft.com/office/drawing/2014/main" id="{F51AC160-E4B4-BF0E-2D66-1F9A762B6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cxnSp>
        <p:nvCxnSpPr>
          <p:cNvPr id="3" name="Conector recto 36">
            <a:extLst>
              <a:ext uri="{FF2B5EF4-FFF2-40B4-BE49-F238E27FC236}">
                <a16:creationId xmlns:a16="http://schemas.microsoft.com/office/drawing/2014/main" id="{D69FD046-5797-81EA-5302-D96DB89761DA}"/>
              </a:ext>
            </a:extLst>
          </p:cNvPr>
          <p:cNvCxnSpPr>
            <a:cxnSpLocks/>
          </p:cNvCxnSpPr>
          <p:nvPr/>
        </p:nvCxnSpPr>
        <p:spPr>
          <a:xfrm>
            <a:off x="4569863" y="2653260"/>
            <a:ext cx="2255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36">
            <a:extLst>
              <a:ext uri="{FF2B5EF4-FFF2-40B4-BE49-F238E27FC236}">
                <a16:creationId xmlns:a16="http://schemas.microsoft.com/office/drawing/2014/main" id="{255F5C53-8D54-DD6D-24CB-6125E2CAE08E}"/>
              </a:ext>
            </a:extLst>
          </p:cNvPr>
          <p:cNvCxnSpPr>
            <a:cxnSpLocks/>
          </p:cNvCxnSpPr>
          <p:nvPr/>
        </p:nvCxnSpPr>
        <p:spPr>
          <a:xfrm>
            <a:off x="117372" y="7070411"/>
            <a:ext cx="395804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36">
            <a:extLst>
              <a:ext uri="{FF2B5EF4-FFF2-40B4-BE49-F238E27FC236}">
                <a16:creationId xmlns:a16="http://schemas.microsoft.com/office/drawing/2014/main" id="{295D4B8E-170D-C0AC-CFDF-DF59F8740F04}"/>
              </a:ext>
            </a:extLst>
          </p:cNvPr>
          <p:cNvCxnSpPr>
            <a:cxnSpLocks/>
          </p:cNvCxnSpPr>
          <p:nvPr/>
        </p:nvCxnSpPr>
        <p:spPr>
          <a:xfrm>
            <a:off x="4533805" y="7569895"/>
            <a:ext cx="2255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ZoneTexte 3">
            <a:extLst>
              <a:ext uri="{FF2B5EF4-FFF2-40B4-BE49-F238E27FC236}">
                <a16:creationId xmlns:a16="http://schemas.microsoft.com/office/drawing/2014/main" id="{EC434EA1-BBEB-F341-E243-762F9020BF0A}"/>
              </a:ext>
            </a:extLst>
          </p:cNvPr>
          <p:cNvSpPr txBox="1"/>
          <p:nvPr/>
        </p:nvSpPr>
        <p:spPr>
          <a:xfrm>
            <a:off x="4470458" y="9136948"/>
            <a:ext cx="223034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</a:rPr>
              <a:t>Français : Langue maternelle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050" b="0" i="0" dirty="0">
                <a:solidFill>
                  <a:srgbClr val="000000"/>
                </a:solidFill>
                <a:effectLst/>
              </a:rPr>
              <a:t>Anglais : B2</a:t>
            </a:r>
          </a:p>
        </p:txBody>
      </p:sp>
      <p:sp>
        <p:nvSpPr>
          <p:cNvPr id="8" name="Zone de texte 28">
            <a:extLst>
              <a:ext uri="{FF2B5EF4-FFF2-40B4-BE49-F238E27FC236}">
                <a16:creationId xmlns:a16="http://schemas.microsoft.com/office/drawing/2014/main" id="{817E4BE1-BDFF-E238-02F2-B20EAF399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2144" y="3983963"/>
            <a:ext cx="2288675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Langues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0" name="Conector recto 36">
            <a:extLst>
              <a:ext uri="{FF2B5EF4-FFF2-40B4-BE49-F238E27FC236}">
                <a16:creationId xmlns:a16="http://schemas.microsoft.com/office/drawing/2014/main" id="{00D57CDF-4967-1AB4-99B0-02F580AB51CA}"/>
              </a:ext>
            </a:extLst>
          </p:cNvPr>
          <p:cNvCxnSpPr>
            <a:cxnSpLocks/>
          </p:cNvCxnSpPr>
          <p:nvPr/>
        </p:nvCxnSpPr>
        <p:spPr>
          <a:xfrm>
            <a:off x="4524844" y="4325244"/>
            <a:ext cx="2255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Zone de texte 22">
            <a:extLst>
              <a:ext uri="{FF2B5EF4-FFF2-40B4-BE49-F238E27FC236}">
                <a16:creationId xmlns:a16="http://schemas.microsoft.com/office/drawing/2014/main" id="{DBC59BCE-A706-BEEE-6E5E-548D0BC2A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9256" y="4449250"/>
            <a:ext cx="2341563" cy="937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Français - langue maternelle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Anglais - C1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Espagnol - B2</a:t>
            </a:r>
          </a:p>
        </p:txBody>
      </p:sp>
      <p:sp>
        <p:nvSpPr>
          <p:cNvPr id="13" name="Triangle 12">
            <a:extLst>
              <a:ext uri="{FF2B5EF4-FFF2-40B4-BE49-F238E27FC236}">
                <a16:creationId xmlns:a16="http://schemas.microsoft.com/office/drawing/2014/main" id="{B059FED2-D3C1-FA81-CA40-201FCC0E24D0}"/>
              </a:ext>
            </a:extLst>
          </p:cNvPr>
          <p:cNvSpPr/>
          <p:nvPr/>
        </p:nvSpPr>
        <p:spPr>
          <a:xfrm flipV="1">
            <a:off x="1581571" y="3610"/>
            <a:ext cx="3629058" cy="716277"/>
          </a:xfrm>
          <a:prstGeom prst="triangle">
            <a:avLst>
              <a:gd name="adj" fmla="val 75016"/>
            </a:avLst>
          </a:prstGeom>
          <a:solidFill>
            <a:srgbClr val="435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Triangle 13">
            <a:extLst>
              <a:ext uri="{FF2B5EF4-FFF2-40B4-BE49-F238E27FC236}">
                <a16:creationId xmlns:a16="http://schemas.microsoft.com/office/drawing/2014/main" id="{5B81FADE-C08A-9057-2588-ECBC7E55E913}"/>
              </a:ext>
            </a:extLst>
          </p:cNvPr>
          <p:cNvSpPr/>
          <p:nvPr/>
        </p:nvSpPr>
        <p:spPr>
          <a:xfrm rot="1801801">
            <a:off x="4420871" y="-452389"/>
            <a:ext cx="2974491" cy="1282785"/>
          </a:xfrm>
          <a:prstGeom prst="triangle">
            <a:avLst>
              <a:gd name="adj" fmla="val 75016"/>
            </a:avLst>
          </a:prstGeom>
          <a:solidFill>
            <a:srgbClr val="4472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Zone de texte 1">
            <a:extLst>
              <a:ext uri="{FF2B5EF4-FFF2-40B4-BE49-F238E27FC236}">
                <a16:creationId xmlns:a16="http://schemas.microsoft.com/office/drawing/2014/main" id="{8B6BBFEE-3136-78BD-A46B-831018C1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01" y="92791"/>
            <a:ext cx="374173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r-FR" sz="2800" i="0" dirty="0">
                <a:solidFill>
                  <a:srgbClr val="000000"/>
                </a:solidFill>
                <a:effectLst/>
              </a:rPr>
              <a:t>Anne SOIGNANTE</a:t>
            </a:r>
            <a:endParaRPr lang="fr-FR" sz="2800" dirty="0"/>
          </a:p>
        </p:txBody>
      </p:sp>
      <p:sp>
        <p:nvSpPr>
          <p:cNvPr id="9" name="Zone de texte 28">
            <a:extLst>
              <a:ext uri="{FF2B5EF4-FFF2-40B4-BE49-F238E27FC236}">
                <a16:creationId xmlns:a16="http://schemas.microsoft.com/office/drawing/2014/main" id="{D0453B97-E4CA-86AE-5CA7-D081E4320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4275" y="5125845"/>
            <a:ext cx="232057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Compétences clés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" name="Conector recto 36">
            <a:extLst>
              <a:ext uri="{FF2B5EF4-FFF2-40B4-BE49-F238E27FC236}">
                <a16:creationId xmlns:a16="http://schemas.microsoft.com/office/drawing/2014/main" id="{DC5BAE91-5FCE-AE97-BC40-F9A4ED08A047}"/>
              </a:ext>
            </a:extLst>
          </p:cNvPr>
          <p:cNvCxnSpPr>
            <a:cxnSpLocks/>
          </p:cNvCxnSpPr>
          <p:nvPr/>
        </p:nvCxnSpPr>
        <p:spPr>
          <a:xfrm>
            <a:off x="4516975" y="5467126"/>
            <a:ext cx="2255975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Zone de texte 22">
            <a:extLst>
              <a:ext uri="{FF2B5EF4-FFF2-40B4-BE49-F238E27FC236}">
                <a16:creationId xmlns:a16="http://schemas.microsoft.com/office/drawing/2014/main" id="{FAB9537B-15CC-6B95-FEA9-4144BC07D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1387" y="5591132"/>
            <a:ext cx="2341563" cy="1534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Soins d’hygiène et de confort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Surveillance de l’état de santé des patients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Capacité à utiliser des équipements médicaux spécialisés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Connaissance de la pathologie du vieillissement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Aptitude à travailler en équipe</a:t>
            </a:r>
          </a:p>
        </p:txBody>
      </p:sp>
      <p:sp>
        <p:nvSpPr>
          <p:cNvPr id="7" name="Zone de texte 20">
            <a:extLst>
              <a:ext uri="{FF2B5EF4-FFF2-40B4-BE49-F238E27FC236}">
                <a16:creationId xmlns:a16="http://schemas.microsoft.com/office/drawing/2014/main" id="{504211F4-3031-B145-F3E7-3631FFE52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883551"/>
            <a:ext cx="2341563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Hobbies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Zone de texte 22">
            <a:extLst>
              <a:ext uri="{FF2B5EF4-FFF2-40B4-BE49-F238E27FC236}">
                <a16:creationId xmlns:a16="http://schemas.microsoft.com/office/drawing/2014/main" id="{1E2AC4F8-E554-2192-2337-661121C32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66" y="8372997"/>
            <a:ext cx="3936508" cy="884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Lecture (romans, biographies)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Marche nordique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fr-FR" sz="1100" b="0" i="0" dirty="0">
                <a:solidFill>
                  <a:srgbClr val="000000"/>
                </a:solidFill>
                <a:effectLst/>
              </a:rPr>
              <a:t>Bénévolat (distribution de repas aux sans-abris)</a:t>
            </a:r>
          </a:p>
        </p:txBody>
      </p:sp>
      <p:cxnSp>
        <p:nvCxnSpPr>
          <p:cNvPr id="17" name="Conector recto 36">
            <a:extLst>
              <a:ext uri="{FF2B5EF4-FFF2-40B4-BE49-F238E27FC236}">
                <a16:creationId xmlns:a16="http://schemas.microsoft.com/office/drawing/2014/main" id="{BC4A09E6-AE93-75F0-154A-F03AF86BEC9E}"/>
              </a:ext>
            </a:extLst>
          </p:cNvPr>
          <p:cNvCxnSpPr>
            <a:cxnSpLocks/>
          </p:cNvCxnSpPr>
          <p:nvPr/>
        </p:nvCxnSpPr>
        <p:spPr>
          <a:xfrm>
            <a:off x="90036" y="8237488"/>
            <a:ext cx="395804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" name="Image 19" descr="Une image contenant Visage humain, personne, habits, lunettes&#10;&#10;Description générée automatiquement">
            <a:extLst>
              <a:ext uri="{FF2B5EF4-FFF2-40B4-BE49-F238E27FC236}">
                <a16:creationId xmlns:a16="http://schemas.microsoft.com/office/drawing/2014/main" id="{F6CCBB47-4325-915B-202B-6D8A41CDBB3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4362" r="3110"/>
          <a:stretch/>
        </p:blipFill>
        <p:spPr>
          <a:xfrm>
            <a:off x="4836378" y="288168"/>
            <a:ext cx="1632905" cy="174298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142325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847</TotalTime>
  <Words>341</Words>
  <Application>Microsoft Macintosh PowerPoint</Application>
  <PresentationFormat>Format A4 (210 x 297 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48</cp:revision>
  <cp:lastPrinted>2022-05-25T13:38:42Z</cp:lastPrinted>
  <dcterms:created xsi:type="dcterms:W3CDTF">2022-05-25T13:38:28Z</dcterms:created>
  <dcterms:modified xsi:type="dcterms:W3CDTF">2024-06-28T14:05:25Z</dcterms:modified>
</cp:coreProperties>
</file>