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49"/>
    <p:restoredTop sz="96327"/>
  </p:normalViewPr>
  <p:slideViewPr>
    <p:cSldViewPr snapToGrid="0" snapToObjects="1" showGuides="1">
      <p:cViewPr varScale="1">
        <p:scale>
          <a:sx n="195" d="100"/>
          <a:sy n="195" d="100"/>
        </p:scale>
        <p:origin x="4608" y="1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27/06/2023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27/06/2023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27/06/2023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27/06/2023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6941" y="6"/>
            <a:ext cx="2552700" cy="9905994"/>
          </a:xfrm>
          <a:prstGeom prst="rect">
            <a:avLst/>
          </a:prstGeom>
          <a:solidFill>
            <a:srgbClr val="E4D9C6"/>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74787" y="985551"/>
            <a:ext cx="420118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i="0" dirty="0">
                <a:solidFill>
                  <a:srgbClr val="000000"/>
                </a:solidFill>
                <a:effectLst/>
                <a:latin typeface="Calibri" panose="020F0502020204030204" pitchFamily="34" charset="0"/>
              </a:rPr>
              <a:t>Aide à la personne expérimentée avec 15 ans d'expérience</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21308" y="2098076"/>
            <a:ext cx="3954801"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0" i="0" dirty="0">
                <a:solidFill>
                  <a:srgbClr val="000000"/>
                </a:solidFill>
                <a:effectLst/>
                <a:latin typeface="Calibri" panose="020F0502020204030204" pitchFamily="34" charset="0"/>
              </a:rPr>
              <a:t>Aide à la personne dévouée, bienveillante et empathique avec 15 ans d'expérience dans le soutien aux personnes âgées, handicapées ou ayant besoin d'aide au quotidien. Forte capacité d'écoute et de communication, et passionnée par l'aide à autrui pour améliorer leur qualité de vie.</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99175" y="1733588"/>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16100" y="3148065"/>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23457" y="3590664"/>
            <a:ext cx="4056237" cy="2461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100" b="1" i="0" dirty="0">
                <a:solidFill>
                  <a:srgbClr val="374151"/>
                </a:solidFill>
                <a:effectLst/>
                <a:latin typeface="Söhne"/>
              </a:rPr>
              <a:t>Aide à Domicile, Compagnie d'Assistance Personnelle, Ville, France (2008 - 2015)</a:t>
            </a:r>
            <a:endParaRPr lang="fr-FR" sz="1100" b="0" i="0" dirty="0">
              <a:solidFill>
                <a:srgbClr val="374151"/>
              </a:solidFill>
              <a:effectLst/>
              <a:latin typeface="Söhne"/>
            </a:endParaRPr>
          </a:p>
          <a:p>
            <a:pPr marL="171450" indent="-171450" algn="l">
              <a:buFont typeface="Arial" panose="020B0604020202020204" pitchFamily="34" charset="0"/>
              <a:buChar char="•"/>
            </a:pPr>
            <a:r>
              <a:rPr lang="fr-FR" sz="1100" b="0" i="0" dirty="0">
                <a:solidFill>
                  <a:srgbClr val="374151"/>
                </a:solidFill>
                <a:effectLst/>
                <a:latin typeface="Söhne"/>
              </a:rPr>
              <a:t>Aider les clients dans leurs activités quotidiennes, y compris la préparation des repas, l'hygiène personnelle, le ménage, et les courses.</a:t>
            </a:r>
          </a:p>
          <a:p>
            <a:pPr marL="171450" indent="-171450" algn="l">
              <a:buFont typeface="Arial" panose="020B0604020202020204" pitchFamily="34" charset="0"/>
              <a:buChar char="•"/>
            </a:pPr>
            <a:r>
              <a:rPr lang="fr-FR" sz="1100" b="0" i="0" dirty="0">
                <a:solidFill>
                  <a:srgbClr val="374151"/>
                </a:solidFill>
                <a:effectLst/>
                <a:latin typeface="Söhne"/>
              </a:rPr>
              <a:t>Gérer les médicaments des clients, en veillant à ce qu'ils prennent leurs médicaments comme prescrit.</a:t>
            </a:r>
          </a:p>
          <a:p>
            <a:pPr marL="171450" indent="-171450" algn="l">
              <a:buFont typeface="Arial" panose="020B0604020202020204" pitchFamily="34" charset="0"/>
              <a:buChar char="•"/>
            </a:pPr>
            <a:r>
              <a:rPr lang="fr-FR" sz="1100" b="0" i="0" dirty="0">
                <a:solidFill>
                  <a:srgbClr val="374151"/>
                </a:solidFill>
                <a:effectLst/>
                <a:latin typeface="Söhne"/>
              </a:rPr>
              <a:t>Assurer un soutien émotionnel et social, en écoutant et en interagissant avec les clients pour les aider à se sentir soutenus et compris.</a:t>
            </a:r>
          </a:p>
          <a:p>
            <a:pPr marL="171450" indent="-171450" algn="l">
              <a:buFont typeface="Arial" panose="020B0604020202020204" pitchFamily="34" charset="0"/>
              <a:buChar char="•"/>
            </a:pPr>
            <a:r>
              <a:rPr lang="fr-FR" sz="1100" b="0" i="0" dirty="0">
                <a:solidFill>
                  <a:srgbClr val="374151"/>
                </a:solidFill>
                <a:effectLst/>
                <a:latin typeface="Söhne"/>
              </a:rPr>
              <a:t>Collaborer étroitement avec les familles des clients et d'autres professionnels de la santé pour assurer une prise en charge globale et coordonnée.</a:t>
            </a:r>
          </a:p>
          <a:p>
            <a:pPr algn="l"/>
            <a:endParaRPr lang="fr-FR" sz="1100" b="1" i="0" dirty="0">
              <a:solidFill>
                <a:srgbClr val="374151"/>
              </a:solidFill>
              <a:effectLst/>
              <a:latin typeface="Söhne"/>
            </a:endParaRPr>
          </a:p>
          <a:p>
            <a:pPr algn="l"/>
            <a:r>
              <a:rPr lang="fr-FR" sz="1100" b="1" i="0" dirty="0">
                <a:solidFill>
                  <a:srgbClr val="374151"/>
                </a:solidFill>
                <a:effectLst/>
                <a:latin typeface="Söhne"/>
              </a:rPr>
              <a:t>Auxiliaire de Vie, Maison de Retraite Les Lilas, Ville, France (2015 - 2023)</a:t>
            </a:r>
            <a:endParaRPr lang="fr-FR" sz="1100" b="0" i="0" dirty="0">
              <a:solidFill>
                <a:srgbClr val="374151"/>
              </a:solidFill>
              <a:effectLst/>
              <a:latin typeface="Söhne"/>
            </a:endParaRPr>
          </a:p>
          <a:p>
            <a:pPr marL="171450" indent="-171450" algn="l">
              <a:buFont typeface="Arial" panose="020B0604020202020204" pitchFamily="34" charset="0"/>
              <a:buChar char="•"/>
            </a:pPr>
            <a:r>
              <a:rPr lang="fr-FR" sz="1100" b="0" i="0" dirty="0">
                <a:solidFill>
                  <a:srgbClr val="374151"/>
                </a:solidFill>
                <a:effectLst/>
                <a:latin typeface="Söhne"/>
              </a:rPr>
              <a:t>Aider les résidents dans leurs tâches quotidiennes, y compris le lever/coucher, l'habillage, les repas, l'hygiène et les activités de loisirs</a:t>
            </a:r>
          </a:p>
          <a:p>
            <a:pPr marL="171450" indent="-171450" algn="l">
              <a:buFont typeface="Arial" panose="020B0604020202020204" pitchFamily="34" charset="0"/>
              <a:buChar char="•"/>
            </a:pPr>
            <a:r>
              <a:rPr lang="fr-FR" sz="1100" b="0" i="0" dirty="0">
                <a:solidFill>
                  <a:srgbClr val="374151"/>
                </a:solidFill>
                <a:effectLst/>
                <a:latin typeface="Söhne"/>
              </a:rPr>
              <a:t>Planifier et organiser des activités sociales pour stimuler et divertir les résidents.</a:t>
            </a:r>
          </a:p>
          <a:p>
            <a:pPr marL="171450" indent="-171450" algn="l">
              <a:buFont typeface="Arial" panose="020B0604020202020204" pitchFamily="34" charset="0"/>
              <a:buChar char="•"/>
            </a:pPr>
            <a:r>
              <a:rPr lang="fr-FR" sz="1100" b="0" i="0" dirty="0">
                <a:solidFill>
                  <a:srgbClr val="374151"/>
                </a:solidFill>
                <a:effectLst/>
                <a:latin typeface="Söhne"/>
              </a:rPr>
              <a:t>Coordonner avec l'équipe médicale pour s'assurer que tous les soins de santé sont fournis de manière appropriée.</a:t>
            </a:r>
          </a:p>
          <a:p>
            <a:pPr marL="171450" indent="-171450" algn="l">
              <a:buFont typeface="Arial" panose="020B0604020202020204" pitchFamily="34" charset="0"/>
              <a:buChar char="•"/>
            </a:pPr>
            <a:r>
              <a:rPr lang="fr-FR" sz="1100" b="0" i="0" dirty="0">
                <a:solidFill>
                  <a:srgbClr val="374151"/>
                </a:solidFill>
                <a:effectLst/>
                <a:latin typeface="Söhne"/>
              </a:rPr>
              <a:t>Offrir un soutien émotionnel aux résidents, en écoutant et en étant présent pour eux durant les moments difficiles.</a:t>
            </a:r>
          </a:p>
          <a:p>
            <a:pPr marL="171450" indent="-171450" algn="l">
              <a:buFont typeface="Arial" panose="020B0604020202020204" pitchFamily="34" charset="0"/>
              <a:buChar char="•"/>
            </a:pPr>
            <a:r>
              <a:rPr lang="fr-FR" sz="1100" b="0" i="0" dirty="0">
                <a:solidFill>
                  <a:srgbClr val="374151"/>
                </a:solidFill>
                <a:effectLst/>
                <a:latin typeface="Söhne"/>
              </a:rPr>
              <a:t>Communiquer régulièrement avec les familles pour les tenir informées de l'état de santé et du bien-être de leurs proches.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46459" y="2064973"/>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50640" y="3513651"/>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696692" y="325794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450688" y="386259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4859" y="329491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178" y="362196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87112" y="415042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333096" y="283280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79427" y="834675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34393" y="8836199"/>
            <a:ext cx="3936508" cy="725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Excellentes compétences en communication et en écoute.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Fourniture de soins et d'assistance physique.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de la médication et de l'alimentation.</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97025" y="616325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367387" y="6637288"/>
            <a:ext cx="2341562" cy="1130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Empathie et compréhension.</a:t>
            </a:r>
          </a:p>
          <a:p>
            <a:pPr marL="171450" indent="-171450">
              <a:buFont typeface="Arial" panose="020B0604020202020204" pitchFamily="34" charset="0"/>
              <a:buChar char="•"/>
            </a:pPr>
            <a:r>
              <a:rPr lang="fr-FR" sz="1100" dirty="0"/>
              <a:t>Patience et bienveillance.</a:t>
            </a:r>
          </a:p>
          <a:p>
            <a:pPr marL="171450" indent="-171450">
              <a:buFont typeface="Arial" panose="020B0604020202020204" pitchFamily="34" charset="0"/>
              <a:buChar char="•"/>
            </a:pPr>
            <a:r>
              <a:rPr lang="fr-FR" sz="1100" dirty="0"/>
              <a:t>Aptitude à travailler de manière autonome.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371486" y="7632831"/>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404186" y="7974112"/>
            <a:ext cx="2277634"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418684" y="317839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69463" y="8700690"/>
            <a:ext cx="39580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452974" y="6527226"/>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352172" y="8057813"/>
            <a:ext cx="2317732" cy="738664"/>
          </a:xfrm>
          <a:prstGeom prst="rect">
            <a:avLst/>
          </a:prstGeom>
          <a:noFill/>
        </p:spPr>
        <p:txBody>
          <a:bodyPr wrap="square">
            <a:spAutoFit/>
          </a:bodyPr>
          <a:lstStyle/>
          <a:p>
            <a:pPr marL="171450" indent="-171450" algn="l">
              <a:buFont typeface="Arial" panose="020B0604020202020204" pitchFamily="34" charset="0"/>
              <a:buChar char="•"/>
            </a:pPr>
            <a:r>
              <a:rPr lang="fr-FR" sz="1050" b="1" i="0" dirty="0">
                <a:solidFill>
                  <a:srgbClr val="000000"/>
                </a:solidFill>
                <a:effectLst/>
                <a:latin typeface="Calibri" panose="020F0502020204030204" pitchFamily="34" charset="0"/>
              </a:rPr>
              <a:t>DEAVS (Diplôme d'Etat d'Auxiliaire de Vie Sociale)</a:t>
            </a:r>
            <a:r>
              <a:rPr lang="fr-FR" sz="1050" b="0" i="0" dirty="0">
                <a:solidFill>
                  <a:srgbClr val="000000"/>
                </a:solidFill>
                <a:effectLst/>
                <a:latin typeface="Calibri" panose="020F0502020204030204" pitchFamily="34" charset="0"/>
              </a:rPr>
              <a:t>, Institut de Formation en Soins Infirmiers, Paris, 2005.</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1581571" y="3610"/>
            <a:ext cx="3629058" cy="716277"/>
          </a:xfrm>
          <a:prstGeom prst="triangle">
            <a:avLst>
              <a:gd name="adj" fmla="val 75016"/>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riangle 13">
            <a:extLst>
              <a:ext uri="{FF2B5EF4-FFF2-40B4-BE49-F238E27FC236}">
                <a16:creationId xmlns:a16="http://schemas.microsoft.com/office/drawing/2014/main" id="{5B81FADE-C08A-9057-2588-ECBC7E55E913}"/>
              </a:ext>
            </a:extLst>
          </p:cNvPr>
          <p:cNvSpPr/>
          <p:nvPr/>
        </p:nvSpPr>
        <p:spPr>
          <a:xfrm rot="1801801">
            <a:off x="4420871" y="-452389"/>
            <a:ext cx="2974491" cy="1282785"/>
          </a:xfrm>
          <a:prstGeom prst="triangle">
            <a:avLst>
              <a:gd name="adj" fmla="val 75016"/>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i="0" dirty="0">
                <a:solidFill>
                  <a:srgbClr val="000000"/>
                </a:solidFill>
                <a:effectLst/>
                <a:latin typeface="Calibri" panose="020F0502020204030204" pitchFamily="34" charset="0"/>
              </a:rPr>
              <a:t>Christine</a:t>
            </a:r>
            <a:r>
              <a:rPr lang="fr-FR" sz="2800" b="1" i="0" dirty="0">
                <a:solidFill>
                  <a:srgbClr val="000000"/>
                </a:solidFill>
                <a:effectLst/>
                <a:latin typeface="Calibri" panose="020F0502020204030204" pitchFamily="34" charset="0"/>
              </a:rPr>
              <a:t> AIDEUSE</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4417564" y="4585004"/>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4450264" y="4926285"/>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4356927" y="5050291"/>
            <a:ext cx="2341563" cy="1473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Lecture de romans et d'essais sur le développement personnel.</a:t>
            </a:r>
          </a:p>
          <a:p>
            <a:pPr marL="171450" indent="-171450">
              <a:buFont typeface="Arial" panose="020B0604020202020204" pitchFamily="34" charset="0"/>
              <a:buChar char="•"/>
            </a:pPr>
            <a:r>
              <a:rPr lang="fr-FR" sz="1100" dirty="0"/>
              <a:t>Yoga et méditation.</a:t>
            </a:r>
          </a:p>
          <a:p>
            <a:pPr marL="171450" indent="-171450">
              <a:buFont typeface="Arial" panose="020B0604020202020204" pitchFamily="34" charset="0"/>
              <a:buChar char="•"/>
            </a:pPr>
            <a:r>
              <a:rPr lang="fr-FR" sz="1100" dirty="0"/>
              <a:t>Bénévolat pour des organisations caritatives locales.</a:t>
            </a:r>
          </a:p>
        </p:txBody>
      </p:sp>
      <p:pic>
        <p:nvPicPr>
          <p:cNvPr id="10" name="Image 9" descr="Une image contenant personne, Visage humain, mur, habits&#10;&#10;Description générée automatiquement">
            <a:extLst>
              <a:ext uri="{FF2B5EF4-FFF2-40B4-BE49-F238E27FC236}">
                <a16:creationId xmlns:a16="http://schemas.microsoft.com/office/drawing/2014/main" id="{8EE655E6-34DA-CD5F-2312-32679E45E795}"/>
              </a:ext>
            </a:extLst>
          </p:cNvPr>
          <p:cNvPicPr>
            <a:picLocks noChangeAspect="1"/>
          </p:cNvPicPr>
          <p:nvPr/>
        </p:nvPicPr>
        <p:blipFill rotWithShape="1">
          <a:blip r:embed="rId7"/>
          <a:srcRect l="33696"/>
          <a:stretch/>
        </p:blipFill>
        <p:spPr>
          <a:xfrm>
            <a:off x="4516499" y="417695"/>
            <a:ext cx="2214365" cy="2229102"/>
          </a:xfrm>
          <a:prstGeom prst="ellipse">
            <a:avLst/>
          </a:prstGeom>
          <a:ln w="38100">
            <a:solidFill>
              <a:schemeClr val="bg1"/>
            </a:solidFill>
          </a:ln>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861</TotalTime>
  <Words>395</Words>
  <Application>Microsoft Macintosh PowerPoint</Application>
  <PresentationFormat>Format A4 (210 x 297 mm)</PresentationFormat>
  <Paragraphs>38</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Calibri Light</vt:lpstr>
      <vt:lpstr>Century Gothic</vt:lpstr>
      <vt:lpstr>Söhne</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56</cp:revision>
  <cp:lastPrinted>2022-05-25T13:38:42Z</cp:lastPrinted>
  <dcterms:created xsi:type="dcterms:W3CDTF">2022-05-25T13:38:28Z</dcterms:created>
  <dcterms:modified xsi:type="dcterms:W3CDTF">2023-06-27T13:41:26Z</dcterms:modified>
</cp:coreProperties>
</file>