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F2EA"/>
    <a:srgbClr val="ED7D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6302"/>
    <p:restoredTop sz="96327"/>
  </p:normalViewPr>
  <p:slideViewPr>
    <p:cSldViewPr snapToGrid="0" snapToObjects="1" showGuides="1">
      <p:cViewPr>
        <p:scale>
          <a:sx n="195" d="100"/>
          <a:sy n="195" d="100"/>
        </p:scale>
        <p:origin x="1944" y="552"/>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06/07/2023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06/07/2023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06/07/2023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06/07/2023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06/07/2023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06/07/2023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06/07/2023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06/07/2023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06/07/2023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06/07/2023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06/07/2023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06/07/2023</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Zone de texte 3">
            <a:extLst>
              <a:ext uri="{FF2B5EF4-FFF2-40B4-BE49-F238E27FC236}">
                <a16:creationId xmlns:a16="http://schemas.microsoft.com/office/drawing/2014/main" id="{9924E22F-00DB-7BE4-1952-518722F95ABA}"/>
              </a:ext>
            </a:extLst>
          </p:cNvPr>
          <p:cNvSpPr txBox="1">
            <a:spLocks noChangeArrowheads="1"/>
          </p:cNvSpPr>
          <p:nvPr/>
        </p:nvSpPr>
        <p:spPr bwMode="auto">
          <a:xfrm>
            <a:off x="3982856" y="628482"/>
            <a:ext cx="2566998" cy="3888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r"/>
            <a:r>
              <a:rPr lang="fr-FR" b="1" dirty="0"/>
              <a:t>Agent de Tri spécialisé en recyclage, 15 ans d'expérience</a:t>
            </a:r>
            <a:endParaRPr lang="fr-FR" dirty="0"/>
          </a:p>
        </p:txBody>
      </p:sp>
      <p:sp>
        <p:nvSpPr>
          <p:cNvPr id="58" name="Zone de texte 4">
            <a:extLst>
              <a:ext uri="{FF2B5EF4-FFF2-40B4-BE49-F238E27FC236}">
                <a16:creationId xmlns:a16="http://schemas.microsoft.com/office/drawing/2014/main" id="{EA9D39AA-264B-36CF-F358-A9BDC2F499F0}"/>
              </a:ext>
            </a:extLst>
          </p:cNvPr>
          <p:cNvSpPr txBox="1">
            <a:spLocks noChangeArrowheads="1"/>
          </p:cNvSpPr>
          <p:nvPr/>
        </p:nvSpPr>
        <p:spPr bwMode="auto">
          <a:xfrm>
            <a:off x="531556" y="2051150"/>
            <a:ext cx="6159175" cy="9035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100" dirty="0"/>
              <a:t>Agent de tri expérimenté avec une spécialisation en recyclage et 15 ans d'expérience dans le tri et la classification précise des matériaux recyclables. Mon travail rigoureux et systématique a permis d'optimiser les processus de recyclage et de réduire les déchets. J'ai une excellente connaissance des réglementations en matière de recyclage et de gestion des déchets, et j'ai démontré une forte capacité à travailler efficacement dans un environnement au rythme soutenu.</a:t>
            </a:r>
          </a:p>
        </p:txBody>
      </p:sp>
      <p:sp>
        <p:nvSpPr>
          <p:cNvPr id="59" name="Zone de texte 5">
            <a:extLst>
              <a:ext uri="{FF2B5EF4-FFF2-40B4-BE49-F238E27FC236}">
                <a16:creationId xmlns:a16="http://schemas.microsoft.com/office/drawing/2014/main" id="{B86FADAA-6444-3D45-A8CA-67C974D05A68}"/>
              </a:ext>
            </a:extLst>
          </p:cNvPr>
          <p:cNvSpPr txBox="1">
            <a:spLocks noChangeArrowheads="1"/>
          </p:cNvSpPr>
          <p:nvPr/>
        </p:nvSpPr>
        <p:spPr bwMode="auto">
          <a:xfrm>
            <a:off x="553293" y="1550060"/>
            <a:ext cx="3175001" cy="343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1" name="Zone de texte 7">
            <a:extLst>
              <a:ext uri="{FF2B5EF4-FFF2-40B4-BE49-F238E27FC236}">
                <a16:creationId xmlns:a16="http://schemas.microsoft.com/office/drawing/2014/main" id="{DD91498B-BE4C-B4C0-08BB-1848B228C709}"/>
              </a:ext>
            </a:extLst>
          </p:cNvPr>
          <p:cNvSpPr txBox="1">
            <a:spLocks noChangeArrowheads="1"/>
          </p:cNvSpPr>
          <p:nvPr/>
        </p:nvSpPr>
        <p:spPr bwMode="auto">
          <a:xfrm>
            <a:off x="510431" y="3655569"/>
            <a:ext cx="3871998" cy="38866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100" b="1" dirty="0"/>
              <a:t>Agent de Tri, Recyclage</a:t>
            </a:r>
            <a:r>
              <a:rPr lang="fr-FR" sz="1100" dirty="0"/>
              <a:t>, Centre de Tri de Lyon — 2009-Présent</a:t>
            </a:r>
          </a:p>
          <a:p>
            <a:pPr marL="171450" indent="-171450">
              <a:buFont typeface="Arial" panose="020B0604020202020204" pitchFamily="34" charset="0"/>
              <a:buChar char="•"/>
            </a:pPr>
            <a:r>
              <a:rPr lang="fr-FR" sz="1100" dirty="0"/>
              <a:t>Tri et classification des matériaux recyclables, y compris le papier, le plastique, le verre et le métal.</a:t>
            </a:r>
          </a:p>
          <a:p>
            <a:pPr marL="171450" indent="-171450">
              <a:buFont typeface="Arial" panose="020B0604020202020204" pitchFamily="34" charset="0"/>
              <a:buChar char="•"/>
            </a:pPr>
            <a:r>
              <a:rPr lang="fr-FR" sz="1100" dirty="0"/>
              <a:t>Respect des réglementations de l'entreprise et du gouvernement concernant le recyclage et la gestion des déchets.</a:t>
            </a:r>
          </a:p>
          <a:p>
            <a:pPr marL="171450" indent="-171450">
              <a:buFont typeface="Arial" panose="020B0604020202020204" pitchFamily="34" charset="0"/>
              <a:buChar char="•"/>
            </a:pPr>
            <a:r>
              <a:rPr lang="fr-FR" sz="1100" dirty="0"/>
              <a:t>Maintenance régulière des équipements de tri pour assurer leur bon fonctionnement.</a:t>
            </a:r>
          </a:p>
          <a:p>
            <a:pPr marL="171450" indent="-171450">
              <a:buFont typeface="Arial" panose="020B0604020202020204" pitchFamily="34" charset="0"/>
              <a:buChar char="•"/>
            </a:pPr>
            <a:r>
              <a:rPr lang="fr-FR" sz="1100" dirty="0"/>
              <a:t>Participation à des formations régulières sur les meilleures pratiques de recyclage.</a:t>
            </a:r>
          </a:p>
          <a:p>
            <a:pPr marL="171450" indent="-171450">
              <a:buFont typeface="Arial" panose="020B0604020202020204" pitchFamily="34" charset="0"/>
              <a:buChar char="•"/>
            </a:pPr>
            <a:r>
              <a:rPr lang="fr-FR" sz="1100" dirty="0"/>
              <a:t>Travail en étroite collaboration avec les autres membres de l'équipe pour atteindre les objectifs de recyclage.</a:t>
            </a:r>
          </a:p>
          <a:p>
            <a:endParaRPr lang="fr-FR" sz="1100" b="1" dirty="0"/>
          </a:p>
          <a:p>
            <a:r>
              <a:rPr lang="fr-FR" sz="1100" b="1" dirty="0"/>
              <a:t>Assistant d'Entrepôt, Recyclage</a:t>
            </a:r>
            <a:r>
              <a:rPr lang="fr-FR" sz="1100" dirty="0"/>
              <a:t>, Centre de Tri de Lyon — 2007-2009</a:t>
            </a:r>
          </a:p>
          <a:p>
            <a:pPr marL="171450" indent="-171450">
              <a:buFont typeface="Arial" panose="020B0604020202020204" pitchFamily="34" charset="0"/>
              <a:buChar char="•"/>
            </a:pPr>
            <a:r>
              <a:rPr lang="fr-FR" sz="1100" dirty="0"/>
              <a:t>Assistance dans le processus de tri des matériaux recyclables.</a:t>
            </a:r>
          </a:p>
          <a:p>
            <a:pPr marL="171450" indent="-171450">
              <a:buFont typeface="Arial" panose="020B0604020202020204" pitchFamily="34" charset="0"/>
              <a:buChar char="•"/>
            </a:pPr>
            <a:r>
              <a:rPr lang="fr-FR" sz="1100" dirty="0"/>
              <a:t>Aide à la maintenance des équipements de tri.</a:t>
            </a:r>
          </a:p>
          <a:p>
            <a:pPr marL="171450" indent="-171450">
              <a:buFont typeface="Arial" panose="020B0604020202020204" pitchFamily="34" charset="0"/>
              <a:buChar char="•"/>
            </a:pPr>
            <a:r>
              <a:rPr lang="fr-FR" sz="1100" dirty="0"/>
              <a:t>Préparation des matériaux pour le transport vers les installations de recyclage.</a:t>
            </a:r>
          </a:p>
          <a:p>
            <a:pPr marL="171450" indent="-171450">
              <a:buFont typeface="Arial" panose="020B0604020202020204" pitchFamily="34" charset="0"/>
              <a:buChar char="•"/>
            </a:pPr>
            <a:r>
              <a:rPr lang="fr-FR" sz="1100" dirty="0"/>
              <a:t>Assurer la propreté et l'organisation de l'entrepôt.</a:t>
            </a:r>
          </a:p>
          <a:p>
            <a:pPr marL="171450" indent="-171450">
              <a:buFont typeface="Arial" panose="020B0604020202020204" pitchFamily="34" charset="0"/>
              <a:buChar char="•"/>
            </a:pPr>
            <a:r>
              <a:rPr lang="fr-FR" sz="1100" dirty="0"/>
              <a:t>Participer aux formations sur les réglementations et les meilleures pratiques de recyclage.</a:t>
            </a:r>
          </a:p>
        </p:txBody>
      </p:sp>
      <p:cxnSp>
        <p:nvCxnSpPr>
          <p:cNvPr id="68" name="Conector recto 36">
            <a:extLst>
              <a:ext uri="{FF2B5EF4-FFF2-40B4-BE49-F238E27FC236}">
                <a16:creationId xmlns:a16="http://schemas.microsoft.com/office/drawing/2014/main" id="{115231C2-147C-8444-E46C-4E917EBB53E3}"/>
              </a:ext>
            </a:extLst>
          </p:cNvPr>
          <p:cNvCxnSpPr>
            <a:cxnSpLocks/>
          </p:cNvCxnSpPr>
          <p:nvPr/>
        </p:nvCxnSpPr>
        <p:spPr>
          <a:xfrm>
            <a:off x="600577" y="1881445"/>
            <a:ext cx="6090154" cy="12362"/>
          </a:xfrm>
          <a:prstGeom prst="line">
            <a:avLst/>
          </a:prstGeom>
          <a:ln>
            <a:solidFill>
              <a:schemeClr val="accent2"/>
            </a:solidFill>
          </a:ln>
        </p:spPr>
        <p:style>
          <a:lnRef idx="2">
            <a:schemeClr val="dk1"/>
          </a:lnRef>
          <a:fillRef idx="0">
            <a:schemeClr val="dk1"/>
          </a:fillRef>
          <a:effectRef idx="1">
            <a:schemeClr val="dk1"/>
          </a:effectRef>
          <a:fontRef idx="minor">
            <a:schemeClr val="tx1"/>
          </a:fontRef>
        </p:style>
      </p:cxnSp>
      <p:cxnSp>
        <p:nvCxnSpPr>
          <p:cNvPr id="69" name="Conector recto 36">
            <a:extLst>
              <a:ext uri="{FF2B5EF4-FFF2-40B4-BE49-F238E27FC236}">
                <a16:creationId xmlns:a16="http://schemas.microsoft.com/office/drawing/2014/main" id="{5B1F6D52-F88E-C7C2-7292-5FC5E9592E6E}"/>
              </a:ext>
            </a:extLst>
          </p:cNvPr>
          <p:cNvCxnSpPr>
            <a:cxnSpLocks/>
          </p:cNvCxnSpPr>
          <p:nvPr/>
        </p:nvCxnSpPr>
        <p:spPr>
          <a:xfrm>
            <a:off x="587176" y="3563955"/>
            <a:ext cx="3683741" cy="0"/>
          </a:xfrm>
          <a:prstGeom prst="line">
            <a:avLst/>
          </a:prstGeom>
          <a:ln>
            <a:solidFill>
              <a:schemeClr val="accent2"/>
            </a:solidFill>
          </a:ln>
        </p:spPr>
        <p:style>
          <a:lnRef idx="2">
            <a:schemeClr val="dk1"/>
          </a:lnRef>
          <a:fillRef idx="0">
            <a:schemeClr val="dk1"/>
          </a:fillRef>
          <a:effectRef idx="1">
            <a:schemeClr val="dk1"/>
          </a:effectRef>
          <a:fontRef idx="minor">
            <a:schemeClr val="tx1"/>
          </a:fontRef>
        </p:style>
      </p:cxnSp>
      <p:sp>
        <p:nvSpPr>
          <p:cNvPr id="65" name="Zone de texte 20">
            <a:extLst>
              <a:ext uri="{FF2B5EF4-FFF2-40B4-BE49-F238E27FC236}">
                <a16:creationId xmlns:a16="http://schemas.microsoft.com/office/drawing/2014/main" id="{68034D91-D382-3663-DF0C-6B5FBE1C8249}"/>
              </a:ext>
            </a:extLst>
          </p:cNvPr>
          <p:cNvSpPr txBox="1">
            <a:spLocks noChangeArrowheads="1"/>
          </p:cNvSpPr>
          <p:nvPr/>
        </p:nvSpPr>
        <p:spPr bwMode="auto">
          <a:xfrm>
            <a:off x="4516437" y="3218281"/>
            <a:ext cx="234156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effectLst/>
                <a:latin typeface="Calibri" panose="020F0502020204030204" pitchFamily="34" charset="0"/>
                <a:ea typeface="Calibri" panose="020F0502020204030204" pitchFamily="34" charset="0"/>
                <a:cs typeface="Times New Roman" panose="02020603050405020304" pitchFamily="18" charset="0"/>
              </a:rPr>
              <a:t>Compétences</a:t>
            </a:r>
            <a:endParaRPr kumimoji="0" lang="fr-FR" altLang="fr-FR" sz="1800" b="0" i="0" u="none" strike="noStrike" cap="none" normalizeH="0" baseline="0" dirty="0">
              <a:ln>
                <a:noFill/>
              </a:ln>
              <a:effectLst/>
              <a:latin typeface="Arial" panose="020B0604020202020204" pitchFamily="34" charset="0"/>
            </a:endParaRPr>
          </a:p>
        </p:txBody>
      </p:sp>
      <p:sp>
        <p:nvSpPr>
          <p:cNvPr id="66" name="Zone de texte 22">
            <a:extLst>
              <a:ext uri="{FF2B5EF4-FFF2-40B4-BE49-F238E27FC236}">
                <a16:creationId xmlns:a16="http://schemas.microsoft.com/office/drawing/2014/main" id="{ABC2E45C-422E-ED57-A4E9-3B4D252DA6CC}"/>
              </a:ext>
            </a:extLst>
          </p:cNvPr>
          <p:cNvSpPr txBox="1">
            <a:spLocks noChangeArrowheads="1"/>
          </p:cNvSpPr>
          <p:nvPr/>
        </p:nvSpPr>
        <p:spPr bwMode="auto">
          <a:xfrm>
            <a:off x="4554272" y="3655568"/>
            <a:ext cx="2169915" cy="1530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Tri et classification des matériaux</a:t>
            </a:r>
          </a:p>
          <a:p>
            <a:pPr marL="171450" indent="-171450">
              <a:buFont typeface="Arial" panose="020B0604020202020204" pitchFamily="34" charset="0"/>
              <a:buChar char="•"/>
            </a:pPr>
            <a:r>
              <a:rPr lang="fr-FR" sz="1100" dirty="0"/>
              <a:t>Connaissance des réglementations de recyclage</a:t>
            </a:r>
          </a:p>
          <a:p>
            <a:pPr marL="171450" indent="-171450">
              <a:buFont typeface="Arial" panose="020B0604020202020204" pitchFamily="34" charset="0"/>
              <a:buChar char="•"/>
            </a:pPr>
            <a:r>
              <a:rPr lang="fr-FR" sz="1100" dirty="0"/>
              <a:t>Maintenance des équipements de tri</a:t>
            </a:r>
          </a:p>
          <a:p>
            <a:pPr marL="171450" indent="-171450">
              <a:buFont typeface="Arial" panose="020B0604020202020204" pitchFamily="34" charset="0"/>
              <a:buChar char="•"/>
            </a:pPr>
            <a:r>
              <a:rPr lang="fr-FR" sz="1100" dirty="0"/>
              <a:t>Travail d'équipe</a:t>
            </a:r>
          </a:p>
          <a:p>
            <a:pPr marL="171450" indent="-171450">
              <a:buFont typeface="Arial" panose="020B0604020202020204" pitchFamily="34" charset="0"/>
              <a:buChar char="•"/>
            </a:pPr>
            <a:r>
              <a:rPr lang="fr-FR" sz="1100" dirty="0"/>
              <a:t>Respect des règles de sécurité</a:t>
            </a:r>
          </a:p>
        </p:txBody>
      </p:sp>
      <p:sp>
        <p:nvSpPr>
          <p:cNvPr id="67" name="Zone de texte 23">
            <a:extLst>
              <a:ext uri="{FF2B5EF4-FFF2-40B4-BE49-F238E27FC236}">
                <a16:creationId xmlns:a16="http://schemas.microsoft.com/office/drawing/2014/main" id="{54B5DD80-3045-0C54-CC4C-4E69E883F017}"/>
              </a:ext>
            </a:extLst>
          </p:cNvPr>
          <p:cNvSpPr txBox="1">
            <a:spLocks noChangeArrowheads="1"/>
          </p:cNvSpPr>
          <p:nvPr/>
        </p:nvSpPr>
        <p:spPr bwMode="auto">
          <a:xfrm>
            <a:off x="4554272" y="5298081"/>
            <a:ext cx="23415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effectLst/>
                <a:latin typeface="Calibri" panose="020F0502020204030204" pitchFamily="34" charset="0"/>
                <a:ea typeface="Calibri" panose="020F0502020204030204" pitchFamily="34" charset="0"/>
                <a:cs typeface="Times New Roman" panose="02020603050405020304" pitchFamily="18" charset="0"/>
              </a:rPr>
              <a:t>Qualités</a:t>
            </a:r>
            <a:endParaRPr kumimoji="0" lang="fr-FR" altLang="fr-FR" sz="1800" b="0" i="0" u="none" strike="noStrike" cap="none" normalizeH="0" baseline="0" dirty="0">
              <a:ln>
                <a:noFill/>
              </a:ln>
              <a:effectLst/>
              <a:latin typeface="Arial" panose="020B0604020202020204" pitchFamily="34" charset="0"/>
            </a:endParaRPr>
          </a:p>
        </p:txBody>
      </p:sp>
      <p:sp>
        <p:nvSpPr>
          <p:cNvPr id="70" name="Zone de texte 25">
            <a:extLst>
              <a:ext uri="{FF2B5EF4-FFF2-40B4-BE49-F238E27FC236}">
                <a16:creationId xmlns:a16="http://schemas.microsoft.com/office/drawing/2014/main" id="{0C2AE023-9517-053D-895D-F0D0FAB98130}"/>
              </a:ext>
            </a:extLst>
          </p:cNvPr>
          <p:cNvSpPr txBox="1">
            <a:spLocks noChangeArrowheads="1"/>
          </p:cNvSpPr>
          <p:nvPr/>
        </p:nvSpPr>
        <p:spPr bwMode="auto">
          <a:xfrm>
            <a:off x="4581782" y="5752078"/>
            <a:ext cx="2176304" cy="1369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Rigoureux et méthodique</a:t>
            </a:r>
          </a:p>
          <a:p>
            <a:pPr marL="171450" indent="-171450">
              <a:buFont typeface="Arial" panose="020B0604020202020204" pitchFamily="34" charset="0"/>
              <a:buChar char="•"/>
            </a:pPr>
            <a:r>
              <a:rPr lang="fr-FR" sz="1100" dirty="0"/>
              <a:t>Bonne condition physique</a:t>
            </a:r>
          </a:p>
          <a:p>
            <a:pPr marL="171450" indent="-171450">
              <a:buFont typeface="Arial" panose="020B0604020202020204" pitchFamily="34" charset="0"/>
              <a:buChar char="•"/>
            </a:pPr>
            <a:r>
              <a:rPr lang="fr-FR" sz="1100" dirty="0"/>
              <a:t>Capacité à travailler dans un environnement au rythme rapide</a:t>
            </a:r>
          </a:p>
          <a:p>
            <a:pPr marL="171450" indent="-171450">
              <a:buFont typeface="Arial" panose="020B0604020202020204" pitchFamily="34" charset="0"/>
              <a:buChar char="•"/>
            </a:pPr>
            <a:r>
              <a:rPr lang="fr-FR" sz="1100" dirty="0"/>
              <a:t>Orienté vers le détail</a:t>
            </a:r>
          </a:p>
          <a:p>
            <a:pPr marL="171450" indent="-171450">
              <a:buFont typeface="Arial" panose="020B0604020202020204" pitchFamily="34" charset="0"/>
              <a:buChar char="•"/>
            </a:pPr>
            <a:r>
              <a:rPr lang="fr-FR" sz="1100" dirty="0"/>
              <a:t>Esprit d'équipe</a:t>
            </a:r>
          </a:p>
        </p:txBody>
      </p:sp>
      <p:sp>
        <p:nvSpPr>
          <p:cNvPr id="74" name="Zone de texte 28">
            <a:extLst>
              <a:ext uri="{FF2B5EF4-FFF2-40B4-BE49-F238E27FC236}">
                <a16:creationId xmlns:a16="http://schemas.microsoft.com/office/drawing/2014/main" id="{62BBDFF0-B1D7-18C2-A42C-C2A0FAD102E7}"/>
              </a:ext>
            </a:extLst>
          </p:cNvPr>
          <p:cNvSpPr txBox="1">
            <a:spLocks noChangeArrowheads="1"/>
          </p:cNvSpPr>
          <p:nvPr/>
        </p:nvSpPr>
        <p:spPr bwMode="auto">
          <a:xfrm>
            <a:off x="572607" y="7556756"/>
            <a:ext cx="2146666"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effectLst/>
                <a:latin typeface="Calibri" panose="020F0502020204030204" pitchFamily="34" charset="0"/>
                <a:ea typeface="Calibri" panose="020F0502020204030204" pitchFamily="34" charset="0"/>
                <a:cs typeface="Times New Roman" panose="02020603050405020304" pitchFamily="18" charset="0"/>
              </a:rPr>
              <a:t>Formation</a:t>
            </a:r>
            <a:endParaRPr kumimoji="0" lang="fr-FR" altLang="fr-FR" sz="1800" b="0" i="0" u="none" strike="noStrike" cap="none" normalizeH="0" baseline="0" dirty="0">
              <a:ln>
                <a:noFill/>
              </a:ln>
              <a:effectLst/>
              <a:latin typeface="Arial" panose="020B0604020202020204" pitchFamily="34" charset="0"/>
            </a:endParaRPr>
          </a:p>
        </p:txBody>
      </p:sp>
      <p:cxnSp>
        <p:nvCxnSpPr>
          <p:cNvPr id="83" name="Conector recto 36">
            <a:extLst>
              <a:ext uri="{FF2B5EF4-FFF2-40B4-BE49-F238E27FC236}">
                <a16:creationId xmlns:a16="http://schemas.microsoft.com/office/drawing/2014/main" id="{B2CAE3A5-958C-F1BC-C593-5BAC07D0F8A4}"/>
              </a:ext>
            </a:extLst>
          </p:cNvPr>
          <p:cNvCxnSpPr>
            <a:cxnSpLocks/>
          </p:cNvCxnSpPr>
          <p:nvPr/>
        </p:nvCxnSpPr>
        <p:spPr>
          <a:xfrm>
            <a:off x="605307" y="7898037"/>
            <a:ext cx="3610858" cy="0"/>
          </a:xfrm>
          <a:prstGeom prst="line">
            <a:avLst/>
          </a:prstGeom>
          <a:ln>
            <a:solidFill>
              <a:schemeClr val="accent2"/>
            </a:solidFill>
          </a:ln>
        </p:spPr>
        <p:style>
          <a:lnRef idx="2">
            <a:schemeClr val="dk1"/>
          </a:lnRef>
          <a:fillRef idx="0">
            <a:schemeClr val="dk1"/>
          </a:fillRef>
          <a:effectRef idx="1">
            <a:schemeClr val="dk1"/>
          </a:effectRef>
          <a:fontRef idx="minor">
            <a:schemeClr val="tx1"/>
          </a:fontRef>
        </p:style>
      </p:cxnSp>
      <p:cxnSp>
        <p:nvCxnSpPr>
          <p:cNvPr id="5" name="Conector recto 36">
            <a:extLst>
              <a:ext uri="{FF2B5EF4-FFF2-40B4-BE49-F238E27FC236}">
                <a16:creationId xmlns:a16="http://schemas.microsoft.com/office/drawing/2014/main" id="{255F5C53-8D54-DD6D-24CB-6125E2CAE08E}"/>
              </a:ext>
            </a:extLst>
          </p:cNvPr>
          <p:cNvCxnSpPr>
            <a:cxnSpLocks/>
          </p:cNvCxnSpPr>
          <p:nvPr/>
        </p:nvCxnSpPr>
        <p:spPr>
          <a:xfrm>
            <a:off x="4585407" y="3572883"/>
            <a:ext cx="2134845" cy="0"/>
          </a:xfrm>
          <a:prstGeom prst="line">
            <a:avLst/>
          </a:prstGeom>
          <a:ln>
            <a:solidFill>
              <a:schemeClr val="accent2"/>
            </a:solidFill>
          </a:ln>
        </p:spPr>
        <p:style>
          <a:lnRef idx="2">
            <a:schemeClr val="dk1"/>
          </a:lnRef>
          <a:fillRef idx="0">
            <a:schemeClr val="dk1"/>
          </a:fillRef>
          <a:effectRef idx="1">
            <a:schemeClr val="dk1"/>
          </a:effectRef>
          <a:fontRef idx="minor">
            <a:schemeClr val="tx1"/>
          </a:fontRef>
        </p:style>
      </p:cxnSp>
      <p:cxnSp>
        <p:nvCxnSpPr>
          <p:cNvPr id="6" name="Conector recto 36">
            <a:extLst>
              <a:ext uri="{FF2B5EF4-FFF2-40B4-BE49-F238E27FC236}">
                <a16:creationId xmlns:a16="http://schemas.microsoft.com/office/drawing/2014/main" id="{295D4B8E-170D-C0AC-CFDF-DF59F8740F04}"/>
              </a:ext>
            </a:extLst>
          </p:cNvPr>
          <p:cNvCxnSpPr>
            <a:cxnSpLocks/>
          </p:cNvCxnSpPr>
          <p:nvPr/>
        </p:nvCxnSpPr>
        <p:spPr>
          <a:xfrm>
            <a:off x="4610221" y="5662056"/>
            <a:ext cx="2020833" cy="0"/>
          </a:xfrm>
          <a:prstGeom prst="line">
            <a:avLst/>
          </a:prstGeom>
          <a:ln>
            <a:solidFill>
              <a:schemeClr val="accent2"/>
            </a:solidFill>
          </a:ln>
        </p:spPr>
        <p:style>
          <a:lnRef idx="2">
            <a:schemeClr val="dk1"/>
          </a:lnRef>
          <a:fillRef idx="0">
            <a:schemeClr val="dk1"/>
          </a:fillRef>
          <a:effectRef idx="1">
            <a:schemeClr val="dk1"/>
          </a:effectRef>
          <a:fontRef idx="minor">
            <a:schemeClr val="tx1"/>
          </a:fontRef>
        </p:style>
      </p:cxnSp>
      <p:sp>
        <p:nvSpPr>
          <p:cNvPr id="4" name="ZoneTexte 3">
            <a:extLst>
              <a:ext uri="{FF2B5EF4-FFF2-40B4-BE49-F238E27FC236}">
                <a16:creationId xmlns:a16="http://schemas.microsoft.com/office/drawing/2014/main" id="{EC434EA1-BBEB-F341-E243-762F9020BF0A}"/>
              </a:ext>
            </a:extLst>
          </p:cNvPr>
          <p:cNvSpPr txBox="1"/>
          <p:nvPr/>
        </p:nvSpPr>
        <p:spPr>
          <a:xfrm>
            <a:off x="553293" y="7981738"/>
            <a:ext cx="3779800" cy="415498"/>
          </a:xfrm>
          <a:prstGeom prst="rect">
            <a:avLst/>
          </a:prstGeom>
          <a:noFill/>
        </p:spPr>
        <p:txBody>
          <a:bodyPr wrap="square">
            <a:spAutoFit/>
          </a:bodyPr>
          <a:lstStyle/>
          <a:p>
            <a:pPr marL="171450" indent="-171450">
              <a:buFont typeface="Arial" panose="020B0604020202020204" pitchFamily="34" charset="0"/>
              <a:buChar char="•"/>
            </a:pPr>
            <a:r>
              <a:rPr lang="fr-FR" sz="1050" b="1" dirty="0"/>
              <a:t>Certificat de compétences de citoyen de la nature</a:t>
            </a:r>
            <a:r>
              <a:rPr lang="fr-FR" sz="1050" dirty="0"/>
              <a:t> - Université Populaire de l'Environnement, Lyon, 2007</a:t>
            </a:r>
          </a:p>
        </p:txBody>
      </p:sp>
      <p:sp>
        <p:nvSpPr>
          <p:cNvPr id="2" name="Zone de texte 1">
            <a:extLst>
              <a:ext uri="{FF2B5EF4-FFF2-40B4-BE49-F238E27FC236}">
                <a16:creationId xmlns:a16="http://schemas.microsoft.com/office/drawing/2014/main" id="{8B6BBFEE-3136-78BD-A46B-831018C18DBD}"/>
              </a:ext>
            </a:extLst>
          </p:cNvPr>
          <p:cNvSpPr txBox="1">
            <a:spLocks noChangeArrowheads="1"/>
          </p:cNvSpPr>
          <p:nvPr/>
        </p:nvSpPr>
        <p:spPr bwMode="auto">
          <a:xfrm>
            <a:off x="2815179" y="108523"/>
            <a:ext cx="374173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r"/>
            <a:r>
              <a:rPr lang="fr-FR" sz="2800" dirty="0"/>
              <a:t>Martin</a:t>
            </a:r>
            <a:r>
              <a:rPr lang="fr-FR" sz="2800" b="1" dirty="0"/>
              <a:t> TRIEUR</a:t>
            </a:r>
            <a:endParaRPr lang="fr-FR" sz="2800" dirty="0"/>
          </a:p>
        </p:txBody>
      </p:sp>
      <p:sp>
        <p:nvSpPr>
          <p:cNvPr id="10" name="Rectangle 9">
            <a:extLst>
              <a:ext uri="{FF2B5EF4-FFF2-40B4-BE49-F238E27FC236}">
                <a16:creationId xmlns:a16="http://schemas.microsoft.com/office/drawing/2014/main" id="{14D7F5AE-63F1-4B9A-05B9-DAB3288C5B41}"/>
              </a:ext>
            </a:extLst>
          </p:cNvPr>
          <p:cNvSpPr/>
          <p:nvPr/>
        </p:nvSpPr>
        <p:spPr>
          <a:xfrm>
            <a:off x="0" y="0"/>
            <a:ext cx="400050" cy="1550060"/>
          </a:xfrm>
          <a:prstGeom prst="rect">
            <a:avLst/>
          </a:prstGeom>
          <a:solidFill>
            <a:schemeClr val="accent2">
              <a:alpha val="37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1" name="Cuadro de texto 24">
            <a:extLst>
              <a:ext uri="{FF2B5EF4-FFF2-40B4-BE49-F238E27FC236}">
                <a16:creationId xmlns:a16="http://schemas.microsoft.com/office/drawing/2014/main" id="{4D9FD0DB-ECE2-DA9D-46C7-9A3CBD77BBB7}"/>
              </a:ext>
            </a:extLst>
          </p:cNvPr>
          <p:cNvSpPr txBox="1">
            <a:spLocks noChangeArrowheads="1"/>
          </p:cNvSpPr>
          <p:nvPr/>
        </p:nvSpPr>
        <p:spPr bwMode="auto">
          <a:xfrm>
            <a:off x="432750" y="128160"/>
            <a:ext cx="2120900" cy="903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lumMod val="50000"/>
                  <a:lumOff val="50000"/>
                </a:schemeClr>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lumMod val="50000"/>
                  <a:lumOff val="50000"/>
                </a:schemeClr>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lumMod val="50000"/>
                  <a:lumOff val="50000"/>
                </a:schemeClr>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lumMod val="50000"/>
                  <a:lumOff val="50000"/>
                </a:schemeClr>
              </a:solidFill>
              <a:effectLst/>
            </a:endParaRPr>
          </a:p>
        </p:txBody>
      </p:sp>
      <p:pic>
        <p:nvPicPr>
          <p:cNvPr id="16" name="Gráfico 15" descr="Marcador">
            <a:extLst>
              <a:ext uri="{FF2B5EF4-FFF2-40B4-BE49-F238E27FC236}">
                <a16:creationId xmlns:a16="http://schemas.microsoft.com/office/drawing/2014/main" id="{D879A010-5295-5E11-1005-67D4E475B103}"/>
              </a:ext>
            </a:extLst>
          </p:cNvPr>
          <p:cNvPicPr/>
          <p:nvPr/>
        </p:nvPicPr>
        <p:blipFill>
          <a:blip r:embed="rId2">
            <a:extLst>
              <a:ext uri="{96DAC541-7B7A-43D3-8B79-37D633B846F1}">
                <asvg:svgBlip xmlns:asvg="http://schemas.microsoft.com/office/drawing/2016/SVG/main" r:embed="rId3"/>
              </a:ext>
            </a:extLst>
          </a:blip>
          <a:stretch>
            <a:fillRect/>
          </a:stretch>
        </p:blipFill>
        <p:spPr>
          <a:xfrm>
            <a:off x="85133" y="734937"/>
            <a:ext cx="219710" cy="219710"/>
          </a:xfrm>
          <a:prstGeom prst="rect">
            <a:avLst/>
          </a:prstGeom>
        </p:spPr>
      </p:pic>
      <p:pic>
        <p:nvPicPr>
          <p:cNvPr id="18" name="Image 13">
            <a:extLst>
              <a:ext uri="{FF2B5EF4-FFF2-40B4-BE49-F238E27FC236}">
                <a16:creationId xmlns:a16="http://schemas.microsoft.com/office/drawing/2014/main" id="{3927E277-C57B-9EEF-CF69-F37929EB324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9304" y="167260"/>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9" name="Image 14">
            <a:extLst>
              <a:ext uri="{FF2B5EF4-FFF2-40B4-BE49-F238E27FC236}">
                <a16:creationId xmlns:a16="http://schemas.microsoft.com/office/drawing/2014/main" id="{2B15658C-1E73-7588-FB0A-CA6334EC5E2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7623" y="494306"/>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20" name="Image 17">
            <a:extLst>
              <a:ext uri="{FF2B5EF4-FFF2-40B4-BE49-F238E27FC236}">
                <a16:creationId xmlns:a16="http://schemas.microsoft.com/office/drawing/2014/main" id="{18B4E02C-B11A-A96F-3877-8DE26877D94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1557" y="1022765"/>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3" name="Zone de texte 5">
            <a:extLst>
              <a:ext uri="{FF2B5EF4-FFF2-40B4-BE49-F238E27FC236}">
                <a16:creationId xmlns:a16="http://schemas.microsoft.com/office/drawing/2014/main" id="{A546CCD1-5939-F373-3A87-D5DACC7F8552}"/>
              </a:ext>
            </a:extLst>
          </p:cNvPr>
          <p:cNvSpPr txBox="1">
            <a:spLocks noChangeArrowheads="1"/>
          </p:cNvSpPr>
          <p:nvPr/>
        </p:nvSpPr>
        <p:spPr bwMode="auto">
          <a:xfrm>
            <a:off x="510431" y="3213889"/>
            <a:ext cx="3175001" cy="343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 name="Zone de texte 28">
            <a:extLst>
              <a:ext uri="{FF2B5EF4-FFF2-40B4-BE49-F238E27FC236}">
                <a16:creationId xmlns:a16="http://schemas.microsoft.com/office/drawing/2014/main" id="{00A124CC-8900-07C8-6943-11EADB08CAB3}"/>
              </a:ext>
            </a:extLst>
          </p:cNvPr>
          <p:cNvSpPr txBox="1">
            <a:spLocks noChangeArrowheads="1"/>
          </p:cNvSpPr>
          <p:nvPr/>
        </p:nvSpPr>
        <p:spPr bwMode="auto">
          <a:xfrm>
            <a:off x="4629535" y="7138142"/>
            <a:ext cx="2146666"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effectLst/>
                <a:latin typeface="Calibri" panose="020F0502020204030204" pitchFamily="34" charset="0"/>
                <a:ea typeface="Calibri" panose="020F0502020204030204" pitchFamily="34" charset="0"/>
                <a:cs typeface="Times New Roman" panose="02020603050405020304" pitchFamily="18" charset="0"/>
              </a:rPr>
              <a:t>Langues</a:t>
            </a:r>
            <a:endParaRPr kumimoji="0" lang="fr-FR" altLang="fr-FR" sz="1800" b="0" i="0" u="none" strike="noStrike" cap="none" normalizeH="0" baseline="0" dirty="0">
              <a:ln>
                <a:noFill/>
              </a:ln>
              <a:effectLst/>
              <a:latin typeface="Arial" panose="020B0604020202020204" pitchFamily="34" charset="0"/>
            </a:endParaRPr>
          </a:p>
        </p:txBody>
      </p:sp>
      <p:cxnSp>
        <p:nvCxnSpPr>
          <p:cNvPr id="8" name="Conector recto 36">
            <a:extLst>
              <a:ext uri="{FF2B5EF4-FFF2-40B4-BE49-F238E27FC236}">
                <a16:creationId xmlns:a16="http://schemas.microsoft.com/office/drawing/2014/main" id="{5E6C31D2-AAE6-3055-5AFD-246D98F655FD}"/>
              </a:ext>
            </a:extLst>
          </p:cNvPr>
          <p:cNvCxnSpPr>
            <a:cxnSpLocks/>
          </p:cNvCxnSpPr>
          <p:nvPr/>
        </p:nvCxnSpPr>
        <p:spPr>
          <a:xfrm>
            <a:off x="4662235" y="7479423"/>
            <a:ext cx="2113966" cy="0"/>
          </a:xfrm>
          <a:prstGeom prst="line">
            <a:avLst/>
          </a:prstGeom>
          <a:ln>
            <a:solidFill>
              <a:schemeClr val="accent2"/>
            </a:solidFill>
          </a:ln>
        </p:spPr>
        <p:style>
          <a:lnRef idx="2">
            <a:schemeClr val="dk1"/>
          </a:lnRef>
          <a:fillRef idx="0">
            <a:schemeClr val="dk1"/>
          </a:fillRef>
          <a:effectRef idx="1">
            <a:schemeClr val="dk1"/>
          </a:effectRef>
          <a:fontRef idx="minor">
            <a:schemeClr val="tx1"/>
          </a:fontRef>
        </p:style>
      </p:cxnSp>
      <p:sp>
        <p:nvSpPr>
          <p:cNvPr id="14" name="ZoneTexte 13">
            <a:extLst>
              <a:ext uri="{FF2B5EF4-FFF2-40B4-BE49-F238E27FC236}">
                <a16:creationId xmlns:a16="http://schemas.microsoft.com/office/drawing/2014/main" id="{44969D3C-72FF-9773-5B79-98D67FE44315}"/>
              </a:ext>
            </a:extLst>
          </p:cNvPr>
          <p:cNvSpPr txBox="1"/>
          <p:nvPr/>
        </p:nvSpPr>
        <p:spPr>
          <a:xfrm>
            <a:off x="4610221" y="7563124"/>
            <a:ext cx="2072848" cy="738664"/>
          </a:xfrm>
          <a:prstGeom prst="rect">
            <a:avLst/>
          </a:prstGeom>
          <a:noFill/>
        </p:spPr>
        <p:txBody>
          <a:bodyPr wrap="square">
            <a:spAutoFit/>
          </a:bodyPr>
          <a:lstStyle/>
          <a:p>
            <a:pPr marL="171450" indent="-171450">
              <a:buFont typeface="Arial" panose="020B0604020202020204" pitchFamily="34" charset="0"/>
              <a:buChar char="•"/>
            </a:pPr>
            <a:r>
              <a:rPr lang="fr-FR" sz="1050" dirty="0"/>
              <a:t>Français - Langue maternelle</a:t>
            </a:r>
          </a:p>
          <a:p>
            <a:pPr marL="171450" indent="-171450">
              <a:buFont typeface="Arial" panose="020B0604020202020204" pitchFamily="34" charset="0"/>
              <a:buChar char="•"/>
            </a:pPr>
            <a:r>
              <a:rPr lang="fr-FR" sz="1050" dirty="0"/>
              <a:t>Anglais - Niveau B1 (Cadre européen commun de référence pour les langues)</a:t>
            </a:r>
          </a:p>
        </p:txBody>
      </p:sp>
      <p:sp>
        <p:nvSpPr>
          <p:cNvPr id="9" name="Rectangle 8">
            <a:extLst>
              <a:ext uri="{FF2B5EF4-FFF2-40B4-BE49-F238E27FC236}">
                <a16:creationId xmlns:a16="http://schemas.microsoft.com/office/drawing/2014/main" id="{BD8C4B99-1663-87D3-0A30-322358766D1E}"/>
              </a:ext>
            </a:extLst>
          </p:cNvPr>
          <p:cNvSpPr/>
          <p:nvPr/>
        </p:nvSpPr>
        <p:spPr>
          <a:xfrm>
            <a:off x="-4584" y="1557326"/>
            <a:ext cx="400050" cy="8348673"/>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5" name="Zone de texte 28">
            <a:extLst>
              <a:ext uri="{FF2B5EF4-FFF2-40B4-BE49-F238E27FC236}">
                <a16:creationId xmlns:a16="http://schemas.microsoft.com/office/drawing/2014/main" id="{1ABDB99D-AF2F-D671-9585-51070A4B4D4F}"/>
              </a:ext>
            </a:extLst>
          </p:cNvPr>
          <p:cNvSpPr txBox="1">
            <a:spLocks noChangeArrowheads="1"/>
          </p:cNvSpPr>
          <p:nvPr/>
        </p:nvSpPr>
        <p:spPr bwMode="auto">
          <a:xfrm>
            <a:off x="554196" y="8496157"/>
            <a:ext cx="2146666"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effectLst/>
                <a:latin typeface="Calibri" panose="020F0502020204030204" pitchFamily="34" charset="0"/>
                <a:ea typeface="Calibri" panose="020F0502020204030204" pitchFamily="34" charset="0"/>
                <a:cs typeface="Times New Roman" panose="02020603050405020304" pitchFamily="18" charset="0"/>
              </a:rPr>
              <a:t>Hobbies</a:t>
            </a:r>
            <a:endParaRPr kumimoji="0" lang="fr-FR" altLang="fr-FR" sz="1800" b="0" i="0" u="none" strike="noStrike" cap="none" normalizeH="0" baseline="0" dirty="0">
              <a:ln>
                <a:noFill/>
              </a:ln>
              <a:effectLst/>
              <a:latin typeface="Arial" panose="020B0604020202020204" pitchFamily="34" charset="0"/>
            </a:endParaRPr>
          </a:p>
        </p:txBody>
      </p:sp>
      <p:cxnSp>
        <p:nvCxnSpPr>
          <p:cNvPr id="17" name="Conector recto 36">
            <a:extLst>
              <a:ext uri="{FF2B5EF4-FFF2-40B4-BE49-F238E27FC236}">
                <a16:creationId xmlns:a16="http://schemas.microsoft.com/office/drawing/2014/main" id="{C4BAE4DC-32C9-64EE-9C32-5B0FEBA328FA}"/>
              </a:ext>
            </a:extLst>
          </p:cNvPr>
          <p:cNvCxnSpPr>
            <a:cxnSpLocks/>
          </p:cNvCxnSpPr>
          <p:nvPr/>
        </p:nvCxnSpPr>
        <p:spPr>
          <a:xfrm>
            <a:off x="605307" y="8831119"/>
            <a:ext cx="3610858" cy="0"/>
          </a:xfrm>
          <a:prstGeom prst="line">
            <a:avLst/>
          </a:prstGeom>
          <a:ln>
            <a:solidFill>
              <a:schemeClr val="accent2"/>
            </a:solidFill>
          </a:ln>
        </p:spPr>
        <p:style>
          <a:lnRef idx="2">
            <a:schemeClr val="dk1"/>
          </a:lnRef>
          <a:fillRef idx="0">
            <a:schemeClr val="dk1"/>
          </a:fillRef>
          <a:effectRef idx="1">
            <a:schemeClr val="dk1"/>
          </a:effectRef>
          <a:fontRef idx="minor">
            <a:schemeClr val="tx1"/>
          </a:fontRef>
        </p:style>
      </p:cxnSp>
      <p:sp>
        <p:nvSpPr>
          <p:cNvPr id="21" name="ZoneTexte 20">
            <a:extLst>
              <a:ext uri="{FF2B5EF4-FFF2-40B4-BE49-F238E27FC236}">
                <a16:creationId xmlns:a16="http://schemas.microsoft.com/office/drawing/2014/main" id="{37806F4D-0BAB-8036-CF78-74BE64823D9E}"/>
              </a:ext>
            </a:extLst>
          </p:cNvPr>
          <p:cNvSpPr txBox="1"/>
          <p:nvPr/>
        </p:nvSpPr>
        <p:spPr>
          <a:xfrm>
            <a:off x="534882" y="8921139"/>
            <a:ext cx="3779800" cy="577081"/>
          </a:xfrm>
          <a:prstGeom prst="rect">
            <a:avLst/>
          </a:prstGeom>
          <a:noFill/>
        </p:spPr>
        <p:txBody>
          <a:bodyPr wrap="square">
            <a:spAutoFit/>
          </a:bodyPr>
          <a:lstStyle/>
          <a:p>
            <a:pPr marL="171450" indent="-171450">
              <a:buFont typeface="Arial" panose="020B0604020202020204" pitchFamily="34" charset="0"/>
              <a:buChar char="•"/>
            </a:pPr>
            <a:r>
              <a:rPr lang="fr-FR" sz="1050" dirty="0"/>
              <a:t>Randonnée et observation de la nature</a:t>
            </a:r>
          </a:p>
          <a:p>
            <a:pPr marL="171450" indent="-171450">
              <a:buFont typeface="Arial" panose="020B0604020202020204" pitchFamily="34" charset="0"/>
              <a:buChar char="•"/>
            </a:pPr>
            <a:r>
              <a:rPr lang="fr-FR" sz="1050" dirty="0"/>
              <a:t>Bénévolat pour des causes environnementales</a:t>
            </a:r>
          </a:p>
          <a:p>
            <a:pPr marL="171450" indent="-171450">
              <a:buFont typeface="Arial" panose="020B0604020202020204" pitchFamily="34" charset="0"/>
              <a:buChar char="•"/>
            </a:pPr>
            <a:r>
              <a:rPr lang="fr-FR" sz="1050" dirty="0"/>
              <a:t>Jardinage</a:t>
            </a:r>
          </a:p>
        </p:txBody>
      </p:sp>
      <p:pic>
        <p:nvPicPr>
          <p:cNvPr id="23" name="Image 22" descr="Une image contenant Visage humain, habits, personne, sourire&#10;&#10;Description générée automatiquement">
            <a:extLst>
              <a:ext uri="{FF2B5EF4-FFF2-40B4-BE49-F238E27FC236}">
                <a16:creationId xmlns:a16="http://schemas.microsoft.com/office/drawing/2014/main" id="{03D8684A-0D15-31DC-B490-42A7A632E5D7}"/>
              </a:ext>
            </a:extLst>
          </p:cNvPr>
          <p:cNvPicPr>
            <a:picLocks noChangeAspect="1"/>
          </p:cNvPicPr>
          <p:nvPr/>
        </p:nvPicPr>
        <p:blipFill rotWithShape="1">
          <a:blip r:embed="rId7"/>
          <a:srcRect r="33552"/>
          <a:stretch/>
        </p:blipFill>
        <p:spPr>
          <a:xfrm>
            <a:off x="2676269" y="165190"/>
            <a:ext cx="1445498" cy="1451969"/>
          </a:xfrm>
          <a:prstGeom prst="ellipse">
            <a:avLst/>
          </a:prstGeom>
        </p:spPr>
      </p:pic>
    </p:spTree>
    <p:extLst>
      <p:ext uri="{BB962C8B-B14F-4D97-AF65-F5344CB8AC3E}">
        <p14:creationId xmlns:p14="http://schemas.microsoft.com/office/powerpoint/2010/main" val="3514232554"/>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1026</TotalTime>
  <Words>366</Words>
  <Application>Microsoft Macintosh PowerPoint</Application>
  <PresentationFormat>Format A4 (210 x 297 mm)</PresentationFormat>
  <Paragraphs>43</Paragraphs>
  <Slides>1</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vt:i4>
      </vt:variant>
    </vt:vector>
  </HeadingPairs>
  <TitlesOfParts>
    <vt:vector size="5" baseType="lpstr">
      <vt:lpstr>Arial</vt:lpstr>
      <vt:lpstr>Calibri</vt:lpstr>
      <vt:lpstr>Calibri Light</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112</cp:revision>
  <cp:lastPrinted>2022-05-25T13:38:42Z</cp:lastPrinted>
  <dcterms:created xsi:type="dcterms:W3CDTF">2022-05-25T13:38:28Z</dcterms:created>
  <dcterms:modified xsi:type="dcterms:W3CDTF">2023-07-06T09:23:08Z</dcterms:modified>
</cp:coreProperties>
</file>