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1"/>
    <p:restoredTop sz="96327"/>
  </p:normalViewPr>
  <p:slideViewPr>
    <p:cSldViewPr snapToGrid="0" snapToObjects="1" showGuides="1">
      <p:cViewPr>
        <p:scale>
          <a:sx n="100" d="100"/>
          <a:sy n="100" d="100"/>
        </p:scale>
        <p:origin x="3224" y="-70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6">
              <a:lumMod val="20000"/>
              <a:lumOff val="80000"/>
              <a:alpha val="66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2065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Nicolas </a:t>
            </a:r>
            <a:r>
              <a:rPr lang="fr-FR" sz="2800" b="1" dirty="0"/>
              <a:t>VRP</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47145" y="737535"/>
            <a:ext cx="4117843" cy="70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Agent Commercial sénior – 7 ans d'expérience – Trilingue Anglais / Espagnol / Français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602948"/>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62015" y="1777491"/>
            <a:ext cx="4010235"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7 ans au poste d'agent commercial, avec un rendement moyen de 12 % de ventes effectives lors de diverses campagnes de prospection. Les évolutions du métier et les nouvelles stratégies de promotion de produits, basées notamment sur les TIC, attisent mon envie de nouveaux défis pouvant rehausser mon niveau d'expertise.</a:t>
            </a:r>
          </a:p>
          <a:p>
            <a:br>
              <a:rPr lang="fr-FR" sz="1000" dirty="0"/>
            </a:br>
            <a:endParaRPr kumimoji="0" lang="fr-FR" altLang="fr-FR" sz="10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68338" y="1367913"/>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3600" y="2677493"/>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3600" y="3134692"/>
            <a:ext cx="4115239" cy="513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Chargé des opérations de vente et d'après-vente à </a:t>
            </a:r>
            <a:r>
              <a:rPr lang="fr-FR" sz="1000" b="1" dirty="0" err="1"/>
              <a:t>Soledadairlines</a:t>
            </a:r>
            <a:r>
              <a:rPr lang="fr-FR" sz="1000" b="1" dirty="0"/>
              <a:t> (2014 – 2019)</a:t>
            </a:r>
          </a:p>
          <a:p>
            <a:pPr marL="171450" indent="-171450">
              <a:buFont typeface="Arial" panose="020B0604020202020204" pitchFamily="34" charset="0"/>
              <a:buChar char="•"/>
            </a:pPr>
            <a:r>
              <a:rPr lang="fr-FR" sz="1000" dirty="0"/>
              <a:t>Organisation de l'équipe de vente</a:t>
            </a:r>
          </a:p>
          <a:p>
            <a:pPr marL="171450" indent="-171450">
              <a:buFont typeface="Arial" panose="020B0604020202020204" pitchFamily="34" charset="0"/>
              <a:buChar char="•"/>
            </a:pPr>
            <a:r>
              <a:rPr lang="fr-FR" sz="1000" dirty="0"/>
              <a:t>Coordination des opérations de promotion et de vulgarisation des produits</a:t>
            </a:r>
          </a:p>
          <a:p>
            <a:pPr marL="171450" indent="-171450">
              <a:buFont typeface="Arial" panose="020B0604020202020204" pitchFamily="34" charset="0"/>
              <a:buChar char="•"/>
            </a:pPr>
            <a:r>
              <a:rPr lang="fr-FR" sz="1000" dirty="0"/>
              <a:t>Conception des stratégies d'approche de la clientèle</a:t>
            </a:r>
          </a:p>
          <a:p>
            <a:pPr marL="171450" indent="-171450">
              <a:buFont typeface="Arial" panose="020B0604020202020204" pitchFamily="34" charset="0"/>
              <a:buChar char="•"/>
            </a:pPr>
            <a:r>
              <a:rPr lang="fr-FR" sz="1000" dirty="0"/>
              <a:t>Gestionnaire de la plateforme de contact téléphonique de la clientèle</a:t>
            </a:r>
          </a:p>
          <a:p>
            <a:pPr marL="171450" indent="-171450">
              <a:buFont typeface="Arial" panose="020B0604020202020204" pitchFamily="34" charset="0"/>
              <a:buChar char="•"/>
            </a:pPr>
            <a:r>
              <a:rPr lang="fr-FR" sz="1000" dirty="0"/>
              <a:t>Découverte des bases des codes de l'aéronautique</a:t>
            </a:r>
          </a:p>
          <a:p>
            <a:pPr marL="171450" indent="-171450">
              <a:buFont typeface="Arial" panose="020B0604020202020204" pitchFamily="34" charset="0"/>
              <a:buChar char="•"/>
            </a:pPr>
            <a:r>
              <a:rPr lang="fr-FR" sz="1000" dirty="0"/>
              <a:t>Communication dans des conditions d'extrême tension</a:t>
            </a:r>
          </a:p>
          <a:p>
            <a:endParaRPr lang="fr-FR" sz="1000" dirty="0"/>
          </a:p>
          <a:p>
            <a:r>
              <a:rPr lang="fr-FR" sz="1000" b="1" dirty="0"/>
              <a:t>Agent commercial à </a:t>
            </a:r>
            <a:r>
              <a:rPr lang="fr-FR" sz="1000" b="1" dirty="0" err="1"/>
              <a:t>Tourism'away</a:t>
            </a:r>
            <a:r>
              <a:rPr lang="fr-FR" sz="1000" b="1" dirty="0"/>
              <a:t> (contrat court) (2020)</a:t>
            </a:r>
          </a:p>
          <a:p>
            <a:pPr marL="171450" indent="-171450">
              <a:buFont typeface="Arial" panose="020B0604020202020204" pitchFamily="34" charset="0"/>
              <a:buChar char="•"/>
            </a:pPr>
            <a:r>
              <a:rPr lang="fr-FR" sz="1000" dirty="0"/>
              <a:t>Coordonnateur de la campagne promotionnelle « Live </a:t>
            </a:r>
            <a:r>
              <a:rPr lang="fr-FR" sz="1000" dirty="0" err="1"/>
              <a:t>away</a:t>
            </a:r>
            <a:r>
              <a:rPr lang="fr-FR" sz="1000" dirty="0"/>
              <a:t> »</a:t>
            </a:r>
          </a:p>
          <a:p>
            <a:pPr marL="171450" indent="-171450">
              <a:buFont typeface="Arial" panose="020B0604020202020204" pitchFamily="34" charset="0"/>
              <a:buChar char="•"/>
            </a:pPr>
            <a:r>
              <a:rPr lang="fr-FR" sz="1000" dirty="0"/>
              <a:t>Organisation de conférences et de séances de communication grand public</a:t>
            </a:r>
          </a:p>
          <a:p>
            <a:pPr marL="171450" indent="-171450">
              <a:buFont typeface="Arial" panose="020B0604020202020204" pitchFamily="34" charset="0"/>
              <a:buChar char="•"/>
            </a:pPr>
            <a:r>
              <a:rPr lang="fr-FR" sz="1000" dirty="0"/>
              <a:t>Coordination de projet de voyage</a:t>
            </a:r>
          </a:p>
          <a:p>
            <a:pPr marL="171450" indent="-171450">
              <a:buFont typeface="Arial" panose="020B0604020202020204" pitchFamily="34" charset="0"/>
              <a:buChar char="•"/>
            </a:pPr>
            <a:r>
              <a:rPr lang="fr-FR" sz="1000" dirty="0"/>
              <a:t>Animation des sites et escales de voyage</a:t>
            </a:r>
          </a:p>
          <a:p>
            <a:pPr marL="171450" indent="-171450">
              <a:buFont typeface="Arial" panose="020B0604020202020204" pitchFamily="34" charset="0"/>
              <a:buChar char="•"/>
            </a:pPr>
            <a:r>
              <a:rPr lang="fr-FR" sz="1000" dirty="0"/>
              <a:t>Conception et présentation de budget</a:t>
            </a:r>
          </a:p>
          <a:p>
            <a:pPr marL="171450" indent="-171450">
              <a:buFont typeface="Arial" panose="020B0604020202020204" pitchFamily="34" charset="0"/>
              <a:buChar char="•"/>
            </a:pPr>
            <a:r>
              <a:rPr lang="fr-FR" sz="1000" i="1" dirty="0"/>
              <a:t>Résultats obtenus</a:t>
            </a:r>
          </a:p>
          <a:p>
            <a:pPr marL="628650" lvl="1" indent="-171450">
              <a:buFont typeface="Arial" panose="020B0604020202020204" pitchFamily="34" charset="0"/>
              <a:buChar char="•"/>
            </a:pPr>
            <a:r>
              <a:rPr lang="fr-FR" sz="1000" dirty="0"/>
              <a:t>Taux de satisfaction de la clientèle : 90 %</a:t>
            </a:r>
          </a:p>
          <a:p>
            <a:pPr marL="628650" lvl="1" indent="-171450">
              <a:buFont typeface="Arial" panose="020B0604020202020204" pitchFamily="34" charset="0"/>
              <a:buChar char="•"/>
            </a:pPr>
            <a:r>
              <a:rPr lang="fr-FR" sz="1000" dirty="0"/>
              <a:t>Reconduction du projet pour l'année d'exercice suivante</a:t>
            </a:r>
          </a:p>
          <a:p>
            <a:pPr lvl="1"/>
            <a:endParaRPr lang="fr-FR" sz="1000" dirty="0"/>
          </a:p>
          <a:p>
            <a:r>
              <a:rPr lang="fr-FR" sz="1000" b="1" dirty="0"/>
              <a:t>Agent commercial à </a:t>
            </a:r>
            <a:r>
              <a:rPr lang="fr-FR" sz="1000" b="1" dirty="0" err="1"/>
              <a:t>Terravoyages.net</a:t>
            </a:r>
            <a:r>
              <a:rPr lang="fr-FR" sz="1000" b="1" dirty="0"/>
              <a:t> (2021)</a:t>
            </a:r>
          </a:p>
          <a:p>
            <a:pPr marL="171450" indent="-171450">
              <a:buFont typeface="Arial" panose="020B0604020202020204" pitchFamily="34" charset="0"/>
              <a:buChar char="•"/>
            </a:pPr>
            <a:r>
              <a:rPr lang="fr-FR" sz="1000" dirty="0"/>
              <a:t>Chargé des affaires commerciales</a:t>
            </a:r>
          </a:p>
          <a:p>
            <a:pPr marL="171450" indent="-171450">
              <a:buFont typeface="Arial" panose="020B0604020202020204" pitchFamily="34" charset="0"/>
              <a:buChar char="•"/>
            </a:pPr>
            <a:r>
              <a:rPr lang="fr-FR" sz="1000" dirty="0"/>
              <a:t>Supervision de la promotion des offres de service d'une société aéronautique</a:t>
            </a:r>
          </a:p>
          <a:p>
            <a:pPr marL="171450" indent="-171450">
              <a:buFont typeface="Arial" panose="020B0604020202020204" pitchFamily="34" charset="0"/>
              <a:buChar char="•"/>
            </a:pPr>
            <a:r>
              <a:rPr lang="fr-FR" sz="1000" dirty="0"/>
              <a:t>Intégration des différences culturelles et idéologiques à la présentation des offres</a:t>
            </a:r>
          </a:p>
          <a:p>
            <a:pPr marL="171450" indent="-171450">
              <a:buFont typeface="Arial" panose="020B0604020202020204" pitchFamily="34" charset="0"/>
              <a:buChar char="•"/>
            </a:pPr>
            <a:r>
              <a:rPr lang="fr-FR" sz="1000" dirty="0"/>
              <a:t>Participation à des colloques de gestion de crise</a:t>
            </a:r>
          </a:p>
          <a:p>
            <a:pPr marL="171450" indent="-171450">
              <a:buFont typeface="Arial" panose="020B0604020202020204" pitchFamily="34" charset="0"/>
              <a:buChar char="•"/>
            </a:pPr>
            <a:r>
              <a:rPr lang="fr-FR" sz="1000" dirty="0"/>
              <a:t>Réalisation de budget d'exercice</a:t>
            </a:r>
          </a:p>
          <a:p>
            <a:pPr marL="171450" indent="-171450">
              <a:buFont typeface="Arial" panose="020B0604020202020204" pitchFamily="34" charset="0"/>
              <a:buChar char="•"/>
            </a:pPr>
            <a:r>
              <a:rPr lang="fr-FR" sz="1000" dirty="0"/>
              <a:t>Présentation de projet</a:t>
            </a:r>
          </a:p>
          <a:p>
            <a:pPr marL="171450" indent="-171450">
              <a:buFont typeface="Arial" panose="020B0604020202020204" pitchFamily="34" charset="0"/>
              <a:buChar char="•"/>
            </a:pPr>
            <a:r>
              <a:rPr lang="fr-FR" sz="1000" i="1" dirty="0"/>
              <a:t>Résultats obtenus</a:t>
            </a:r>
          </a:p>
          <a:p>
            <a:pPr marL="628650" lvl="1" indent="-171450">
              <a:buFont typeface="Arial" panose="020B0604020202020204" pitchFamily="34" charset="0"/>
              <a:buChar char="•"/>
            </a:pPr>
            <a:r>
              <a:rPr lang="fr-FR" sz="1000" dirty="0"/>
              <a:t>Augmentation de 8% du CA</a:t>
            </a:r>
          </a:p>
          <a:p>
            <a:pPr marL="628650" lvl="1" indent="-171450">
              <a:buFont typeface="Arial" panose="020B0604020202020204" pitchFamily="34" charset="0"/>
              <a:buChar char="•"/>
            </a:pPr>
            <a:r>
              <a:rPr lang="fr-FR" sz="1000" dirty="0"/>
              <a:t>Validation du projet</a:t>
            </a:r>
          </a:p>
          <a:p>
            <a:pPr marL="628650" lvl="1" indent="-171450">
              <a:buFont typeface="Arial" panose="020B0604020202020204" pitchFamily="34" charset="0"/>
              <a:buChar char="•"/>
            </a:pPr>
            <a:r>
              <a:rPr lang="fr-FR" sz="1000" dirty="0"/>
              <a:t>Création d'une équipe pilote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2015" y="173621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48140" y="3043079"/>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71324" y="290637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25320" y="351102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9491" y="294334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7810" y="327039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1744" y="379885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07728" y="249186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68041" y="411047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61179" y="4494368"/>
            <a:ext cx="2341563" cy="188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Développement du portefeuille commercial</a:t>
            </a:r>
          </a:p>
          <a:p>
            <a:pPr marL="171450" indent="-171450">
              <a:buFont typeface="Arial" panose="020B0604020202020204" pitchFamily="34" charset="0"/>
              <a:buChar char="•"/>
            </a:pPr>
            <a:r>
              <a:rPr lang="fr-FR" sz="1050" dirty="0"/>
              <a:t>Parfaite connaissance des produits et services</a:t>
            </a:r>
          </a:p>
          <a:p>
            <a:pPr marL="171450" indent="-171450">
              <a:buFont typeface="Arial" panose="020B0604020202020204" pitchFamily="34" charset="0"/>
              <a:buChar char="•"/>
            </a:pPr>
            <a:r>
              <a:rPr lang="fr-FR" sz="1050" dirty="0"/>
              <a:t>Esprit d’entreprise</a:t>
            </a:r>
          </a:p>
          <a:p>
            <a:pPr marL="171450" indent="-171450">
              <a:buFont typeface="Arial" panose="020B0604020202020204" pitchFamily="34" charset="0"/>
              <a:buChar char="•"/>
            </a:pPr>
            <a:r>
              <a:rPr lang="fr-FR" sz="1050" dirty="0"/>
              <a:t>Maîtrise des méthodes de vente</a:t>
            </a:r>
          </a:p>
          <a:p>
            <a:pPr marL="171450" indent="-171450">
              <a:buFont typeface="Arial" panose="020B0604020202020204" pitchFamily="34" charset="0"/>
              <a:buChar char="•"/>
            </a:pPr>
            <a:r>
              <a:rPr lang="fr-FR" sz="1050" dirty="0"/>
              <a:t>Sens de l’analyse</a:t>
            </a:r>
          </a:p>
          <a:p>
            <a:pPr marL="171450" indent="-171450">
              <a:buFont typeface="Arial" panose="020B0604020202020204" pitchFamily="34" charset="0"/>
              <a:buChar char="•"/>
            </a:pPr>
            <a:r>
              <a:rPr lang="fr-FR" sz="1050" dirty="0"/>
              <a:t>Aptitude à la rédaction</a:t>
            </a:r>
          </a:p>
          <a:p>
            <a:pPr marL="171450" indent="-171450">
              <a:buFont typeface="Arial" panose="020B0604020202020204" pitchFamily="34" charset="0"/>
              <a:buChar char="•"/>
            </a:pPr>
            <a:r>
              <a:rPr lang="fr-FR" sz="1050" dirty="0"/>
              <a:t>Connaissance dans la gestion comptable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61180" y="637662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32638" y="8879587"/>
            <a:ext cx="4047565"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Master en management de la relation client digital et qualité – Université Paris-Saclay (2011 - 2013)</a:t>
            </a:r>
          </a:p>
          <a:p>
            <a:pPr marL="171450" indent="-171450">
              <a:buFont typeface="Arial" panose="020B0604020202020204" pitchFamily="34" charset="0"/>
              <a:buChar char="•"/>
            </a:pPr>
            <a:r>
              <a:rPr lang="fr-FR" sz="1000" dirty="0"/>
              <a:t>Bac+3 en marketing et communication à l'ESCP Business </a:t>
            </a:r>
            <a:r>
              <a:rPr lang="fr-FR" sz="1000" dirty="0" err="1"/>
              <a:t>School</a:t>
            </a:r>
            <a:r>
              <a:rPr lang="fr-FR" sz="1000" dirty="0"/>
              <a:t> - Paris (2011)</a:t>
            </a:r>
          </a:p>
          <a:p>
            <a:pPr marL="171450" indent="-171450">
              <a:buFont typeface="Arial" panose="020B0604020202020204" pitchFamily="34" charset="0"/>
              <a:buChar char="•"/>
            </a:pPr>
            <a:r>
              <a:rPr lang="fr-FR" sz="1000" dirty="0"/>
              <a:t>BTS en Négociation et digitalisation de la relation client à l'IFC Avignon (2008 – 2010)</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61179" y="820118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95137" y="8652662"/>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t>Littérature policière</a:t>
            </a:r>
          </a:p>
          <a:p>
            <a:pPr marL="171450" indent="-171450">
              <a:buFont typeface="Arial" panose="020B0604020202020204" pitchFamily="34" charset="0"/>
              <a:buChar char="•"/>
            </a:pPr>
            <a:r>
              <a:rPr lang="fr-FR" sz="1050" dirty="0"/>
              <a:t>Cinéma d'art et d'essai</a:t>
            </a:r>
          </a:p>
          <a:p>
            <a:pPr marL="171450" indent="-171450">
              <a:buFont typeface="Arial" panose="020B0604020202020204" pitchFamily="34" charset="0"/>
              <a:buChar char="•"/>
            </a:pPr>
            <a:r>
              <a:rPr lang="fr-FR" sz="1050" dirty="0"/>
              <a:t>Pêche à la mouche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0475" y="845440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2638" y="880397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bâtiment, homme, extérieur&#10;&#10;Description générée automatiquement">
            <a:extLst>
              <a:ext uri="{FF2B5EF4-FFF2-40B4-BE49-F238E27FC236}">
                <a16:creationId xmlns:a16="http://schemas.microsoft.com/office/drawing/2014/main" id="{82656E17-0DEE-28D0-EF34-D5B8C7CC4C28}"/>
              </a:ext>
            </a:extLst>
          </p:cNvPr>
          <p:cNvPicPr>
            <a:picLocks noChangeAspect="1"/>
          </p:cNvPicPr>
          <p:nvPr/>
        </p:nvPicPr>
        <p:blipFill rotWithShape="1">
          <a:blip r:embed="rId7"/>
          <a:srcRect l="5529" r="27920"/>
          <a:stretch/>
        </p:blipFill>
        <p:spPr>
          <a:xfrm>
            <a:off x="4525779" y="212967"/>
            <a:ext cx="2229782" cy="2236278"/>
          </a:xfrm>
          <a:prstGeom prst="ellipse">
            <a:avLst/>
          </a:prstGeom>
        </p:spPr>
      </p:pic>
      <p:sp>
        <p:nvSpPr>
          <p:cNvPr id="5" name="Zone de texte 25">
            <a:extLst>
              <a:ext uri="{FF2B5EF4-FFF2-40B4-BE49-F238E27FC236}">
                <a16:creationId xmlns:a16="http://schemas.microsoft.com/office/drawing/2014/main" id="{40B79225-7E8B-AFC9-35E7-D97552073137}"/>
              </a:ext>
            </a:extLst>
          </p:cNvPr>
          <p:cNvSpPr txBox="1">
            <a:spLocks noChangeArrowheads="1"/>
          </p:cNvSpPr>
          <p:nvPr/>
        </p:nvSpPr>
        <p:spPr bwMode="auto">
          <a:xfrm>
            <a:off x="4426227" y="6793987"/>
            <a:ext cx="2341562" cy="1574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Négociateur</a:t>
            </a:r>
          </a:p>
          <a:p>
            <a:pPr marL="171450" indent="-171450">
              <a:buFont typeface="Arial" panose="020B0604020202020204" pitchFamily="34" charset="0"/>
              <a:buChar char="•"/>
            </a:pPr>
            <a:r>
              <a:rPr lang="fr-FR" sz="1100" dirty="0"/>
              <a:t>Bonne résistance au stress</a:t>
            </a:r>
          </a:p>
          <a:p>
            <a:pPr marL="171450" indent="-171450">
              <a:buFont typeface="Arial" panose="020B0604020202020204" pitchFamily="34" charset="0"/>
              <a:buChar char="•"/>
            </a:pPr>
            <a:r>
              <a:rPr lang="fr-FR" sz="1100" dirty="0"/>
              <a:t>Empathie</a:t>
            </a:r>
          </a:p>
          <a:p>
            <a:pPr marL="171450" indent="-171450">
              <a:buFont typeface="Arial" panose="020B0604020202020204" pitchFamily="34" charset="0"/>
              <a:buChar char="•"/>
            </a:pPr>
            <a:r>
              <a:rPr lang="fr-FR" sz="1100" dirty="0"/>
              <a:t>Honnêteté</a:t>
            </a:r>
          </a:p>
          <a:p>
            <a:pPr marL="171450" indent="-171450">
              <a:buFont typeface="Arial" panose="020B0604020202020204" pitchFamily="34" charset="0"/>
              <a:buChar char="•"/>
            </a:pPr>
            <a:r>
              <a:rPr lang="fr-FR" sz="1100" dirty="0"/>
              <a:t>Résistance à la pression</a:t>
            </a:r>
          </a:p>
          <a:p>
            <a:pPr marL="171450" indent="-171450">
              <a:buFont typeface="Arial" panose="020B0604020202020204" pitchFamily="34" charset="0"/>
              <a:buChar char="•"/>
            </a:pPr>
            <a:r>
              <a:rPr lang="fr-FR" sz="1100" dirty="0"/>
              <a:t>Organisation</a:t>
            </a:r>
          </a:p>
          <a:p>
            <a:pPr marL="171450" indent="-171450">
              <a:buFont typeface="Arial" panose="020B0604020202020204" pitchFamily="34" charset="0"/>
              <a:buChar char="•"/>
            </a:pPr>
            <a:r>
              <a:rPr lang="fr-FR" sz="1100" dirty="0"/>
              <a:t>Persévérance</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TotalTime>
  <Words>401</Words>
  <Application>Microsoft Macintosh PowerPoint</Application>
  <PresentationFormat>Format A4 (210 x 297 mm)</PresentationFormat>
  <Paragraphs>66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cp:lastPrinted>2022-05-25T13:38:42Z</cp:lastPrinted>
  <dcterms:created xsi:type="dcterms:W3CDTF">2022-05-25T13:38:28Z</dcterms:created>
  <dcterms:modified xsi:type="dcterms:W3CDTF">2022-08-01T17:01:21Z</dcterms:modified>
</cp:coreProperties>
</file>