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79" d="100"/>
          <a:sy n="79" d="100"/>
        </p:scale>
        <p:origin x="344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796C-724F-904A-AF65-1AC5520BA191}" type="datetimeFigureOut">
              <a:rPr lang="fr-FR" smtClean="0"/>
              <a:t>03/08/2022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4960-F7C5-EB49-9F6B-FF42A4164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1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796C-724F-904A-AF65-1AC5520BA191}" type="datetimeFigureOut">
              <a:rPr lang="fr-FR" smtClean="0"/>
              <a:t>03/08/2022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4960-F7C5-EB49-9F6B-FF42A4164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70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796C-724F-904A-AF65-1AC5520BA191}" type="datetimeFigureOut">
              <a:rPr lang="fr-FR" smtClean="0"/>
              <a:t>03/08/2022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4960-F7C5-EB49-9F6B-FF42A4164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54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796C-724F-904A-AF65-1AC5520BA191}" type="datetimeFigureOut">
              <a:rPr lang="fr-FR" smtClean="0"/>
              <a:t>03/08/2022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4960-F7C5-EB49-9F6B-FF42A4164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708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796C-724F-904A-AF65-1AC5520BA191}" type="datetimeFigureOut">
              <a:rPr lang="fr-FR" smtClean="0"/>
              <a:t>03/08/2022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4960-F7C5-EB49-9F6B-FF42A4164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52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796C-724F-904A-AF65-1AC5520BA191}" type="datetimeFigureOut">
              <a:rPr lang="fr-FR" smtClean="0"/>
              <a:t>03/08/2022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4960-F7C5-EB49-9F6B-FF42A4164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404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796C-724F-904A-AF65-1AC5520BA191}" type="datetimeFigureOut">
              <a:rPr lang="fr-FR" smtClean="0"/>
              <a:t>03/08/2022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4960-F7C5-EB49-9F6B-FF42A4164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72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796C-724F-904A-AF65-1AC5520BA191}" type="datetimeFigureOut">
              <a:rPr lang="fr-FR" smtClean="0"/>
              <a:t>03/08/2022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4960-F7C5-EB49-9F6B-FF42A4164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121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796C-724F-904A-AF65-1AC5520BA191}" type="datetimeFigureOut">
              <a:rPr lang="fr-FR" smtClean="0"/>
              <a:t>03/08/2022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4960-F7C5-EB49-9F6B-FF42A4164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156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796C-724F-904A-AF65-1AC5520BA191}" type="datetimeFigureOut">
              <a:rPr lang="fr-FR" smtClean="0"/>
              <a:t>03/08/2022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4960-F7C5-EB49-9F6B-FF42A4164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4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C796C-724F-904A-AF65-1AC5520BA191}" type="datetimeFigureOut">
              <a:rPr lang="fr-FR" smtClean="0"/>
              <a:t>03/08/2022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34960-F7C5-EB49-9F6B-FF42A4164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663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C796C-724F-904A-AF65-1AC5520BA191}" type="datetimeFigureOut">
              <a:rPr lang="fr-FR" smtClean="0"/>
              <a:t>03/08/2022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34960-F7C5-EB49-9F6B-FF42A416405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01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eeruncv.com/lettre-de-motivation/?utm_source=Document&amp;utm_medium=Link&amp;utm_campaign=Doc_CV_PTT" TargetMode="External"/><Relationship Id="rId3" Type="http://schemas.openxmlformats.org/officeDocument/2006/relationships/hyperlink" Target="https://www.creeruncv.com/conseils/lexperience-profesionnelle-sur-le-cv/?utm_source=Document&amp;utm_medium=Link&amp;utm_campaign=Doc_CV_PTT" TargetMode="External"/><Relationship Id="rId7" Type="http://schemas.openxmlformats.org/officeDocument/2006/relationships/hyperlink" Target="https://www.creeruncv.com/conseils/recrutement/?utm_source=Document&amp;utm_medium=Link&amp;utm_campaign=Doc_CV_PTT" TargetMode="External"/><Relationship Id="rId2" Type="http://schemas.openxmlformats.org/officeDocument/2006/relationships/hyperlink" Target="https://www.creeruncv.com/conseils/le-titre-du-cv/?utm_source=Document&amp;utm_medium=Link&amp;utm_campaign=Doc_CV_PT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reeruncv.com/conseils/icones-pour-cv/?utm_source=Document&amp;utm_medium=Link&amp;utm_campaign=Doc_CV_PTT" TargetMode="External"/><Relationship Id="rId11" Type="http://schemas.openxmlformats.org/officeDocument/2006/relationships/hyperlink" Target="https://www.creeruncv.com/conseils/lettre-de-motivation/?utm_source=Document&amp;utm_medium=Link&amp;utm_campaign=Doc_CV_PTT" TargetMode="External"/><Relationship Id="rId5" Type="http://schemas.openxmlformats.org/officeDocument/2006/relationships/hyperlink" Target="https://www.creeruncv.com/conseils/faire-un-cv-conseils-pratiques/?utm_source=Document&amp;utm_medium=Link&amp;utm_campaign=Doc_CV_PTT" TargetMode="External"/><Relationship Id="rId10" Type="http://schemas.openxmlformats.org/officeDocument/2006/relationships/hyperlink" Target="https://www.creeruncv.com/modele-de-lettre/?utm_source=Document&amp;utm_medium=Link&amp;utm_campaign=Doc_CV_PTT" TargetMode="External"/><Relationship Id="rId4" Type="http://schemas.openxmlformats.org/officeDocument/2006/relationships/hyperlink" Target="https://www.creeruncv.com/conseils/laccroche-du-cv/?utm_source=Document&amp;utm_medium=Link&amp;utm_campaign=Doc_CV_PTT" TargetMode="External"/><Relationship Id="rId9" Type="http://schemas.openxmlformats.org/officeDocument/2006/relationships/hyperlink" Target="https://www.creeruncv.com/modele-de-lett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gâteau, table&#10;&#10;&#10;&#10;Description générée automatiquement">
            <a:extLst>
              <a:ext uri="{FF2B5EF4-FFF2-40B4-BE49-F238E27FC236}">
                <a16:creationId xmlns:a16="http://schemas.microsoft.com/office/drawing/2014/main" id="{CEE59D9B-52EE-7344-9E67-B94D4AD3E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9675" cy="23229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B3F4A3-A4A7-734B-9B25-D2611C93933E}"/>
              </a:ext>
            </a:extLst>
          </p:cNvPr>
          <p:cNvSpPr/>
          <p:nvPr/>
        </p:nvSpPr>
        <p:spPr>
          <a:xfrm>
            <a:off x="0" y="599357"/>
            <a:ext cx="7562850" cy="1028700"/>
          </a:xfrm>
          <a:prstGeom prst="rect">
            <a:avLst/>
          </a:prstGeom>
          <a:solidFill>
            <a:srgbClr val="FBD43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bg1"/>
                </a:solidFill>
                <a:cs typeface="Lato Black" panose="020F0A02020204030203" pitchFamily="34" charset="0"/>
              </a:rPr>
              <a:t>Jane PRINGEAU</a:t>
            </a:r>
          </a:p>
        </p:txBody>
      </p:sp>
      <p:sp>
        <p:nvSpPr>
          <p:cNvPr id="106" name="TextBox 247">
            <a:extLst>
              <a:ext uri="{FF2B5EF4-FFF2-40B4-BE49-F238E27FC236}">
                <a16:creationId xmlns:a16="http://schemas.microsoft.com/office/drawing/2014/main" id="{3D3C56A6-D074-1344-9CDF-E3DC954E42A4}"/>
              </a:ext>
            </a:extLst>
          </p:cNvPr>
          <p:cNvSpPr txBox="1"/>
          <p:nvPr/>
        </p:nvSpPr>
        <p:spPr>
          <a:xfrm>
            <a:off x="221509" y="2207568"/>
            <a:ext cx="707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>
                <a:solidFill>
                  <a:srgbClr val="795762"/>
                </a:solidFill>
                <a:ea typeface="Roboto" pitchFamily="2" charset="0"/>
                <a:cs typeface="Lato" panose="020F0502020204030203" pitchFamily="34" charset="0"/>
              </a:rPr>
              <a:t>PROFIL</a:t>
            </a:r>
            <a:endParaRPr lang="en-GB" sz="1400" b="1" dirty="0">
              <a:solidFill>
                <a:srgbClr val="795762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107" name="TextBox 248">
            <a:extLst>
              <a:ext uri="{FF2B5EF4-FFF2-40B4-BE49-F238E27FC236}">
                <a16:creationId xmlns:a16="http://schemas.microsoft.com/office/drawing/2014/main" id="{4F5BD8BD-58CC-6A46-82F5-BFAB75C82EC6}"/>
              </a:ext>
            </a:extLst>
          </p:cNvPr>
          <p:cNvSpPr txBox="1"/>
          <p:nvPr/>
        </p:nvSpPr>
        <p:spPr>
          <a:xfrm>
            <a:off x="221509" y="2548691"/>
            <a:ext cx="24710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Décrivez en quelques lignes vos compétences clés pour le poste et vos objectifs de carrière. Vous pouvez les mettre en forme à l’aide de puces ou les laisser sous forme de texte plein.  Cet espace peut servir de début d’introduction à votre lettre de motivation.</a:t>
            </a:r>
          </a:p>
        </p:txBody>
      </p:sp>
      <p:sp>
        <p:nvSpPr>
          <p:cNvPr id="108" name="TextBox 258">
            <a:extLst>
              <a:ext uri="{FF2B5EF4-FFF2-40B4-BE49-F238E27FC236}">
                <a16:creationId xmlns:a16="http://schemas.microsoft.com/office/drawing/2014/main" id="{9D8AD625-EEA3-034B-A59C-DE3D800AA5A3}"/>
              </a:ext>
            </a:extLst>
          </p:cNvPr>
          <p:cNvSpPr txBox="1"/>
          <p:nvPr/>
        </p:nvSpPr>
        <p:spPr>
          <a:xfrm>
            <a:off x="4961156" y="7526607"/>
            <a:ext cx="1625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795762"/>
                </a:solidFill>
                <a:ea typeface="Roboto" pitchFamily="2" charset="0"/>
                <a:cs typeface="Lato" panose="020F0502020204030203" pitchFamily="34" charset="0"/>
              </a:rPr>
              <a:t>FORMATION</a:t>
            </a:r>
          </a:p>
        </p:txBody>
      </p:sp>
      <p:sp>
        <p:nvSpPr>
          <p:cNvPr id="109" name="TextBox 259">
            <a:extLst>
              <a:ext uri="{FF2B5EF4-FFF2-40B4-BE49-F238E27FC236}">
                <a16:creationId xmlns:a16="http://schemas.microsoft.com/office/drawing/2014/main" id="{8E91CD4D-5B72-6246-9D2D-B8649B0437B3}"/>
              </a:ext>
            </a:extLst>
          </p:cNvPr>
          <p:cNvSpPr txBox="1"/>
          <p:nvPr/>
        </p:nvSpPr>
        <p:spPr>
          <a:xfrm>
            <a:off x="5624400" y="7871164"/>
            <a:ext cx="1549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900" b="1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Ecole/</a:t>
            </a:r>
            <a:r>
              <a:rPr lang="en-PH" sz="9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Université</a:t>
            </a:r>
            <a:r>
              <a:rPr lang="en-PH" sz="900" b="1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mr-IN" sz="900" b="1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–</a:t>
            </a:r>
            <a:r>
              <a:rPr lang="en-PH" sz="900" b="1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en-PH" sz="9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Diplôme</a:t>
            </a:r>
            <a:endParaRPr lang="en-PH" sz="900" b="1" dirty="0">
              <a:solidFill>
                <a:schemeClr val="tx1">
                  <a:lumMod val="85000"/>
                  <a:lumOff val="15000"/>
                </a:schemeClr>
              </a:solidFill>
              <a:cs typeface="Lato" panose="020F0502020204030203" pitchFamily="34" charset="0"/>
            </a:endParaRPr>
          </a:p>
          <a:p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Décrivez en une ligne les objectifs et les spécialités de cette formation.</a:t>
            </a:r>
          </a:p>
        </p:txBody>
      </p:sp>
      <p:sp>
        <p:nvSpPr>
          <p:cNvPr id="110" name="TextBox 260">
            <a:extLst>
              <a:ext uri="{FF2B5EF4-FFF2-40B4-BE49-F238E27FC236}">
                <a16:creationId xmlns:a16="http://schemas.microsoft.com/office/drawing/2014/main" id="{3EDDAADD-BAB0-0F46-A493-B36736ECA991}"/>
              </a:ext>
            </a:extLst>
          </p:cNvPr>
          <p:cNvSpPr txBox="1"/>
          <p:nvPr/>
        </p:nvSpPr>
        <p:spPr>
          <a:xfrm>
            <a:off x="5170100" y="7871164"/>
            <a:ext cx="650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2014</a:t>
            </a:r>
          </a:p>
        </p:txBody>
      </p:sp>
      <p:sp>
        <p:nvSpPr>
          <p:cNvPr id="111" name="TextBox 261">
            <a:extLst>
              <a:ext uri="{FF2B5EF4-FFF2-40B4-BE49-F238E27FC236}">
                <a16:creationId xmlns:a16="http://schemas.microsoft.com/office/drawing/2014/main" id="{854545F0-0E2D-AB48-A39A-97079B8B5276}"/>
              </a:ext>
            </a:extLst>
          </p:cNvPr>
          <p:cNvSpPr txBox="1"/>
          <p:nvPr/>
        </p:nvSpPr>
        <p:spPr>
          <a:xfrm>
            <a:off x="5624400" y="8634888"/>
            <a:ext cx="1549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900" b="1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Ecole/</a:t>
            </a:r>
            <a:r>
              <a:rPr lang="en-PH" sz="9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Université</a:t>
            </a:r>
            <a:r>
              <a:rPr lang="en-PH" sz="900" b="1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mr-IN" sz="900" b="1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–</a:t>
            </a:r>
            <a:r>
              <a:rPr lang="en-PH" sz="900" b="1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en-PH" sz="9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Diplôme</a:t>
            </a:r>
            <a:endParaRPr lang="en-PH" sz="900" b="1" dirty="0">
              <a:solidFill>
                <a:schemeClr val="tx1">
                  <a:lumMod val="85000"/>
                  <a:lumOff val="15000"/>
                </a:schemeClr>
              </a:solidFill>
              <a:cs typeface="Lato" panose="020F0502020204030203" pitchFamily="34" charset="0"/>
            </a:endParaRPr>
          </a:p>
          <a:p>
            <a:r>
              <a:rPr lang="fr-FR" sz="900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Décrivez en une ligne les objectifs et les spécialités de cette formation.</a:t>
            </a:r>
          </a:p>
        </p:txBody>
      </p:sp>
      <p:sp>
        <p:nvSpPr>
          <p:cNvPr id="112" name="TextBox 262">
            <a:extLst>
              <a:ext uri="{FF2B5EF4-FFF2-40B4-BE49-F238E27FC236}">
                <a16:creationId xmlns:a16="http://schemas.microsoft.com/office/drawing/2014/main" id="{3A98089B-4830-8543-833A-E10D077DD2E9}"/>
              </a:ext>
            </a:extLst>
          </p:cNvPr>
          <p:cNvSpPr txBox="1"/>
          <p:nvPr/>
        </p:nvSpPr>
        <p:spPr>
          <a:xfrm>
            <a:off x="5170100" y="8634888"/>
            <a:ext cx="650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2014</a:t>
            </a:r>
          </a:p>
        </p:txBody>
      </p:sp>
      <p:sp>
        <p:nvSpPr>
          <p:cNvPr id="113" name="TextBox 263">
            <a:extLst>
              <a:ext uri="{FF2B5EF4-FFF2-40B4-BE49-F238E27FC236}">
                <a16:creationId xmlns:a16="http://schemas.microsoft.com/office/drawing/2014/main" id="{BB04419D-0931-CE4E-A33A-7A73227D5B9B}"/>
              </a:ext>
            </a:extLst>
          </p:cNvPr>
          <p:cNvSpPr txBox="1"/>
          <p:nvPr/>
        </p:nvSpPr>
        <p:spPr>
          <a:xfrm>
            <a:off x="221509" y="3987759"/>
            <a:ext cx="2524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795762"/>
                </a:solidFill>
                <a:ea typeface="Roboto" pitchFamily="2" charset="0"/>
                <a:cs typeface="Lato" panose="020F0502020204030203" pitchFamily="34" charset="0"/>
              </a:rPr>
              <a:t>EXPERIENCE PROFESSIONNELLE</a:t>
            </a:r>
          </a:p>
        </p:txBody>
      </p:sp>
      <p:sp>
        <p:nvSpPr>
          <p:cNvPr id="114" name="TextBox 265">
            <a:extLst>
              <a:ext uri="{FF2B5EF4-FFF2-40B4-BE49-F238E27FC236}">
                <a16:creationId xmlns:a16="http://schemas.microsoft.com/office/drawing/2014/main" id="{8A3801D6-BE06-8944-B278-A1E0F13462C6}"/>
              </a:ext>
            </a:extLst>
          </p:cNvPr>
          <p:cNvSpPr txBox="1"/>
          <p:nvPr/>
        </p:nvSpPr>
        <p:spPr>
          <a:xfrm>
            <a:off x="764640" y="4383236"/>
            <a:ext cx="102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115" name="TextBox 266">
            <a:extLst>
              <a:ext uri="{FF2B5EF4-FFF2-40B4-BE49-F238E27FC236}">
                <a16:creationId xmlns:a16="http://schemas.microsoft.com/office/drawing/2014/main" id="{05DC1396-9D4A-ED4B-B4D3-B0CCB7164B17}"/>
              </a:ext>
            </a:extLst>
          </p:cNvPr>
          <p:cNvSpPr txBox="1"/>
          <p:nvPr/>
        </p:nvSpPr>
        <p:spPr>
          <a:xfrm>
            <a:off x="403030" y="5546820"/>
            <a:ext cx="1752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Nom de la </a:t>
            </a:r>
            <a:r>
              <a:rPr lang="en-GB" sz="10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société</a:t>
            </a:r>
            <a:endParaRPr lang="en-GB" sz="1000" b="1" dirty="0">
              <a:solidFill>
                <a:schemeClr val="tx1">
                  <a:lumMod val="85000"/>
                  <a:lumOff val="15000"/>
                </a:schemeClr>
              </a:solidFill>
              <a:cs typeface="Lato" panose="020F0502020204030203" pitchFamily="34" charset="0"/>
            </a:endParaRPr>
          </a:p>
          <a:p>
            <a:pPr algn="ctr"/>
            <a:r>
              <a:rPr lang="en-GB" sz="1000" i="1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Titre du poste</a:t>
            </a:r>
          </a:p>
          <a:p>
            <a:pPr algn="ctr" defTabSz="685800">
              <a:defRPr/>
            </a:pP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Décrivez ici les fonctions que vous avez occupées. Décrivez également vos missions, et les résultats que vous avez obtenus, n’hésitez pas à les quantifier.</a:t>
            </a:r>
          </a:p>
        </p:txBody>
      </p:sp>
      <p:sp>
        <p:nvSpPr>
          <p:cNvPr id="116" name="Rounded Rectangle 267">
            <a:extLst>
              <a:ext uri="{FF2B5EF4-FFF2-40B4-BE49-F238E27FC236}">
                <a16:creationId xmlns:a16="http://schemas.microsoft.com/office/drawing/2014/main" id="{59DBE799-D70D-814E-8A5B-BCBCCA65FBEC}"/>
              </a:ext>
            </a:extLst>
          </p:cNvPr>
          <p:cNvSpPr/>
          <p:nvPr/>
        </p:nvSpPr>
        <p:spPr>
          <a:xfrm>
            <a:off x="714833" y="5038922"/>
            <a:ext cx="1128750" cy="430930"/>
          </a:xfrm>
          <a:prstGeom prst="roundRect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LOGO</a:t>
            </a:r>
          </a:p>
        </p:txBody>
      </p:sp>
      <p:sp>
        <p:nvSpPr>
          <p:cNvPr id="117" name="TextBox 270">
            <a:extLst>
              <a:ext uri="{FF2B5EF4-FFF2-40B4-BE49-F238E27FC236}">
                <a16:creationId xmlns:a16="http://schemas.microsoft.com/office/drawing/2014/main" id="{7FBC22CE-AB17-FE47-907B-A96C5781445B}"/>
              </a:ext>
            </a:extLst>
          </p:cNvPr>
          <p:cNvSpPr txBox="1"/>
          <p:nvPr/>
        </p:nvSpPr>
        <p:spPr>
          <a:xfrm>
            <a:off x="429965" y="8038891"/>
            <a:ext cx="12330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Microsoft Office</a:t>
            </a:r>
          </a:p>
        </p:txBody>
      </p:sp>
      <p:sp>
        <p:nvSpPr>
          <p:cNvPr id="118" name="TextBox 271">
            <a:extLst>
              <a:ext uri="{FF2B5EF4-FFF2-40B4-BE49-F238E27FC236}">
                <a16:creationId xmlns:a16="http://schemas.microsoft.com/office/drawing/2014/main" id="{399DD855-4284-3A42-B29D-DE867AE92D1F}"/>
              </a:ext>
            </a:extLst>
          </p:cNvPr>
          <p:cNvSpPr txBox="1"/>
          <p:nvPr/>
        </p:nvSpPr>
        <p:spPr>
          <a:xfrm>
            <a:off x="429965" y="8353275"/>
            <a:ext cx="1233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Design</a:t>
            </a:r>
          </a:p>
        </p:txBody>
      </p:sp>
      <p:sp>
        <p:nvSpPr>
          <p:cNvPr id="119" name="TextBox 272">
            <a:extLst>
              <a:ext uri="{FF2B5EF4-FFF2-40B4-BE49-F238E27FC236}">
                <a16:creationId xmlns:a16="http://schemas.microsoft.com/office/drawing/2014/main" id="{0ECFD902-585A-3E4C-B1AA-F6286FD60B6C}"/>
              </a:ext>
            </a:extLst>
          </p:cNvPr>
          <p:cNvSpPr txBox="1"/>
          <p:nvPr/>
        </p:nvSpPr>
        <p:spPr>
          <a:xfrm>
            <a:off x="429965" y="8667659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PHP MySQL</a:t>
            </a:r>
          </a:p>
        </p:txBody>
      </p:sp>
      <p:sp>
        <p:nvSpPr>
          <p:cNvPr id="120" name="TextBox 273">
            <a:extLst>
              <a:ext uri="{FF2B5EF4-FFF2-40B4-BE49-F238E27FC236}">
                <a16:creationId xmlns:a16="http://schemas.microsoft.com/office/drawing/2014/main" id="{13636D73-E578-E34A-A0DA-E8CFCED35FC6}"/>
              </a:ext>
            </a:extLst>
          </p:cNvPr>
          <p:cNvSpPr txBox="1"/>
          <p:nvPr/>
        </p:nvSpPr>
        <p:spPr>
          <a:xfrm>
            <a:off x="429965" y="8982043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Google Ads</a:t>
            </a:r>
          </a:p>
        </p:txBody>
      </p:sp>
      <p:sp>
        <p:nvSpPr>
          <p:cNvPr id="121" name="TextBox 274">
            <a:extLst>
              <a:ext uri="{FF2B5EF4-FFF2-40B4-BE49-F238E27FC236}">
                <a16:creationId xmlns:a16="http://schemas.microsoft.com/office/drawing/2014/main" id="{A97F50E8-903E-DC4C-84B2-57D383AD617A}"/>
              </a:ext>
            </a:extLst>
          </p:cNvPr>
          <p:cNvSpPr txBox="1"/>
          <p:nvPr/>
        </p:nvSpPr>
        <p:spPr>
          <a:xfrm>
            <a:off x="2826109" y="7824998"/>
            <a:ext cx="21350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Languages</a:t>
            </a:r>
          </a:p>
        </p:txBody>
      </p:sp>
      <p:sp>
        <p:nvSpPr>
          <p:cNvPr id="122" name="TextBox 275">
            <a:extLst>
              <a:ext uri="{FF2B5EF4-FFF2-40B4-BE49-F238E27FC236}">
                <a16:creationId xmlns:a16="http://schemas.microsoft.com/office/drawing/2014/main" id="{7DCCA4CF-3901-1047-9A8D-96D586BF29CF}"/>
              </a:ext>
            </a:extLst>
          </p:cNvPr>
          <p:cNvSpPr txBox="1"/>
          <p:nvPr/>
        </p:nvSpPr>
        <p:spPr>
          <a:xfrm>
            <a:off x="2958937" y="8039576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English</a:t>
            </a:r>
          </a:p>
        </p:txBody>
      </p:sp>
      <p:sp>
        <p:nvSpPr>
          <p:cNvPr id="123" name="TextBox 276">
            <a:extLst>
              <a:ext uri="{FF2B5EF4-FFF2-40B4-BE49-F238E27FC236}">
                <a16:creationId xmlns:a16="http://schemas.microsoft.com/office/drawing/2014/main" id="{D79F2685-82A0-7748-A1F1-50252B7E2686}"/>
              </a:ext>
            </a:extLst>
          </p:cNvPr>
          <p:cNvSpPr txBox="1"/>
          <p:nvPr/>
        </p:nvSpPr>
        <p:spPr>
          <a:xfrm>
            <a:off x="2958937" y="8353960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French</a:t>
            </a:r>
          </a:p>
        </p:txBody>
      </p:sp>
      <p:sp>
        <p:nvSpPr>
          <p:cNvPr id="124" name="TextBox 277">
            <a:extLst>
              <a:ext uri="{FF2B5EF4-FFF2-40B4-BE49-F238E27FC236}">
                <a16:creationId xmlns:a16="http://schemas.microsoft.com/office/drawing/2014/main" id="{98512D61-8515-B740-9CDC-815BFAC1C2B3}"/>
              </a:ext>
            </a:extLst>
          </p:cNvPr>
          <p:cNvSpPr txBox="1"/>
          <p:nvPr/>
        </p:nvSpPr>
        <p:spPr>
          <a:xfrm>
            <a:off x="2958937" y="8668344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Dutch</a:t>
            </a:r>
          </a:p>
        </p:txBody>
      </p:sp>
      <p:sp>
        <p:nvSpPr>
          <p:cNvPr id="125" name="TextBox 278">
            <a:extLst>
              <a:ext uri="{FF2B5EF4-FFF2-40B4-BE49-F238E27FC236}">
                <a16:creationId xmlns:a16="http://schemas.microsoft.com/office/drawing/2014/main" id="{1E708644-CEF2-624A-BDEA-46B1EBE4833F}"/>
              </a:ext>
            </a:extLst>
          </p:cNvPr>
          <p:cNvSpPr txBox="1"/>
          <p:nvPr/>
        </p:nvSpPr>
        <p:spPr>
          <a:xfrm>
            <a:off x="272236" y="9381931"/>
            <a:ext cx="27276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Personal Skills</a:t>
            </a:r>
          </a:p>
        </p:txBody>
      </p:sp>
      <p:sp>
        <p:nvSpPr>
          <p:cNvPr id="126" name="TextBox 279">
            <a:extLst>
              <a:ext uri="{FF2B5EF4-FFF2-40B4-BE49-F238E27FC236}">
                <a16:creationId xmlns:a16="http://schemas.microsoft.com/office/drawing/2014/main" id="{2B6F6C56-E867-874D-B317-8632D9D55BC1}"/>
              </a:ext>
            </a:extLst>
          </p:cNvPr>
          <p:cNvSpPr txBox="1"/>
          <p:nvPr/>
        </p:nvSpPr>
        <p:spPr>
          <a:xfrm>
            <a:off x="403030" y="9626920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Créatif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127" name="TextBox 280">
            <a:extLst>
              <a:ext uri="{FF2B5EF4-FFF2-40B4-BE49-F238E27FC236}">
                <a16:creationId xmlns:a16="http://schemas.microsoft.com/office/drawing/2014/main" id="{B5D0B6D8-4EC1-3D4B-9A20-21C19BFE1C84}"/>
              </a:ext>
            </a:extLst>
          </p:cNvPr>
          <p:cNvSpPr txBox="1"/>
          <p:nvPr/>
        </p:nvSpPr>
        <p:spPr>
          <a:xfrm>
            <a:off x="403030" y="9941304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Sérieux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128" name="TextBox 281">
            <a:extLst>
              <a:ext uri="{FF2B5EF4-FFF2-40B4-BE49-F238E27FC236}">
                <a16:creationId xmlns:a16="http://schemas.microsoft.com/office/drawing/2014/main" id="{4B3EE67C-3879-1040-94DE-3265D76179EF}"/>
              </a:ext>
            </a:extLst>
          </p:cNvPr>
          <p:cNvSpPr txBox="1"/>
          <p:nvPr/>
        </p:nvSpPr>
        <p:spPr>
          <a:xfrm>
            <a:off x="2755484" y="9620574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Innovant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129" name="TextBox 282">
            <a:extLst>
              <a:ext uri="{FF2B5EF4-FFF2-40B4-BE49-F238E27FC236}">
                <a16:creationId xmlns:a16="http://schemas.microsoft.com/office/drawing/2014/main" id="{741B3F3D-AAE1-C746-BFA5-FA62FF549EF5}"/>
              </a:ext>
            </a:extLst>
          </p:cNvPr>
          <p:cNvSpPr txBox="1"/>
          <p:nvPr/>
        </p:nvSpPr>
        <p:spPr>
          <a:xfrm>
            <a:off x="2755484" y="9939171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Oragnisé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130" name="TextBox 283">
            <a:extLst>
              <a:ext uri="{FF2B5EF4-FFF2-40B4-BE49-F238E27FC236}">
                <a16:creationId xmlns:a16="http://schemas.microsoft.com/office/drawing/2014/main" id="{8569AAD0-F550-0A4E-885C-B4D8AF6C8155}"/>
              </a:ext>
            </a:extLst>
          </p:cNvPr>
          <p:cNvSpPr txBox="1"/>
          <p:nvPr/>
        </p:nvSpPr>
        <p:spPr>
          <a:xfrm>
            <a:off x="299171" y="7824998"/>
            <a:ext cx="27276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Professional Skills</a:t>
            </a:r>
          </a:p>
        </p:txBody>
      </p:sp>
      <p:cxnSp>
        <p:nvCxnSpPr>
          <p:cNvPr id="131" name="Straight Connector 287">
            <a:extLst>
              <a:ext uri="{FF2B5EF4-FFF2-40B4-BE49-F238E27FC236}">
                <a16:creationId xmlns:a16="http://schemas.microsoft.com/office/drawing/2014/main" id="{1A94A773-2E53-7441-A0D5-B7C5CDC6A913}"/>
              </a:ext>
            </a:extLst>
          </p:cNvPr>
          <p:cNvCxnSpPr/>
          <p:nvPr/>
        </p:nvCxnSpPr>
        <p:spPr>
          <a:xfrm>
            <a:off x="424369" y="4755408"/>
            <a:ext cx="6714113" cy="0"/>
          </a:xfrm>
          <a:prstGeom prst="line">
            <a:avLst/>
          </a:prstGeom>
          <a:noFill/>
          <a:ln w="57150">
            <a:solidFill>
              <a:srgbClr val="A3D8FD"/>
            </a:solidFill>
          </a:ln>
        </p:spPr>
      </p:cxnSp>
      <p:sp>
        <p:nvSpPr>
          <p:cNvPr id="132" name="Diamond 288">
            <a:extLst>
              <a:ext uri="{FF2B5EF4-FFF2-40B4-BE49-F238E27FC236}">
                <a16:creationId xmlns:a16="http://schemas.microsoft.com/office/drawing/2014/main" id="{05B7ACA9-E92C-4C4B-B3F3-B729087CA015}"/>
              </a:ext>
            </a:extLst>
          </p:cNvPr>
          <p:cNvSpPr/>
          <p:nvPr/>
        </p:nvSpPr>
        <p:spPr>
          <a:xfrm>
            <a:off x="1112601" y="4614068"/>
            <a:ext cx="261888" cy="261888"/>
          </a:xfrm>
          <a:prstGeom prst="diamond">
            <a:avLst/>
          </a:prstGeom>
          <a:solidFill>
            <a:schemeClr val="bg1"/>
          </a:solidFill>
          <a:ln w="57150">
            <a:solidFill>
              <a:srgbClr val="A3D8FD"/>
            </a:solidFill>
          </a:ln>
        </p:spPr>
        <p:txBody>
          <a:bodyPr rtlCol="0" anchor="ctr"/>
          <a:lstStyle/>
          <a:p>
            <a:pPr algn="ctr"/>
            <a:endParaRPr lang="en-GB" sz="100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33" name="Diamond 289">
            <a:extLst>
              <a:ext uri="{FF2B5EF4-FFF2-40B4-BE49-F238E27FC236}">
                <a16:creationId xmlns:a16="http://schemas.microsoft.com/office/drawing/2014/main" id="{CA71D2DF-B0F3-F84D-924B-4DA2D692D516}"/>
              </a:ext>
            </a:extLst>
          </p:cNvPr>
          <p:cNvSpPr/>
          <p:nvPr/>
        </p:nvSpPr>
        <p:spPr>
          <a:xfrm>
            <a:off x="2804521" y="4614068"/>
            <a:ext cx="261888" cy="261888"/>
          </a:xfrm>
          <a:prstGeom prst="diamond">
            <a:avLst/>
          </a:prstGeom>
          <a:solidFill>
            <a:schemeClr val="bg1"/>
          </a:solidFill>
          <a:ln w="57150">
            <a:solidFill>
              <a:srgbClr val="A3D8FD"/>
            </a:solidFill>
          </a:ln>
        </p:spPr>
        <p:txBody>
          <a:bodyPr rtlCol="0" anchor="ctr"/>
          <a:lstStyle/>
          <a:p>
            <a:pPr algn="ctr"/>
            <a:endParaRPr lang="en-GB" sz="100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34" name="Diamond 290">
            <a:extLst>
              <a:ext uri="{FF2B5EF4-FFF2-40B4-BE49-F238E27FC236}">
                <a16:creationId xmlns:a16="http://schemas.microsoft.com/office/drawing/2014/main" id="{DAEF899C-9D21-854E-9EC9-0A85621397C0}"/>
              </a:ext>
            </a:extLst>
          </p:cNvPr>
          <p:cNvSpPr/>
          <p:nvPr/>
        </p:nvSpPr>
        <p:spPr>
          <a:xfrm>
            <a:off x="4496441" y="4614068"/>
            <a:ext cx="261888" cy="261888"/>
          </a:xfrm>
          <a:prstGeom prst="diamond">
            <a:avLst/>
          </a:prstGeom>
          <a:solidFill>
            <a:schemeClr val="bg1"/>
          </a:solidFill>
          <a:ln w="57150">
            <a:solidFill>
              <a:srgbClr val="A3D8FD"/>
            </a:solidFill>
          </a:ln>
        </p:spPr>
        <p:txBody>
          <a:bodyPr rtlCol="0" anchor="ctr"/>
          <a:lstStyle/>
          <a:p>
            <a:pPr algn="ctr"/>
            <a:endParaRPr lang="en-GB" sz="100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35" name="Diamond 291">
            <a:extLst>
              <a:ext uri="{FF2B5EF4-FFF2-40B4-BE49-F238E27FC236}">
                <a16:creationId xmlns:a16="http://schemas.microsoft.com/office/drawing/2014/main" id="{4A173338-1163-2447-96B7-E0D3EE066F9F}"/>
              </a:ext>
            </a:extLst>
          </p:cNvPr>
          <p:cNvSpPr/>
          <p:nvPr/>
        </p:nvSpPr>
        <p:spPr>
          <a:xfrm>
            <a:off x="6188362" y="4614068"/>
            <a:ext cx="261888" cy="261888"/>
          </a:xfrm>
          <a:prstGeom prst="diamond">
            <a:avLst/>
          </a:prstGeom>
          <a:solidFill>
            <a:schemeClr val="bg1"/>
          </a:solidFill>
          <a:ln w="57150">
            <a:solidFill>
              <a:srgbClr val="A3D8FD"/>
            </a:solidFill>
          </a:ln>
        </p:spPr>
        <p:txBody>
          <a:bodyPr rtlCol="0" anchor="ctr"/>
          <a:lstStyle/>
          <a:p>
            <a:pPr algn="ctr"/>
            <a:endParaRPr lang="en-GB" sz="100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36" name="TextBox 293">
            <a:extLst>
              <a:ext uri="{FF2B5EF4-FFF2-40B4-BE49-F238E27FC236}">
                <a16:creationId xmlns:a16="http://schemas.microsoft.com/office/drawing/2014/main" id="{C9A317F8-2681-D147-A2FF-CFE1A401FF8F}"/>
              </a:ext>
            </a:extLst>
          </p:cNvPr>
          <p:cNvSpPr txBox="1"/>
          <p:nvPr/>
        </p:nvSpPr>
        <p:spPr>
          <a:xfrm>
            <a:off x="2437329" y="4383236"/>
            <a:ext cx="102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137" name="TextBox 294">
            <a:extLst>
              <a:ext uri="{FF2B5EF4-FFF2-40B4-BE49-F238E27FC236}">
                <a16:creationId xmlns:a16="http://schemas.microsoft.com/office/drawing/2014/main" id="{396D6C8F-9404-9C40-935F-433CD63F7ED4}"/>
              </a:ext>
            </a:extLst>
          </p:cNvPr>
          <p:cNvSpPr txBox="1"/>
          <p:nvPr/>
        </p:nvSpPr>
        <p:spPr>
          <a:xfrm>
            <a:off x="2075719" y="5546820"/>
            <a:ext cx="1752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Nom de la </a:t>
            </a:r>
            <a:r>
              <a:rPr lang="en-GB" sz="10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société</a:t>
            </a:r>
            <a:endParaRPr lang="en-GB" sz="1000" b="1" dirty="0">
              <a:solidFill>
                <a:schemeClr val="tx1">
                  <a:lumMod val="85000"/>
                  <a:lumOff val="15000"/>
                </a:schemeClr>
              </a:solidFill>
              <a:cs typeface="Lato" panose="020F0502020204030203" pitchFamily="34" charset="0"/>
            </a:endParaRPr>
          </a:p>
          <a:p>
            <a:pPr algn="ctr"/>
            <a:r>
              <a:rPr lang="en-GB" sz="1000" i="1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Titre du poste</a:t>
            </a:r>
          </a:p>
          <a:p>
            <a:pPr algn="ctr" defTabSz="685800">
              <a:defRPr/>
            </a:pP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Décrivez ici les fonctions que vous avez occupées. Décrivez également vos missions, et les résultats que vous avez obtenus, n’hésitez pas à les quantifier.</a:t>
            </a:r>
          </a:p>
        </p:txBody>
      </p:sp>
      <p:sp>
        <p:nvSpPr>
          <p:cNvPr id="138" name="Rounded Rectangle 295">
            <a:extLst>
              <a:ext uri="{FF2B5EF4-FFF2-40B4-BE49-F238E27FC236}">
                <a16:creationId xmlns:a16="http://schemas.microsoft.com/office/drawing/2014/main" id="{3A88380D-3462-A847-9182-9C39A4BCE4D0}"/>
              </a:ext>
            </a:extLst>
          </p:cNvPr>
          <p:cNvSpPr/>
          <p:nvPr/>
        </p:nvSpPr>
        <p:spPr>
          <a:xfrm>
            <a:off x="2387522" y="5038922"/>
            <a:ext cx="1128750" cy="430930"/>
          </a:xfrm>
          <a:prstGeom prst="roundRect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LOGO</a:t>
            </a:r>
          </a:p>
        </p:txBody>
      </p:sp>
      <p:sp>
        <p:nvSpPr>
          <p:cNvPr id="139" name="TextBox 297">
            <a:extLst>
              <a:ext uri="{FF2B5EF4-FFF2-40B4-BE49-F238E27FC236}">
                <a16:creationId xmlns:a16="http://schemas.microsoft.com/office/drawing/2014/main" id="{4BA4408E-10C0-1E4C-BA31-0BCF0ABDC0B6}"/>
              </a:ext>
            </a:extLst>
          </p:cNvPr>
          <p:cNvSpPr txBox="1"/>
          <p:nvPr/>
        </p:nvSpPr>
        <p:spPr>
          <a:xfrm>
            <a:off x="4110018" y="4383236"/>
            <a:ext cx="102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140" name="TextBox 298">
            <a:extLst>
              <a:ext uri="{FF2B5EF4-FFF2-40B4-BE49-F238E27FC236}">
                <a16:creationId xmlns:a16="http://schemas.microsoft.com/office/drawing/2014/main" id="{7EA8C70A-F879-7448-9D1D-68D59C0CD7AB}"/>
              </a:ext>
            </a:extLst>
          </p:cNvPr>
          <p:cNvSpPr txBox="1"/>
          <p:nvPr/>
        </p:nvSpPr>
        <p:spPr>
          <a:xfrm>
            <a:off x="3748408" y="5546820"/>
            <a:ext cx="1752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Nom de la </a:t>
            </a:r>
            <a:r>
              <a:rPr lang="en-GB" sz="10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société</a:t>
            </a:r>
            <a:endParaRPr lang="en-GB" sz="1000" b="1" dirty="0">
              <a:solidFill>
                <a:schemeClr val="tx1">
                  <a:lumMod val="85000"/>
                  <a:lumOff val="15000"/>
                </a:schemeClr>
              </a:solidFill>
              <a:cs typeface="Lato" panose="020F0502020204030203" pitchFamily="34" charset="0"/>
            </a:endParaRPr>
          </a:p>
          <a:p>
            <a:pPr algn="ctr"/>
            <a:r>
              <a:rPr lang="en-GB" sz="1000" i="1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Titre du poste</a:t>
            </a:r>
          </a:p>
          <a:p>
            <a:pPr algn="ctr" defTabSz="685800">
              <a:defRPr/>
            </a:pP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Décrivez ici les fonctions que vous avez occupées. Décrivez également vos missions, et les résultats que vous avez obtenus, n’hésitez pas à les quantifier.</a:t>
            </a:r>
          </a:p>
        </p:txBody>
      </p:sp>
      <p:sp>
        <p:nvSpPr>
          <p:cNvPr id="141" name="Rounded Rectangle 299">
            <a:extLst>
              <a:ext uri="{FF2B5EF4-FFF2-40B4-BE49-F238E27FC236}">
                <a16:creationId xmlns:a16="http://schemas.microsoft.com/office/drawing/2014/main" id="{926067B2-6B63-0447-9A35-6E65436442A1}"/>
              </a:ext>
            </a:extLst>
          </p:cNvPr>
          <p:cNvSpPr/>
          <p:nvPr/>
        </p:nvSpPr>
        <p:spPr>
          <a:xfrm>
            <a:off x="4060211" y="5038922"/>
            <a:ext cx="1128750" cy="430930"/>
          </a:xfrm>
          <a:prstGeom prst="roundRect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LOGO</a:t>
            </a:r>
          </a:p>
        </p:txBody>
      </p:sp>
      <p:sp>
        <p:nvSpPr>
          <p:cNvPr id="142" name="TextBox 301">
            <a:extLst>
              <a:ext uri="{FF2B5EF4-FFF2-40B4-BE49-F238E27FC236}">
                <a16:creationId xmlns:a16="http://schemas.microsoft.com/office/drawing/2014/main" id="{F11AE62A-5BFC-4A43-9F92-8CC950C066D0}"/>
              </a:ext>
            </a:extLst>
          </p:cNvPr>
          <p:cNvSpPr txBox="1"/>
          <p:nvPr/>
        </p:nvSpPr>
        <p:spPr>
          <a:xfrm>
            <a:off x="5782707" y="4383236"/>
            <a:ext cx="102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143" name="TextBox 302">
            <a:extLst>
              <a:ext uri="{FF2B5EF4-FFF2-40B4-BE49-F238E27FC236}">
                <a16:creationId xmlns:a16="http://schemas.microsoft.com/office/drawing/2014/main" id="{A5896289-BC9B-C34D-B1ED-6BBA23DA7D92}"/>
              </a:ext>
            </a:extLst>
          </p:cNvPr>
          <p:cNvSpPr txBox="1"/>
          <p:nvPr/>
        </p:nvSpPr>
        <p:spPr>
          <a:xfrm>
            <a:off x="5421097" y="5546820"/>
            <a:ext cx="1752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Nom de la </a:t>
            </a:r>
            <a:r>
              <a:rPr lang="en-GB" sz="10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société</a:t>
            </a:r>
            <a:endParaRPr lang="en-GB" sz="1000" b="1" dirty="0">
              <a:solidFill>
                <a:schemeClr val="tx1">
                  <a:lumMod val="85000"/>
                  <a:lumOff val="15000"/>
                </a:schemeClr>
              </a:solidFill>
              <a:cs typeface="Lato" panose="020F0502020204030203" pitchFamily="34" charset="0"/>
            </a:endParaRPr>
          </a:p>
          <a:p>
            <a:pPr algn="ctr"/>
            <a:r>
              <a:rPr lang="en-GB" sz="1000" i="1" dirty="0">
                <a:solidFill>
                  <a:schemeClr val="tx1">
                    <a:lumMod val="85000"/>
                    <a:lumOff val="15000"/>
                  </a:schemeClr>
                </a:solidFill>
                <a:cs typeface="Lato" panose="020F0502020204030203" pitchFamily="34" charset="0"/>
              </a:rPr>
              <a:t>Titre du poste</a:t>
            </a:r>
          </a:p>
          <a:p>
            <a:pPr algn="ctr" defTabSz="685800">
              <a:defRPr/>
            </a:pPr>
            <a:r>
              <a:rPr lang="fr-FR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" charset="0"/>
                <a:cs typeface="Lato" charset="0"/>
              </a:rPr>
              <a:t>Décrivez ici les fonctions que vous avez occupées. Décrivez également vos missions, et les résultats que vous avez obtenus, n’hésitez pas à les quantifier.</a:t>
            </a:r>
          </a:p>
        </p:txBody>
      </p:sp>
      <p:sp>
        <p:nvSpPr>
          <p:cNvPr id="144" name="Rounded Rectangle 303">
            <a:extLst>
              <a:ext uri="{FF2B5EF4-FFF2-40B4-BE49-F238E27FC236}">
                <a16:creationId xmlns:a16="http://schemas.microsoft.com/office/drawing/2014/main" id="{7B9F5503-BD3F-C741-8DD6-4D791FC8252A}"/>
              </a:ext>
            </a:extLst>
          </p:cNvPr>
          <p:cNvSpPr/>
          <p:nvPr/>
        </p:nvSpPr>
        <p:spPr>
          <a:xfrm>
            <a:off x="5732900" y="5038922"/>
            <a:ext cx="1128750" cy="430930"/>
          </a:xfrm>
          <a:prstGeom prst="roundRect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LOGO</a:t>
            </a:r>
          </a:p>
        </p:txBody>
      </p:sp>
      <p:sp>
        <p:nvSpPr>
          <p:cNvPr id="145" name="TextBox 304">
            <a:extLst>
              <a:ext uri="{FF2B5EF4-FFF2-40B4-BE49-F238E27FC236}">
                <a16:creationId xmlns:a16="http://schemas.microsoft.com/office/drawing/2014/main" id="{83D3F273-58EC-9A46-A440-6A055B5DF6B8}"/>
              </a:ext>
            </a:extLst>
          </p:cNvPr>
          <p:cNvSpPr txBox="1"/>
          <p:nvPr/>
        </p:nvSpPr>
        <p:spPr>
          <a:xfrm>
            <a:off x="221509" y="7426943"/>
            <a:ext cx="1302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795762"/>
                </a:solidFill>
                <a:ea typeface="Roboto" pitchFamily="2" charset="0"/>
                <a:cs typeface="Lato" panose="020F0502020204030203" pitchFamily="34" charset="0"/>
              </a:rPr>
              <a:t>COMPETENCES</a:t>
            </a:r>
          </a:p>
        </p:txBody>
      </p:sp>
      <p:sp>
        <p:nvSpPr>
          <p:cNvPr id="146" name="TextBox 371">
            <a:extLst>
              <a:ext uri="{FF2B5EF4-FFF2-40B4-BE49-F238E27FC236}">
                <a16:creationId xmlns:a16="http://schemas.microsoft.com/office/drawing/2014/main" id="{02C7FD18-4B3D-984C-B154-D4D3147840A6}"/>
              </a:ext>
            </a:extLst>
          </p:cNvPr>
          <p:cNvSpPr txBox="1"/>
          <p:nvPr/>
        </p:nvSpPr>
        <p:spPr>
          <a:xfrm>
            <a:off x="4524928" y="2515243"/>
            <a:ext cx="2709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Mobile : 0601023004</a:t>
            </a:r>
          </a:p>
          <a:p>
            <a:pPr algn="r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Tel : 0102030405</a:t>
            </a:r>
          </a:p>
          <a:p>
            <a:pPr algn="r"/>
            <a:r>
              <a:rPr lang="en-PH" sz="1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Adresse</a:t>
            </a:r>
            <a:r>
              <a:rPr lang="en-PH" sz="1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 : 17 rue de la </a:t>
            </a:r>
            <a:r>
              <a:rPr lang="en-PH" sz="1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Réussite</a:t>
            </a:r>
            <a:r>
              <a:rPr lang="en-PH" sz="1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 75012 Paris</a:t>
            </a:r>
          </a:p>
          <a:p>
            <a:pPr algn="r"/>
            <a:r>
              <a:rPr lang="en-PH" sz="1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Email : mail@mail.com</a:t>
            </a:r>
          </a:p>
          <a:p>
            <a:pPr algn="r"/>
            <a:r>
              <a:rPr lang="en-PH" sz="1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Facebook.com</a:t>
            </a:r>
            <a:r>
              <a:rPr lang="en-PH" sz="1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/Moi</a:t>
            </a:r>
            <a:br>
              <a:rPr lang="en-PH" sz="1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</a:br>
            <a:r>
              <a:rPr lang="en-PH" sz="1000" dirty="0" err="1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Linkedin.com</a:t>
            </a:r>
            <a:r>
              <a:rPr lang="en-PH" sz="1000" dirty="0">
                <a:solidFill>
                  <a:schemeClr val="tx1">
                    <a:lumMod val="75000"/>
                    <a:lumOff val="25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/Moi</a:t>
            </a:r>
          </a:p>
        </p:txBody>
      </p:sp>
      <p:sp>
        <p:nvSpPr>
          <p:cNvPr id="147" name="TextBox 372">
            <a:extLst>
              <a:ext uri="{FF2B5EF4-FFF2-40B4-BE49-F238E27FC236}">
                <a16:creationId xmlns:a16="http://schemas.microsoft.com/office/drawing/2014/main" id="{EB932708-3DC7-3640-A9DE-30B76D827F60}"/>
              </a:ext>
            </a:extLst>
          </p:cNvPr>
          <p:cNvSpPr txBox="1"/>
          <p:nvPr/>
        </p:nvSpPr>
        <p:spPr>
          <a:xfrm>
            <a:off x="6319306" y="2207568"/>
            <a:ext cx="882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b="1" dirty="0">
                <a:solidFill>
                  <a:srgbClr val="795762"/>
                </a:solidFill>
                <a:ea typeface="Roboto" pitchFamily="2" charset="0"/>
                <a:cs typeface="Lato" panose="020F0502020204030203" pitchFamily="34" charset="0"/>
              </a:rPr>
              <a:t>CONTACT</a:t>
            </a:r>
          </a:p>
        </p:txBody>
      </p:sp>
      <p:cxnSp>
        <p:nvCxnSpPr>
          <p:cNvPr id="148" name="Straight Connector 454">
            <a:extLst>
              <a:ext uri="{FF2B5EF4-FFF2-40B4-BE49-F238E27FC236}">
                <a16:creationId xmlns:a16="http://schemas.microsoft.com/office/drawing/2014/main" id="{9D901725-C2C5-E44D-B3D8-E3A8887BDDE4}"/>
              </a:ext>
            </a:extLst>
          </p:cNvPr>
          <p:cNvCxnSpPr/>
          <p:nvPr/>
        </p:nvCxnSpPr>
        <p:spPr>
          <a:xfrm>
            <a:off x="299171" y="3739949"/>
            <a:ext cx="6839311" cy="0"/>
          </a:xfrm>
          <a:prstGeom prst="line">
            <a:avLst/>
          </a:prstGeom>
          <a:ln w="25400" cap="rnd">
            <a:solidFill>
              <a:srgbClr val="79576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455">
            <a:extLst>
              <a:ext uri="{FF2B5EF4-FFF2-40B4-BE49-F238E27FC236}">
                <a16:creationId xmlns:a16="http://schemas.microsoft.com/office/drawing/2014/main" id="{96E0E240-CF00-644E-AD13-61F9AD9A6AFC}"/>
              </a:ext>
            </a:extLst>
          </p:cNvPr>
          <p:cNvCxnSpPr/>
          <p:nvPr/>
        </p:nvCxnSpPr>
        <p:spPr>
          <a:xfrm>
            <a:off x="299171" y="7168949"/>
            <a:ext cx="6839311" cy="0"/>
          </a:xfrm>
          <a:prstGeom prst="line">
            <a:avLst/>
          </a:prstGeom>
          <a:ln w="25400" cap="rnd">
            <a:solidFill>
              <a:srgbClr val="79576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0" name="Image 149" descr="Une image contenant personne, femme, bâtiment, fenêtre&#10;&#10;&#10;&#10;Description générée automatiquement">
            <a:extLst>
              <a:ext uri="{FF2B5EF4-FFF2-40B4-BE49-F238E27FC236}">
                <a16:creationId xmlns:a16="http://schemas.microsoft.com/office/drawing/2014/main" id="{18940A47-8438-2E44-AD33-FAD0A09BD0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93"/>
          <a:stretch/>
        </p:blipFill>
        <p:spPr>
          <a:xfrm>
            <a:off x="2902667" y="2194301"/>
            <a:ext cx="1841310" cy="1926088"/>
          </a:xfrm>
          <a:prstGeom prst="ellipse">
            <a:avLst/>
          </a:prstGeom>
          <a:ln>
            <a:solidFill>
              <a:srgbClr val="FBD43E"/>
            </a:solidFill>
          </a:ln>
        </p:spPr>
      </p:pic>
      <p:sp>
        <p:nvSpPr>
          <p:cNvPr id="151" name="Ellipse 150">
            <a:extLst>
              <a:ext uri="{FF2B5EF4-FFF2-40B4-BE49-F238E27FC236}">
                <a16:creationId xmlns:a16="http://schemas.microsoft.com/office/drawing/2014/main" id="{BBADAD0F-08BF-2546-B5A4-4C3BCC12BF91}"/>
              </a:ext>
            </a:extLst>
          </p:cNvPr>
          <p:cNvSpPr/>
          <p:nvPr/>
        </p:nvSpPr>
        <p:spPr>
          <a:xfrm>
            <a:off x="3583228" y="8066521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C4F3B227-617B-D947-97ED-FD60B34324D3}"/>
              </a:ext>
            </a:extLst>
          </p:cNvPr>
          <p:cNvSpPr/>
          <p:nvPr/>
        </p:nvSpPr>
        <p:spPr>
          <a:xfrm>
            <a:off x="3807149" y="8063082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Ellipse 152">
            <a:extLst>
              <a:ext uri="{FF2B5EF4-FFF2-40B4-BE49-F238E27FC236}">
                <a16:creationId xmlns:a16="http://schemas.microsoft.com/office/drawing/2014/main" id="{5D9303B0-A6CB-5849-872B-ADA8D03977FC}"/>
              </a:ext>
            </a:extLst>
          </p:cNvPr>
          <p:cNvSpPr/>
          <p:nvPr/>
        </p:nvSpPr>
        <p:spPr>
          <a:xfrm>
            <a:off x="4027428" y="8061144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Ellipse 153">
            <a:extLst>
              <a:ext uri="{FF2B5EF4-FFF2-40B4-BE49-F238E27FC236}">
                <a16:creationId xmlns:a16="http://schemas.microsoft.com/office/drawing/2014/main" id="{F877C174-39F7-0D48-BDFD-6C354BD3D38D}"/>
              </a:ext>
            </a:extLst>
          </p:cNvPr>
          <p:cNvSpPr/>
          <p:nvPr/>
        </p:nvSpPr>
        <p:spPr>
          <a:xfrm>
            <a:off x="4235719" y="8061144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Ellipse 154">
            <a:extLst>
              <a:ext uri="{FF2B5EF4-FFF2-40B4-BE49-F238E27FC236}">
                <a16:creationId xmlns:a16="http://schemas.microsoft.com/office/drawing/2014/main" id="{9F4D64E1-DF43-5B40-832E-ED29861A546F}"/>
              </a:ext>
            </a:extLst>
          </p:cNvPr>
          <p:cNvSpPr/>
          <p:nvPr/>
        </p:nvSpPr>
        <p:spPr>
          <a:xfrm>
            <a:off x="4444010" y="8063082"/>
            <a:ext cx="165180" cy="16518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Ellipse 155">
            <a:extLst>
              <a:ext uri="{FF2B5EF4-FFF2-40B4-BE49-F238E27FC236}">
                <a16:creationId xmlns:a16="http://schemas.microsoft.com/office/drawing/2014/main" id="{4E6BEC30-555C-0643-A79C-5CE3ACB20FFC}"/>
              </a:ext>
            </a:extLst>
          </p:cNvPr>
          <p:cNvSpPr/>
          <p:nvPr/>
        </p:nvSpPr>
        <p:spPr>
          <a:xfrm>
            <a:off x="3583228" y="8375318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Ellipse 156">
            <a:extLst>
              <a:ext uri="{FF2B5EF4-FFF2-40B4-BE49-F238E27FC236}">
                <a16:creationId xmlns:a16="http://schemas.microsoft.com/office/drawing/2014/main" id="{3268AAFC-FE54-6D48-82EB-D3204D750E31}"/>
              </a:ext>
            </a:extLst>
          </p:cNvPr>
          <p:cNvSpPr/>
          <p:nvPr/>
        </p:nvSpPr>
        <p:spPr>
          <a:xfrm>
            <a:off x="3807149" y="8371879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Ellipse 157">
            <a:extLst>
              <a:ext uri="{FF2B5EF4-FFF2-40B4-BE49-F238E27FC236}">
                <a16:creationId xmlns:a16="http://schemas.microsoft.com/office/drawing/2014/main" id="{44715DF0-5C3E-2E46-AFB0-F692AD57FF93}"/>
              </a:ext>
            </a:extLst>
          </p:cNvPr>
          <p:cNvSpPr/>
          <p:nvPr/>
        </p:nvSpPr>
        <p:spPr>
          <a:xfrm>
            <a:off x="4027428" y="8369941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Ellipse 158">
            <a:extLst>
              <a:ext uri="{FF2B5EF4-FFF2-40B4-BE49-F238E27FC236}">
                <a16:creationId xmlns:a16="http://schemas.microsoft.com/office/drawing/2014/main" id="{0DACCE84-45AC-2B4C-A27A-D02D8A721F32}"/>
              </a:ext>
            </a:extLst>
          </p:cNvPr>
          <p:cNvSpPr/>
          <p:nvPr/>
        </p:nvSpPr>
        <p:spPr>
          <a:xfrm>
            <a:off x="4235719" y="8369941"/>
            <a:ext cx="165180" cy="16518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Ellipse 159">
            <a:extLst>
              <a:ext uri="{FF2B5EF4-FFF2-40B4-BE49-F238E27FC236}">
                <a16:creationId xmlns:a16="http://schemas.microsoft.com/office/drawing/2014/main" id="{CFED8168-D293-5E47-B7D3-E040E207581B}"/>
              </a:ext>
            </a:extLst>
          </p:cNvPr>
          <p:cNvSpPr/>
          <p:nvPr/>
        </p:nvSpPr>
        <p:spPr>
          <a:xfrm>
            <a:off x="4444010" y="8371879"/>
            <a:ext cx="165180" cy="16518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Ellipse 160">
            <a:extLst>
              <a:ext uri="{FF2B5EF4-FFF2-40B4-BE49-F238E27FC236}">
                <a16:creationId xmlns:a16="http://schemas.microsoft.com/office/drawing/2014/main" id="{62E15951-2CA4-9D47-9179-99C6517354CC}"/>
              </a:ext>
            </a:extLst>
          </p:cNvPr>
          <p:cNvSpPr/>
          <p:nvPr/>
        </p:nvSpPr>
        <p:spPr>
          <a:xfrm>
            <a:off x="3581702" y="8704847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Ellipse 161">
            <a:extLst>
              <a:ext uri="{FF2B5EF4-FFF2-40B4-BE49-F238E27FC236}">
                <a16:creationId xmlns:a16="http://schemas.microsoft.com/office/drawing/2014/main" id="{8E236201-E72E-644E-A242-6A5B35A9A92B}"/>
              </a:ext>
            </a:extLst>
          </p:cNvPr>
          <p:cNvSpPr/>
          <p:nvPr/>
        </p:nvSpPr>
        <p:spPr>
          <a:xfrm>
            <a:off x="3805623" y="8701408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Ellipse 162">
            <a:extLst>
              <a:ext uri="{FF2B5EF4-FFF2-40B4-BE49-F238E27FC236}">
                <a16:creationId xmlns:a16="http://schemas.microsoft.com/office/drawing/2014/main" id="{5383331C-CFB4-6E43-8FB9-1A40F8E7AA78}"/>
              </a:ext>
            </a:extLst>
          </p:cNvPr>
          <p:cNvSpPr/>
          <p:nvPr/>
        </p:nvSpPr>
        <p:spPr>
          <a:xfrm>
            <a:off x="4025902" y="8699470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Ellipse 163">
            <a:extLst>
              <a:ext uri="{FF2B5EF4-FFF2-40B4-BE49-F238E27FC236}">
                <a16:creationId xmlns:a16="http://schemas.microsoft.com/office/drawing/2014/main" id="{1742721E-F19B-2840-812B-2697F673AC93}"/>
              </a:ext>
            </a:extLst>
          </p:cNvPr>
          <p:cNvSpPr/>
          <p:nvPr/>
        </p:nvSpPr>
        <p:spPr>
          <a:xfrm>
            <a:off x="4234193" y="8699470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Ellipse 164">
            <a:extLst>
              <a:ext uri="{FF2B5EF4-FFF2-40B4-BE49-F238E27FC236}">
                <a16:creationId xmlns:a16="http://schemas.microsoft.com/office/drawing/2014/main" id="{A96B4031-EB7D-3D40-A6FA-0B66E51B7BFB}"/>
              </a:ext>
            </a:extLst>
          </p:cNvPr>
          <p:cNvSpPr/>
          <p:nvPr/>
        </p:nvSpPr>
        <p:spPr>
          <a:xfrm>
            <a:off x="4442484" y="8701408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6" name="Ellipse 165">
            <a:extLst>
              <a:ext uri="{FF2B5EF4-FFF2-40B4-BE49-F238E27FC236}">
                <a16:creationId xmlns:a16="http://schemas.microsoft.com/office/drawing/2014/main" id="{D57F6E33-9C0A-5C42-A31D-C69A24080F20}"/>
              </a:ext>
            </a:extLst>
          </p:cNvPr>
          <p:cNvSpPr/>
          <p:nvPr/>
        </p:nvSpPr>
        <p:spPr>
          <a:xfrm>
            <a:off x="3579520" y="9644830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40A2C2F1-FDAC-C143-BAAC-1391F07F3D3D}"/>
              </a:ext>
            </a:extLst>
          </p:cNvPr>
          <p:cNvSpPr/>
          <p:nvPr/>
        </p:nvSpPr>
        <p:spPr>
          <a:xfrm>
            <a:off x="3803441" y="9641391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Ellipse 167">
            <a:extLst>
              <a:ext uri="{FF2B5EF4-FFF2-40B4-BE49-F238E27FC236}">
                <a16:creationId xmlns:a16="http://schemas.microsoft.com/office/drawing/2014/main" id="{072B2186-7C59-D749-AF5C-A22FC1C6AF62}"/>
              </a:ext>
            </a:extLst>
          </p:cNvPr>
          <p:cNvSpPr/>
          <p:nvPr/>
        </p:nvSpPr>
        <p:spPr>
          <a:xfrm>
            <a:off x="4023720" y="9639453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Ellipse 168">
            <a:extLst>
              <a:ext uri="{FF2B5EF4-FFF2-40B4-BE49-F238E27FC236}">
                <a16:creationId xmlns:a16="http://schemas.microsoft.com/office/drawing/2014/main" id="{C2898EA0-A87B-CD46-B2A0-7C66ED8CBEF8}"/>
              </a:ext>
            </a:extLst>
          </p:cNvPr>
          <p:cNvSpPr/>
          <p:nvPr/>
        </p:nvSpPr>
        <p:spPr>
          <a:xfrm>
            <a:off x="4232011" y="9639453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Ellipse 169">
            <a:extLst>
              <a:ext uri="{FF2B5EF4-FFF2-40B4-BE49-F238E27FC236}">
                <a16:creationId xmlns:a16="http://schemas.microsoft.com/office/drawing/2014/main" id="{7211AFAC-EA40-854C-98A4-836AA3476FF1}"/>
              </a:ext>
            </a:extLst>
          </p:cNvPr>
          <p:cNvSpPr/>
          <p:nvPr/>
        </p:nvSpPr>
        <p:spPr>
          <a:xfrm>
            <a:off x="4440302" y="9641391"/>
            <a:ext cx="165180" cy="16518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Ellipse 170">
            <a:extLst>
              <a:ext uri="{FF2B5EF4-FFF2-40B4-BE49-F238E27FC236}">
                <a16:creationId xmlns:a16="http://schemas.microsoft.com/office/drawing/2014/main" id="{87AEE6F9-1EE4-2646-A0C8-14755D94D1A8}"/>
              </a:ext>
            </a:extLst>
          </p:cNvPr>
          <p:cNvSpPr/>
          <p:nvPr/>
        </p:nvSpPr>
        <p:spPr>
          <a:xfrm>
            <a:off x="3574286" y="9972306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Ellipse 171">
            <a:extLst>
              <a:ext uri="{FF2B5EF4-FFF2-40B4-BE49-F238E27FC236}">
                <a16:creationId xmlns:a16="http://schemas.microsoft.com/office/drawing/2014/main" id="{CACFACE5-B231-4E43-9E23-BB4659CF6F3C}"/>
              </a:ext>
            </a:extLst>
          </p:cNvPr>
          <p:cNvSpPr/>
          <p:nvPr/>
        </p:nvSpPr>
        <p:spPr>
          <a:xfrm>
            <a:off x="3798207" y="9968867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Ellipse 172">
            <a:extLst>
              <a:ext uri="{FF2B5EF4-FFF2-40B4-BE49-F238E27FC236}">
                <a16:creationId xmlns:a16="http://schemas.microsoft.com/office/drawing/2014/main" id="{198E1F46-8AC5-1D46-B59A-D681FEEEB716}"/>
              </a:ext>
            </a:extLst>
          </p:cNvPr>
          <p:cNvSpPr/>
          <p:nvPr/>
        </p:nvSpPr>
        <p:spPr>
          <a:xfrm>
            <a:off x="4018486" y="9974880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Ellipse 173">
            <a:extLst>
              <a:ext uri="{FF2B5EF4-FFF2-40B4-BE49-F238E27FC236}">
                <a16:creationId xmlns:a16="http://schemas.microsoft.com/office/drawing/2014/main" id="{9131FD44-93B0-9F44-B870-FFED3FDFDE4A}"/>
              </a:ext>
            </a:extLst>
          </p:cNvPr>
          <p:cNvSpPr/>
          <p:nvPr/>
        </p:nvSpPr>
        <p:spPr>
          <a:xfrm>
            <a:off x="4226777" y="9974880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Ellipse 174">
            <a:extLst>
              <a:ext uri="{FF2B5EF4-FFF2-40B4-BE49-F238E27FC236}">
                <a16:creationId xmlns:a16="http://schemas.microsoft.com/office/drawing/2014/main" id="{17C88D56-24F3-8549-BF8F-7ADE22F78DFB}"/>
              </a:ext>
            </a:extLst>
          </p:cNvPr>
          <p:cNvSpPr/>
          <p:nvPr/>
        </p:nvSpPr>
        <p:spPr>
          <a:xfrm>
            <a:off x="4435068" y="9968867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Ellipse 175">
            <a:extLst>
              <a:ext uri="{FF2B5EF4-FFF2-40B4-BE49-F238E27FC236}">
                <a16:creationId xmlns:a16="http://schemas.microsoft.com/office/drawing/2014/main" id="{D5F05326-36A0-F64B-BF20-4CA7176C7F12}"/>
              </a:ext>
            </a:extLst>
          </p:cNvPr>
          <p:cNvSpPr/>
          <p:nvPr/>
        </p:nvSpPr>
        <p:spPr>
          <a:xfrm>
            <a:off x="1484352" y="8064602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Ellipse 176">
            <a:extLst>
              <a:ext uri="{FF2B5EF4-FFF2-40B4-BE49-F238E27FC236}">
                <a16:creationId xmlns:a16="http://schemas.microsoft.com/office/drawing/2014/main" id="{B2D99397-1655-744B-A821-377689A6232D}"/>
              </a:ext>
            </a:extLst>
          </p:cNvPr>
          <p:cNvSpPr/>
          <p:nvPr/>
        </p:nvSpPr>
        <p:spPr>
          <a:xfrm>
            <a:off x="1708273" y="8061163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Ellipse 177">
            <a:extLst>
              <a:ext uri="{FF2B5EF4-FFF2-40B4-BE49-F238E27FC236}">
                <a16:creationId xmlns:a16="http://schemas.microsoft.com/office/drawing/2014/main" id="{01BFCE20-15EC-9340-92BF-A2B1C86F8F6F}"/>
              </a:ext>
            </a:extLst>
          </p:cNvPr>
          <p:cNvSpPr/>
          <p:nvPr/>
        </p:nvSpPr>
        <p:spPr>
          <a:xfrm>
            <a:off x="1928552" y="8059225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Ellipse 178">
            <a:extLst>
              <a:ext uri="{FF2B5EF4-FFF2-40B4-BE49-F238E27FC236}">
                <a16:creationId xmlns:a16="http://schemas.microsoft.com/office/drawing/2014/main" id="{85C4CCC6-84DA-7A4B-8973-8D759413DCBA}"/>
              </a:ext>
            </a:extLst>
          </p:cNvPr>
          <p:cNvSpPr/>
          <p:nvPr/>
        </p:nvSpPr>
        <p:spPr>
          <a:xfrm>
            <a:off x="2136843" y="8059225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Ellipse 179">
            <a:extLst>
              <a:ext uri="{FF2B5EF4-FFF2-40B4-BE49-F238E27FC236}">
                <a16:creationId xmlns:a16="http://schemas.microsoft.com/office/drawing/2014/main" id="{7087BA04-1427-9E42-8351-B8FFA64F6973}"/>
              </a:ext>
            </a:extLst>
          </p:cNvPr>
          <p:cNvSpPr/>
          <p:nvPr/>
        </p:nvSpPr>
        <p:spPr>
          <a:xfrm>
            <a:off x="2345134" y="8061163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Ellipse 180">
            <a:extLst>
              <a:ext uri="{FF2B5EF4-FFF2-40B4-BE49-F238E27FC236}">
                <a16:creationId xmlns:a16="http://schemas.microsoft.com/office/drawing/2014/main" id="{E5CF714B-3FB2-3344-BC0A-1C23F0BD4DA6}"/>
              </a:ext>
            </a:extLst>
          </p:cNvPr>
          <p:cNvSpPr/>
          <p:nvPr/>
        </p:nvSpPr>
        <p:spPr>
          <a:xfrm>
            <a:off x="1484352" y="8373399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Ellipse 181">
            <a:extLst>
              <a:ext uri="{FF2B5EF4-FFF2-40B4-BE49-F238E27FC236}">
                <a16:creationId xmlns:a16="http://schemas.microsoft.com/office/drawing/2014/main" id="{526BB2EA-923E-514C-8AAF-2401D3EB69FD}"/>
              </a:ext>
            </a:extLst>
          </p:cNvPr>
          <p:cNvSpPr/>
          <p:nvPr/>
        </p:nvSpPr>
        <p:spPr>
          <a:xfrm>
            <a:off x="1708273" y="8369960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3" name="Ellipse 182">
            <a:extLst>
              <a:ext uri="{FF2B5EF4-FFF2-40B4-BE49-F238E27FC236}">
                <a16:creationId xmlns:a16="http://schemas.microsoft.com/office/drawing/2014/main" id="{F3CCD253-8896-D44D-ABB0-B77CDDD2C8CC}"/>
              </a:ext>
            </a:extLst>
          </p:cNvPr>
          <p:cNvSpPr/>
          <p:nvPr/>
        </p:nvSpPr>
        <p:spPr>
          <a:xfrm>
            <a:off x="1928552" y="8368022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4" name="Ellipse 183">
            <a:extLst>
              <a:ext uri="{FF2B5EF4-FFF2-40B4-BE49-F238E27FC236}">
                <a16:creationId xmlns:a16="http://schemas.microsoft.com/office/drawing/2014/main" id="{432F8570-7BE6-1245-9BF0-9A8AD3FDEEFE}"/>
              </a:ext>
            </a:extLst>
          </p:cNvPr>
          <p:cNvSpPr/>
          <p:nvPr/>
        </p:nvSpPr>
        <p:spPr>
          <a:xfrm>
            <a:off x="2136843" y="8368022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5" name="Ellipse 184">
            <a:extLst>
              <a:ext uri="{FF2B5EF4-FFF2-40B4-BE49-F238E27FC236}">
                <a16:creationId xmlns:a16="http://schemas.microsoft.com/office/drawing/2014/main" id="{0951C000-6F6D-F94F-9703-10DB56A49750}"/>
              </a:ext>
            </a:extLst>
          </p:cNvPr>
          <p:cNvSpPr/>
          <p:nvPr/>
        </p:nvSpPr>
        <p:spPr>
          <a:xfrm>
            <a:off x="2345134" y="8369960"/>
            <a:ext cx="165180" cy="16518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6" name="Ellipse 185">
            <a:extLst>
              <a:ext uri="{FF2B5EF4-FFF2-40B4-BE49-F238E27FC236}">
                <a16:creationId xmlns:a16="http://schemas.microsoft.com/office/drawing/2014/main" id="{D59C0249-43F5-F247-8338-80067A96067E}"/>
              </a:ext>
            </a:extLst>
          </p:cNvPr>
          <p:cNvSpPr/>
          <p:nvPr/>
        </p:nvSpPr>
        <p:spPr>
          <a:xfrm>
            <a:off x="1482826" y="8702928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7" name="Ellipse 186">
            <a:extLst>
              <a:ext uri="{FF2B5EF4-FFF2-40B4-BE49-F238E27FC236}">
                <a16:creationId xmlns:a16="http://schemas.microsoft.com/office/drawing/2014/main" id="{E5F605BD-6992-284E-BC81-D407B0F1A0BF}"/>
              </a:ext>
            </a:extLst>
          </p:cNvPr>
          <p:cNvSpPr/>
          <p:nvPr/>
        </p:nvSpPr>
        <p:spPr>
          <a:xfrm>
            <a:off x="1706747" y="8699489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8" name="Ellipse 187">
            <a:extLst>
              <a:ext uri="{FF2B5EF4-FFF2-40B4-BE49-F238E27FC236}">
                <a16:creationId xmlns:a16="http://schemas.microsoft.com/office/drawing/2014/main" id="{6B9D55B4-136D-814B-A6A5-57DF3F9E1E16}"/>
              </a:ext>
            </a:extLst>
          </p:cNvPr>
          <p:cNvSpPr/>
          <p:nvPr/>
        </p:nvSpPr>
        <p:spPr>
          <a:xfrm>
            <a:off x="1927026" y="8697551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9" name="Ellipse 188">
            <a:extLst>
              <a:ext uri="{FF2B5EF4-FFF2-40B4-BE49-F238E27FC236}">
                <a16:creationId xmlns:a16="http://schemas.microsoft.com/office/drawing/2014/main" id="{1F141B99-AE7A-104D-97AF-6B7616A8AADE}"/>
              </a:ext>
            </a:extLst>
          </p:cNvPr>
          <p:cNvSpPr/>
          <p:nvPr/>
        </p:nvSpPr>
        <p:spPr>
          <a:xfrm>
            <a:off x="2135317" y="8697551"/>
            <a:ext cx="165180" cy="16518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0" name="Ellipse 189">
            <a:extLst>
              <a:ext uri="{FF2B5EF4-FFF2-40B4-BE49-F238E27FC236}">
                <a16:creationId xmlns:a16="http://schemas.microsoft.com/office/drawing/2014/main" id="{C53BA738-1ABF-FE44-A6CC-341B10831894}"/>
              </a:ext>
            </a:extLst>
          </p:cNvPr>
          <p:cNvSpPr/>
          <p:nvPr/>
        </p:nvSpPr>
        <p:spPr>
          <a:xfrm>
            <a:off x="2343608" y="8699489"/>
            <a:ext cx="165180" cy="16518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1" name="Ellipse 190">
            <a:extLst>
              <a:ext uri="{FF2B5EF4-FFF2-40B4-BE49-F238E27FC236}">
                <a16:creationId xmlns:a16="http://schemas.microsoft.com/office/drawing/2014/main" id="{D6CAF3C5-0C0B-CC4A-B1B3-3708E904B35D}"/>
              </a:ext>
            </a:extLst>
          </p:cNvPr>
          <p:cNvSpPr/>
          <p:nvPr/>
        </p:nvSpPr>
        <p:spPr>
          <a:xfrm>
            <a:off x="1465459" y="9005612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2" name="Ellipse 191">
            <a:extLst>
              <a:ext uri="{FF2B5EF4-FFF2-40B4-BE49-F238E27FC236}">
                <a16:creationId xmlns:a16="http://schemas.microsoft.com/office/drawing/2014/main" id="{973B6DD7-ADDF-3442-9930-A8DFD32A046D}"/>
              </a:ext>
            </a:extLst>
          </p:cNvPr>
          <p:cNvSpPr/>
          <p:nvPr/>
        </p:nvSpPr>
        <p:spPr>
          <a:xfrm>
            <a:off x="1689380" y="9002173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3" name="Ellipse 192">
            <a:extLst>
              <a:ext uri="{FF2B5EF4-FFF2-40B4-BE49-F238E27FC236}">
                <a16:creationId xmlns:a16="http://schemas.microsoft.com/office/drawing/2014/main" id="{B48D5C9E-AAAD-3447-9E48-375C10D11860}"/>
              </a:ext>
            </a:extLst>
          </p:cNvPr>
          <p:cNvSpPr/>
          <p:nvPr/>
        </p:nvSpPr>
        <p:spPr>
          <a:xfrm>
            <a:off x="1909659" y="9008186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4" name="Ellipse 193">
            <a:extLst>
              <a:ext uri="{FF2B5EF4-FFF2-40B4-BE49-F238E27FC236}">
                <a16:creationId xmlns:a16="http://schemas.microsoft.com/office/drawing/2014/main" id="{1F132C86-782A-8047-8223-B78A96D7C0C1}"/>
              </a:ext>
            </a:extLst>
          </p:cNvPr>
          <p:cNvSpPr/>
          <p:nvPr/>
        </p:nvSpPr>
        <p:spPr>
          <a:xfrm>
            <a:off x="2117950" y="9008186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5" name="Ellipse 194">
            <a:extLst>
              <a:ext uri="{FF2B5EF4-FFF2-40B4-BE49-F238E27FC236}">
                <a16:creationId xmlns:a16="http://schemas.microsoft.com/office/drawing/2014/main" id="{96B7D9EB-145F-A64C-AD53-962C2171BE88}"/>
              </a:ext>
            </a:extLst>
          </p:cNvPr>
          <p:cNvSpPr/>
          <p:nvPr/>
        </p:nvSpPr>
        <p:spPr>
          <a:xfrm>
            <a:off x="2326241" y="9002173"/>
            <a:ext cx="165180" cy="16518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6" name="Ellipse 195">
            <a:extLst>
              <a:ext uri="{FF2B5EF4-FFF2-40B4-BE49-F238E27FC236}">
                <a16:creationId xmlns:a16="http://schemas.microsoft.com/office/drawing/2014/main" id="{2882BB86-D4F1-2948-ABA7-FDDB69D0FD8F}"/>
              </a:ext>
            </a:extLst>
          </p:cNvPr>
          <p:cNvSpPr/>
          <p:nvPr/>
        </p:nvSpPr>
        <p:spPr>
          <a:xfrm>
            <a:off x="1465486" y="9646910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7" name="Ellipse 196">
            <a:extLst>
              <a:ext uri="{FF2B5EF4-FFF2-40B4-BE49-F238E27FC236}">
                <a16:creationId xmlns:a16="http://schemas.microsoft.com/office/drawing/2014/main" id="{0067D890-E0AF-0443-8349-632C6813F2DD}"/>
              </a:ext>
            </a:extLst>
          </p:cNvPr>
          <p:cNvSpPr/>
          <p:nvPr/>
        </p:nvSpPr>
        <p:spPr>
          <a:xfrm>
            <a:off x="1689407" y="9643471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8" name="Ellipse 197">
            <a:extLst>
              <a:ext uri="{FF2B5EF4-FFF2-40B4-BE49-F238E27FC236}">
                <a16:creationId xmlns:a16="http://schemas.microsoft.com/office/drawing/2014/main" id="{37D14EB5-8265-F84F-ACA6-12258D6E2CD5}"/>
              </a:ext>
            </a:extLst>
          </p:cNvPr>
          <p:cNvSpPr/>
          <p:nvPr/>
        </p:nvSpPr>
        <p:spPr>
          <a:xfrm>
            <a:off x="1909686" y="9641533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9" name="Ellipse 198">
            <a:extLst>
              <a:ext uri="{FF2B5EF4-FFF2-40B4-BE49-F238E27FC236}">
                <a16:creationId xmlns:a16="http://schemas.microsoft.com/office/drawing/2014/main" id="{C3DCF8DF-9B29-FA4C-A287-2BE2D762587D}"/>
              </a:ext>
            </a:extLst>
          </p:cNvPr>
          <p:cNvSpPr/>
          <p:nvPr/>
        </p:nvSpPr>
        <p:spPr>
          <a:xfrm>
            <a:off x="2117977" y="9641533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0" name="Ellipse 199">
            <a:extLst>
              <a:ext uri="{FF2B5EF4-FFF2-40B4-BE49-F238E27FC236}">
                <a16:creationId xmlns:a16="http://schemas.microsoft.com/office/drawing/2014/main" id="{E23070D5-C8FC-7241-AA58-4E25E3D714CF}"/>
              </a:ext>
            </a:extLst>
          </p:cNvPr>
          <p:cNvSpPr/>
          <p:nvPr/>
        </p:nvSpPr>
        <p:spPr>
          <a:xfrm>
            <a:off x="2326268" y="9643471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1" name="Ellipse 200">
            <a:extLst>
              <a:ext uri="{FF2B5EF4-FFF2-40B4-BE49-F238E27FC236}">
                <a16:creationId xmlns:a16="http://schemas.microsoft.com/office/drawing/2014/main" id="{AC800802-038D-4A42-A4A6-7A391353DD7B}"/>
              </a:ext>
            </a:extLst>
          </p:cNvPr>
          <p:cNvSpPr/>
          <p:nvPr/>
        </p:nvSpPr>
        <p:spPr>
          <a:xfrm>
            <a:off x="1460252" y="9974386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2" name="Ellipse 201">
            <a:extLst>
              <a:ext uri="{FF2B5EF4-FFF2-40B4-BE49-F238E27FC236}">
                <a16:creationId xmlns:a16="http://schemas.microsoft.com/office/drawing/2014/main" id="{56E5D9ED-B3C4-4744-9E1E-608BD835AFD5}"/>
              </a:ext>
            </a:extLst>
          </p:cNvPr>
          <p:cNvSpPr/>
          <p:nvPr/>
        </p:nvSpPr>
        <p:spPr>
          <a:xfrm>
            <a:off x="1684173" y="9970947"/>
            <a:ext cx="165180" cy="165180"/>
          </a:xfrm>
          <a:prstGeom prst="ellipse">
            <a:avLst/>
          </a:prstGeom>
          <a:solidFill>
            <a:srgbClr val="B3A4C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3" name="Ellipse 202">
            <a:extLst>
              <a:ext uri="{FF2B5EF4-FFF2-40B4-BE49-F238E27FC236}">
                <a16:creationId xmlns:a16="http://schemas.microsoft.com/office/drawing/2014/main" id="{45F52EF1-2A7B-0444-918B-771371B8580A}"/>
              </a:ext>
            </a:extLst>
          </p:cNvPr>
          <p:cNvSpPr/>
          <p:nvPr/>
        </p:nvSpPr>
        <p:spPr>
          <a:xfrm>
            <a:off x="1904452" y="9976960"/>
            <a:ext cx="165180" cy="16518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" name="Ellipse 203">
            <a:extLst>
              <a:ext uri="{FF2B5EF4-FFF2-40B4-BE49-F238E27FC236}">
                <a16:creationId xmlns:a16="http://schemas.microsoft.com/office/drawing/2014/main" id="{D099CFA5-8443-794D-A954-A153A3038AE4}"/>
              </a:ext>
            </a:extLst>
          </p:cNvPr>
          <p:cNvSpPr/>
          <p:nvPr/>
        </p:nvSpPr>
        <p:spPr>
          <a:xfrm>
            <a:off x="2112743" y="9976960"/>
            <a:ext cx="165180" cy="16518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" name="Ellipse 204">
            <a:extLst>
              <a:ext uri="{FF2B5EF4-FFF2-40B4-BE49-F238E27FC236}">
                <a16:creationId xmlns:a16="http://schemas.microsoft.com/office/drawing/2014/main" id="{54A34CE8-7BEF-C345-BF4D-9E2F7B3AE07C}"/>
              </a:ext>
            </a:extLst>
          </p:cNvPr>
          <p:cNvSpPr/>
          <p:nvPr/>
        </p:nvSpPr>
        <p:spPr>
          <a:xfrm>
            <a:off x="2321034" y="9970947"/>
            <a:ext cx="165180" cy="165180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85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43409A-4799-FA42-9F31-505AABB8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27" y="645966"/>
            <a:ext cx="6661822" cy="936026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b="1" dirty="0"/>
              <a:t>Cher(e) Candidat(e)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Merci d'avoir téléchargé ce modèle sur notre site. Nous espérons qu'il vous aidera à mettre en valeur votre CV.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dirty="0"/>
              <a:t>---------------------------------------------------------------------------------------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Besoin de conseils pour rédiger votre CV ou vous préparer pour l’entretien d’embauche ? Consultez nos articles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2"/>
              </a:rPr>
              <a:t>Le titre du CV : guide pratique + 30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3"/>
              </a:rPr>
              <a:t>Comment mettre en valeur son expérience professionnelle ?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4"/>
              </a:rPr>
              <a:t>Rédiger une accroche de CV percutante + 9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5"/>
              </a:rPr>
              <a:t>Les 7 points clés d'un CV réussi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Personnalisez votre CV avec </a:t>
            </a:r>
            <a:r>
              <a:rPr lang="fr-FR" dirty="0">
                <a:hlinkClick r:id="rId6"/>
              </a:rPr>
              <a:t>des icônes gratuites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Bien </a:t>
            </a:r>
            <a:r>
              <a:rPr lang="fr-FR" dirty="0">
                <a:hlinkClick r:id="rId7"/>
              </a:rPr>
              <a:t>préparer son entretien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proposons également plusieurs centaines d'exemples de lettres de motivation classées par métier et des modèles pour les mettre en forme.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8"/>
              </a:rPr>
              <a:t>1200 exemples de lettres de motivation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9"/>
              </a:rPr>
              <a:t>Les modèles de </a:t>
            </a:r>
            <a:r>
              <a:rPr lang="fr-FR" dirty="0">
                <a:hlinkClick r:id="rId10"/>
              </a:rPr>
              <a:t>courrier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Tous nos conseils </a:t>
            </a:r>
            <a:r>
              <a:rPr lang="fr-FR" dirty="0">
                <a:hlinkClick r:id="rId11"/>
              </a:rPr>
              <a:t>pour rédiger une lettre efficace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vous souhaitons bonne chance dans vos recherches et vos entretiens </a:t>
            </a:r>
            <a:r>
              <a:rPr lang="fr-FR" dirty="0">
                <a:sym typeface="Wingdings" pitchFamily="2" charset="2"/>
              </a:rPr>
              <a:t>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Enfin, rappelez-vous qu'une bonne candidature est une candidature personnalisée ! Prenez donc le temps de la rédiger avec soin car elle décrit votre parcours professionnel et votre personnalité.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----------------</a:t>
            </a:r>
          </a:p>
          <a:p>
            <a:pPr marL="0" indent="0">
              <a:buNone/>
            </a:pPr>
            <a:r>
              <a:rPr lang="fr-FR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: Les contenus diffusés sur notre site (modèles de CV, modèles de lettre, articles ...) sont la propriété de creeruncv.com. Leur utilisation est limitée à un usage strictement personnel. Il est interdit de les diffuser ou redistribuer sans notre accord. Contenus déposés dans 180 pays devant huissier. Reproduction strictement interdite, même partielle. Limité à un usage strictement personnel. </a:t>
            </a:r>
            <a:br>
              <a:rPr lang="fr-FR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Disclaimer</a:t>
            </a:r>
            <a:r>
              <a:rPr lang="fr-FR" sz="2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: Les modèles disponibles sur notre site fournis "en l'état" et sans garantie.</a:t>
            </a:r>
          </a:p>
          <a:p>
            <a:pPr marL="0" indent="0">
              <a:buNone/>
            </a:pPr>
            <a:endParaRPr lang="fr-FR" sz="2447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447" dirty="0" err="1"/>
              <a:t>Créeruncv.com</a:t>
            </a:r>
            <a:r>
              <a:rPr lang="fr-FR" sz="2447" dirty="0"/>
              <a:t> est un site gratuit. </a:t>
            </a:r>
          </a:p>
        </p:txBody>
      </p:sp>
    </p:spTree>
    <p:extLst>
      <p:ext uri="{BB962C8B-B14F-4D97-AF65-F5344CB8AC3E}">
        <p14:creationId xmlns:p14="http://schemas.microsoft.com/office/powerpoint/2010/main" val="27722884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584</Words>
  <Application>Microsoft Macintosh PowerPoint</Application>
  <PresentationFormat>Personnalisé</PresentationFormat>
  <Paragraphs>90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Axel Maille</cp:lastModifiedBy>
  <cp:revision>2</cp:revision>
  <dcterms:created xsi:type="dcterms:W3CDTF">2019-11-19T09:26:20Z</dcterms:created>
  <dcterms:modified xsi:type="dcterms:W3CDTF">2022-08-03T16:25:06Z</dcterms:modified>
</cp:coreProperties>
</file>