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9" r:id="rId3"/>
  </p:sldIdLst>
  <p:sldSz cx="7562850" cy="10688638"/>
  <p:notesSz cx="6858000" cy="9144000"/>
  <p:defaultTextStyle>
    <a:defPPr>
      <a:defRPr lang="fr-FR"/>
    </a:defPPr>
    <a:lvl1pPr marL="0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21437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42873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64310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085746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07183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28620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50056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171493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FFACD9"/>
    <a:srgbClr val="FF0087"/>
    <a:srgbClr val="B5B41A"/>
    <a:srgbClr val="87C4B5"/>
    <a:srgbClr val="6B96AC"/>
    <a:srgbClr val="DD007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 snapToObjects="1">
      <p:cViewPr>
        <p:scale>
          <a:sx n="60" d="100"/>
          <a:sy n="60" d="100"/>
        </p:scale>
        <p:origin x="3960" y="776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2" cy="229112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214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28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43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57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71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86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500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14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0EF4A-3674-6D4A-87D0-2CE98DA4DC03}" type="datetimeFigureOut">
              <a:rPr lang="fr-FR" smtClean="0"/>
              <a:t>25/03/2024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3A6FC-2B7C-914E-86D9-8B228CB8811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807030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0EF4A-3674-6D4A-87D0-2CE98DA4DC03}" type="datetimeFigureOut">
              <a:rPr lang="fr-FR" smtClean="0"/>
              <a:t>25/03/2024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3A6FC-2B7C-914E-86D9-8B228CB8811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12905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410041" y="472579"/>
            <a:ext cx="1987874" cy="10057710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42480" y="472579"/>
            <a:ext cx="5841514" cy="10057710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0EF4A-3674-6D4A-87D0-2CE98DA4DC03}" type="datetimeFigureOut">
              <a:rPr lang="fr-FR" smtClean="0"/>
              <a:t>25/03/2024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3A6FC-2B7C-914E-86D9-8B228CB8811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726136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0EF4A-3674-6D4A-87D0-2CE98DA4DC03}" type="datetimeFigureOut">
              <a:rPr lang="fr-FR" smtClean="0"/>
              <a:t>25/03/2024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3A6FC-2B7C-914E-86D9-8B228CB8811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781989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2" cy="2122882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2"/>
            <a:ext cx="6428422" cy="2338139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1437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2873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6431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8574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0718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286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5005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7149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0EF4A-3674-6D4A-87D0-2CE98DA4DC03}" type="datetimeFigureOut">
              <a:rPr lang="fr-FR" smtClean="0"/>
              <a:t>25/03/2024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3A6FC-2B7C-914E-86D9-8B228CB8811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025853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42481" y="2751335"/>
            <a:ext cx="3914037" cy="7778953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482565" y="2751335"/>
            <a:ext cx="3915350" cy="7778953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0EF4A-3674-6D4A-87D0-2CE98DA4DC03}" type="datetimeFigureOut">
              <a:rPr lang="fr-FR" smtClean="0"/>
              <a:t>25/03/2024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3A6FC-2B7C-914E-86D9-8B228CB8811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820218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2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5"/>
            <a:ext cx="3341572" cy="997110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437" indent="0">
              <a:buNone/>
              <a:defRPr sz="2300" b="1"/>
            </a:lvl2pPr>
            <a:lvl3pPr marL="1042873" indent="0">
              <a:buNone/>
              <a:defRPr sz="2100" b="1"/>
            </a:lvl3pPr>
            <a:lvl4pPr marL="1564310" indent="0">
              <a:buNone/>
              <a:defRPr sz="1800" b="1"/>
            </a:lvl4pPr>
            <a:lvl5pPr marL="2085746" indent="0">
              <a:buNone/>
              <a:defRPr sz="1800" b="1"/>
            </a:lvl5pPr>
            <a:lvl6pPr marL="2607183" indent="0">
              <a:buNone/>
              <a:defRPr sz="1800" b="1"/>
            </a:lvl6pPr>
            <a:lvl7pPr marL="3128620" indent="0">
              <a:buNone/>
              <a:defRPr sz="1800" b="1"/>
            </a:lvl7pPr>
            <a:lvl8pPr marL="3650056" indent="0">
              <a:buNone/>
              <a:defRPr sz="1800" b="1"/>
            </a:lvl8pPr>
            <a:lvl9pPr marL="4171493" indent="0">
              <a:buNone/>
              <a:defRPr sz="18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5"/>
            <a:ext cx="3341572" cy="6158339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5"/>
            <a:ext cx="3342884" cy="997110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437" indent="0">
              <a:buNone/>
              <a:defRPr sz="2300" b="1"/>
            </a:lvl2pPr>
            <a:lvl3pPr marL="1042873" indent="0">
              <a:buNone/>
              <a:defRPr sz="2100" b="1"/>
            </a:lvl3pPr>
            <a:lvl4pPr marL="1564310" indent="0">
              <a:buNone/>
              <a:defRPr sz="1800" b="1"/>
            </a:lvl4pPr>
            <a:lvl5pPr marL="2085746" indent="0">
              <a:buNone/>
              <a:defRPr sz="1800" b="1"/>
            </a:lvl5pPr>
            <a:lvl6pPr marL="2607183" indent="0">
              <a:buNone/>
              <a:defRPr sz="1800" b="1"/>
            </a:lvl6pPr>
            <a:lvl7pPr marL="3128620" indent="0">
              <a:buNone/>
              <a:defRPr sz="1800" b="1"/>
            </a:lvl7pPr>
            <a:lvl8pPr marL="3650056" indent="0">
              <a:buNone/>
              <a:defRPr sz="1800" b="1"/>
            </a:lvl8pPr>
            <a:lvl9pPr marL="4171493" indent="0">
              <a:buNone/>
              <a:defRPr sz="18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5"/>
            <a:ext cx="3342884" cy="6158339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0EF4A-3674-6D4A-87D0-2CE98DA4DC03}" type="datetimeFigureOut">
              <a:rPr lang="fr-FR" smtClean="0"/>
              <a:t>25/03/2024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3A6FC-2B7C-914E-86D9-8B228CB8811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52576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0EF4A-3674-6D4A-87D0-2CE98DA4DC03}" type="datetimeFigureOut">
              <a:rPr lang="fr-FR" smtClean="0"/>
              <a:t>25/03/2024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3A6FC-2B7C-914E-86D9-8B228CB8811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858812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0EF4A-3674-6D4A-87D0-2CE98DA4DC03}" type="datetimeFigureOut">
              <a:rPr lang="fr-FR" smtClean="0"/>
              <a:t>25/03/2024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3A6FC-2B7C-914E-86D9-8B228CB8811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854117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5" cy="1811130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8"/>
            <a:ext cx="4227844" cy="9122456"/>
          </a:xfrm>
        </p:spPr>
        <p:txBody>
          <a:bodyPr/>
          <a:lstStyle>
            <a:lvl1pPr>
              <a:defRPr sz="36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5" cy="7311326"/>
          </a:xfrm>
        </p:spPr>
        <p:txBody>
          <a:bodyPr/>
          <a:lstStyle>
            <a:lvl1pPr marL="0" indent="0">
              <a:buNone/>
              <a:defRPr sz="1600"/>
            </a:lvl1pPr>
            <a:lvl2pPr marL="521437" indent="0">
              <a:buNone/>
              <a:defRPr sz="1400"/>
            </a:lvl2pPr>
            <a:lvl3pPr marL="1042873" indent="0">
              <a:buNone/>
              <a:defRPr sz="1100"/>
            </a:lvl3pPr>
            <a:lvl4pPr marL="1564310" indent="0">
              <a:buNone/>
              <a:defRPr sz="1000"/>
            </a:lvl4pPr>
            <a:lvl5pPr marL="2085746" indent="0">
              <a:buNone/>
              <a:defRPr sz="1000"/>
            </a:lvl5pPr>
            <a:lvl6pPr marL="2607183" indent="0">
              <a:buNone/>
              <a:defRPr sz="1000"/>
            </a:lvl6pPr>
            <a:lvl7pPr marL="3128620" indent="0">
              <a:buNone/>
              <a:defRPr sz="1000"/>
            </a:lvl7pPr>
            <a:lvl8pPr marL="3650056" indent="0">
              <a:buNone/>
              <a:defRPr sz="1000"/>
            </a:lvl8pPr>
            <a:lvl9pPr marL="4171493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0EF4A-3674-6D4A-87D0-2CE98DA4DC03}" type="datetimeFigureOut">
              <a:rPr lang="fr-FR" smtClean="0"/>
              <a:t>25/03/2024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3A6FC-2B7C-914E-86D9-8B228CB8811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6599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50"/>
            <a:ext cx="4537710" cy="6413183"/>
          </a:xfrm>
        </p:spPr>
        <p:txBody>
          <a:bodyPr/>
          <a:lstStyle>
            <a:lvl1pPr marL="0" indent="0">
              <a:buNone/>
              <a:defRPr sz="3600"/>
            </a:lvl1pPr>
            <a:lvl2pPr marL="521437" indent="0">
              <a:buNone/>
              <a:defRPr sz="3200"/>
            </a:lvl2pPr>
            <a:lvl3pPr marL="1042873" indent="0">
              <a:buNone/>
              <a:defRPr sz="2700"/>
            </a:lvl3pPr>
            <a:lvl4pPr marL="1564310" indent="0">
              <a:buNone/>
              <a:defRPr sz="2300"/>
            </a:lvl4pPr>
            <a:lvl5pPr marL="2085746" indent="0">
              <a:buNone/>
              <a:defRPr sz="2300"/>
            </a:lvl5pPr>
            <a:lvl6pPr marL="2607183" indent="0">
              <a:buNone/>
              <a:defRPr sz="2300"/>
            </a:lvl6pPr>
            <a:lvl7pPr marL="3128620" indent="0">
              <a:buNone/>
              <a:defRPr sz="2300"/>
            </a:lvl7pPr>
            <a:lvl8pPr marL="3650056" indent="0">
              <a:buNone/>
              <a:defRPr sz="2300"/>
            </a:lvl8pPr>
            <a:lvl9pPr marL="4171493" indent="0">
              <a:buNone/>
              <a:defRPr sz="23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600"/>
            </a:lvl1pPr>
            <a:lvl2pPr marL="521437" indent="0">
              <a:buNone/>
              <a:defRPr sz="1400"/>
            </a:lvl2pPr>
            <a:lvl3pPr marL="1042873" indent="0">
              <a:buNone/>
              <a:defRPr sz="1100"/>
            </a:lvl3pPr>
            <a:lvl4pPr marL="1564310" indent="0">
              <a:buNone/>
              <a:defRPr sz="1000"/>
            </a:lvl4pPr>
            <a:lvl5pPr marL="2085746" indent="0">
              <a:buNone/>
              <a:defRPr sz="1000"/>
            </a:lvl5pPr>
            <a:lvl6pPr marL="2607183" indent="0">
              <a:buNone/>
              <a:defRPr sz="1000"/>
            </a:lvl6pPr>
            <a:lvl7pPr marL="3128620" indent="0">
              <a:buNone/>
              <a:defRPr sz="1000"/>
            </a:lvl7pPr>
            <a:lvl8pPr marL="3650056" indent="0">
              <a:buNone/>
              <a:defRPr sz="1000"/>
            </a:lvl8pPr>
            <a:lvl9pPr marL="4171493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0EF4A-3674-6D4A-87D0-2CE98DA4DC03}" type="datetimeFigureOut">
              <a:rPr lang="fr-FR" smtClean="0"/>
              <a:t>25/03/2024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3A6FC-2B7C-914E-86D9-8B228CB8811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634599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2"/>
            <a:ext cx="6806565" cy="1781440"/>
          </a:xfrm>
          <a:prstGeom prst="rect">
            <a:avLst/>
          </a:prstGeom>
        </p:spPr>
        <p:txBody>
          <a:bodyPr vert="horz" lIns="104287" tIns="52144" rIns="104287" bIns="52144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8"/>
            <a:ext cx="6806565" cy="7054006"/>
          </a:xfrm>
          <a:prstGeom prst="rect">
            <a:avLst/>
          </a:prstGeom>
        </p:spPr>
        <p:txBody>
          <a:bodyPr vert="horz" lIns="104287" tIns="52144" rIns="104287" bIns="52144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104287" tIns="52144" rIns="104287" bIns="52144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0EF4A-3674-6D4A-87D0-2CE98DA4DC03}" type="datetimeFigureOut">
              <a:rPr lang="fr-FR" smtClean="0"/>
              <a:t>25/03/2024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5" y="9906785"/>
            <a:ext cx="2394902" cy="569071"/>
          </a:xfrm>
          <a:prstGeom prst="rect">
            <a:avLst/>
          </a:prstGeom>
        </p:spPr>
        <p:txBody>
          <a:bodyPr vert="horz" lIns="104287" tIns="52144" rIns="104287" bIns="52144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2" y="9906785"/>
            <a:ext cx="1764665" cy="569071"/>
          </a:xfrm>
          <a:prstGeom prst="rect">
            <a:avLst/>
          </a:prstGeom>
        </p:spPr>
        <p:txBody>
          <a:bodyPr vert="horz" lIns="104287" tIns="52144" rIns="104287" bIns="52144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E3A6FC-2B7C-914E-86D9-8B228CB8811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11766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21437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91077" indent="-391077" algn="l" defTabSz="521437" rtl="0" eaLnBrk="1" latinLnBrk="0" hangingPunct="1">
        <a:spcBef>
          <a:spcPct val="20000"/>
        </a:spcBef>
        <a:buFont typeface="Arial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47334" indent="-325898" algn="l" defTabSz="521437" rtl="0" eaLnBrk="1" latinLnBrk="0" hangingPunct="1">
        <a:spcBef>
          <a:spcPct val="20000"/>
        </a:spcBef>
        <a:buFont typeface="Arial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03592" indent="-260718" algn="l" defTabSz="521437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25028" indent="-260718" algn="l" defTabSz="521437" rtl="0" eaLnBrk="1" latinLnBrk="0" hangingPunct="1">
        <a:spcBef>
          <a:spcPct val="20000"/>
        </a:spcBef>
        <a:buFont typeface="Arial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46465" indent="-260718" algn="l" defTabSz="521437" rtl="0" eaLnBrk="1" latinLnBrk="0" hangingPunct="1">
        <a:spcBef>
          <a:spcPct val="20000"/>
        </a:spcBef>
        <a:buFont typeface="Arial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67901" indent="-260718" algn="l" defTabSz="521437" rtl="0" eaLnBrk="1" latinLnBrk="0" hangingPunct="1">
        <a:spcBef>
          <a:spcPct val="20000"/>
        </a:spcBef>
        <a:buFont typeface="Arial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9338" indent="-260718" algn="l" defTabSz="521437" rtl="0" eaLnBrk="1" latinLnBrk="0" hangingPunct="1">
        <a:spcBef>
          <a:spcPct val="20000"/>
        </a:spcBef>
        <a:buFont typeface="Arial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0775" indent="-260718" algn="l" defTabSz="521437" rtl="0" eaLnBrk="1" latinLnBrk="0" hangingPunct="1">
        <a:spcBef>
          <a:spcPct val="20000"/>
        </a:spcBef>
        <a:buFont typeface="Arial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2211" indent="-260718" algn="l" defTabSz="521437" rtl="0" eaLnBrk="1" latinLnBrk="0" hangingPunct="1">
        <a:spcBef>
          <a:spcPct val="20000"/>
        </a:spcBef>
        <a:buFont typeface="Arial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5214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437" algn="l" defTabSz="5214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2873" algn="l" defTabSz="5214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310" algn="l" defTabSz="5214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5746" algn="l" defTabSz="5214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183" algn="l" defTabSz="5214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8620" algn="l" defTabSz="5214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056" algn="l" defTabSz="5214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1493" algn="l" defTabSz="5214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reeruncv.com/lettre-de-motivation/?utm_source=Document&amp;utm_medium=Link&amp;utm_campaign=Doc_CV_PTT" TargetMode="External"/><Relationship Id="rId3" Type="http://schemas.openxmlformats.org/officeDocument/2006/relationships/hyperlink" Target="https://www.creeruncv.com/conseils/lexperience-profesionnelle-sur-le-cv/?utm_source=Document&amp;utm_medium=Link&amp;utm_campaign=Doc_CV_PTT" TargetMode="External"/><Relationship Id="rId7" Type="http://schemas.openxmlformats.org/officeDocument/2006/relationships/hyperlink" Target="https://www.creeruncv.com/conseils/recrutement/?utm_source=Document&amp;utm_medium=Link&amp;utm_campaign=Doc_CV_PTT" TargetMode="External"/><Relationship Id="rId2" Type="http://schemas.openxmlformats.org/officeDocument/2006/relationships/hyperlink" Target="https://www.creeruncv.com/conseils/le-titre-du-cv/?utm_source=Document&amp;utm_medium=Link&amp;utm_campaign=Doc_CV_PT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reeruncv.com/conseils/icones-pour-cv/?utm_source=Document&amp;utm_medium=Link&amp;utm_campaign=Doc_CV_PTT" TargetMode="External"/><Relationship Id="rId11" Type="http://schemas.openxmlformats.org/officeDocument/2006/relationships/hyperlink" Target="https://www.creeruncv.com/conseils/lettre-de-motivation/?utm_source=Document&amp;utm_medium=Link&amp;utm_campaign=Doc_CV_PTT" TargetMode="External"/><Relationship Id="rId5" Type="http://schemas.openxmlformats.org/officeDocument/2006/relationships/hyperlink" Target="https://www.creeruncv.com/conseils/faire-un-cv-conseils-pratiques/?utm_source=Document&amp;utm_medium=Link&amp;utm_campaign=Doc_CV_PTT" TargetMode="External"/><Relationship Id="rId10" Type="http://schemas.openxmlformats.org/officeDocument/2006/relationships/hyperlink" Target="https://www.creeruncv.com/modele-de-lettre/?utm_source=Document&amp;utm_medium=Link&amp;utm_campaign=Doc_CV_PTT" TargetMode="External"/><Relationship Id="rId4" Type="http://schemas.openxmlformats.org/officeDocument/2006/relationships/hyperlink" Target="https://www.creeruncv.com/conseils/laccroche-du-cv/?utm_source=Document&amp;utm_medium=Link&amp;utm_campaign=Doc_CV_PTT" TargetMode="External"/><Relationship Id="rId9" Type="http://schemas.openxmlformats.org/officeDocument/2006/relationships/hyperlink" Target="https://www.creeruncv.com/modele-de-lettr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iangle rectangle 1"/>
          <p:cNvSpPr/>
          <p:nvPr/>
        </p:nvSpPr>
        <p:spPr>
          <a:xfrm>
            <a:off x="0" y="577490"/>
            <a:ext cx="2586390" cy="8001130"/>
          </a:xfrm>
          <a:prstGeom prst="rtTriangle">
            <a:avLst/>
          </a:prstGeom>
          <a:solidFill>
            <a:srgbClr val="6B96AC">
              <a:alpha val="29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64" name="Connecteur droit 63"/>
          <p:cNvCxnSpPr/>
          <p:nvPr/>
        </p:nvCxnSpPr>
        <p:spPr>
          <a:xfrm flipH="1">
            <a:off x="4803470" y="3572139"/>
            <a:ext cx="575221" cy="0"/>
          </a:xfrm>
          <a:prstGeom prst="line">
            <a:avLst/>
          </a:prstGeom>
          <a:ln>
            <a:solidFill>
              <a:srgbClr val="6B96AC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Connecteur droit 60"/>
          <p:cNvCxnSpPr/>
          <p:nvPr/>
        </p:nvCxnSpPr>
        <p:spPr>
          <a:xfrm>
            <a:off x="4803470" y="1367130"/>
            <a:ext cx="0" cy="7336181"/>
          </a:xfrm>
          <a:prstGeom prst="line">
            <a:avLst/>
          </a:prstGeom>
          <a:ln>
            <a:solidFill>
              <a:srgbClr val="6B96AC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ZoneTexte 3"/>
          <p:cNvSpPr txBox="1"/>
          <p:nvPr/>
        </p:nvSpPr>
        <p:spPr>
          <a:xfrm>
            <a:off x="3828726" y="162812"/>
            <a:ext cx="338949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b="1" dirty="0">
                <a:latin typeface="Century"/>
                <a:cs typeface="Century"/>
              </a:rPr>
              <a:t>Alexandre </a:t>
            </a:r>
            <a:r>
              <a:rPr lang="fr-FR" sz="2800" b="1" dirty="0">
                <a:latin typeface="Arial"/>
                <a:cs typeface="Arial"/>
              </a:rPr>
              <a:t>MARTIN</a:t>
            </a:r>
          </a:p>
        </p:txBody>
      </p:sp>
      <p:sp>
        <p:nvSpPr>
          <p:cNvPr id="5" name="Rectangle 4"/>
          <p:cNvSpPr/>
          <p:nvPr/>
        </p:nvSpPr>
        <p:spPr>
          <a:xfrm>
            <a:off x="7237048" y="162812"/>
            <a:ext cx="141108" cy="2064852"/>
          </a:xfrm>
          <a:prstGeom prst="rect">
            <a:avLst/>
          </a:prstGeom>
          <a:solidFill>
            <a:srgbClr val="DD007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ZoneTexte 5"/>
          <p:cNvSpPr txBox="1"/>
          <p:nvPr/>
        </p:nvSpPr>
        <p:spPr>
          <a:xfrm>
            <a:off x="5523474" y="577490"/>
            <a:ext cx="1713574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Titre du poste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5434472" y="1058113"/>
            <a:ext cx="1783749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400" dirty="0"/>
              <a:t>Mail : mail@mail.com</a:t>
            </a:r>
          </a:p>
          <a:p>
            <a:pPr algn="r"/>
            <a:r>
              <a:rPr lang="fr-FR" sz="1400" dirty="0"/>
              <a:t>Tel : 01 02 03 04 05</a:t>
            </a:r>
          </a:p>
          <a:p>
            <a:pPr algn="r"/>
            <a:r>
              <a:rPr lang="fr-FR" sz="1400" dirty="0"/>
              <a:t>Mob : 06 01 02 03 04</a:t>
            </a:r>
          </a:p>
          <a:p>
            <a:pPr algn="r"/>
            <a:r>
              <a:rPr lang="fr-FR" sz="1400" dirty="0"/>
              <a:t>15 rue de la Réussite</a:t>
            </a:r>
          </a:p>
          <a:p>
            <a:pPr algn="r"/>
            <a:r>
              <a:rPr lang="fr-FR" sz="1400" dirty="0"/>
              <a:t>75012 Paris</a:t>
            </a:r>
          </a:p>
        </p:txBody>
      </p:sp>
      <p:pic>
        <p:nvPicPr>
          <p:cNvPr id="8" name="Image 7" descr="Capture d’écran 2015-06-12 à 10.39.1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8553" y="1066272"/>
            <a:ext cx="505362" cy="501852"/>
          </a:xfrm>
          <a:prstGeom prst="rect">
            <a:avLst/>
          </a:prstGeom>
        </p:spPr>
      </p:pic>
      <p:sp>
        <p:nvSpPr>
          <p:cNvPr id="9" name="ZoneTexte 8"/>
          <p:cNvSpPr txBox="1"/>
          <p:nvPr/>
        </p:nvSpPr>
        <p:spPr>
          <a:xfrm>
            <a:off x="835519" y="1066272"/>
            <a:ext cx="3713034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b="1" dirty="0">
                <a:solidFill>
                  <a:srgbClr val="6B96AC"/>
                </a:solidFill>
              </a:rPr>
              <a:t>Objectifs professionnels</a:t>
            </a:r>
          </a:p>
        </p:txBody>
      </p:sp>
      <p:sp>
        <p:nvSpPr>
          <p:cNvPr id="11" name="Rectangle 10"/>
          <p:cNvSpPr/>
          <p:nvPr/>
        </p:nvSpPr>
        <p:spPr>
          <a:xfrm>
            <a:off x="271892" y="1481770"/>
            <a:ext cx="427666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fr-FR" sz="1200" dirty="0"/>
              <a:t>Décrivez en quelques lignes votre parcours professionnel, vos compétences clés pour le poste et vos objectifs de carrière. Ceci est en fait une introduction à votre lettre de motivation. Vous pouvez les présenter sous forme de puces ou en texte plain.</a:t>
            </a:r>
          </a:p>
        </p:txBody>
      </p:sp>
      <p:sp>
        <p:nvSpPr>
          <p:cNvPr id="12" name="Rectangle 11"/>
          <p:cNvSpPr/>
          <p:nvPr/>
        </p:nvSpPr>
        <p:spPr>
          <a:xfrm>
            <a:off x="282673" y="2925168"/>
            <a:ext cx="428017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fr-FR" sz="1200" i="1" dirty="0"/>
              <a:t>MICROSOFT | WEB  DEVELOPER | 2010– 2015</a:t>
            </a:r>
          </a:p>
          <a:p>
            <a:pPr algn="r"/>
            <a:r>
              <a:rPr lang="fr-FR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Décrivez ici les fonctions que vous avez occupé pour ce poste. Décrivez également vos missions et les résultats que vous avez obtenu. N’hésitez pas à les quantifier.</a:t>
            </a:r>
          </a:p>
          <a:p>
            <a:pPr algn="r"/>
            <a:endParaRPr lang="fr-FR" sz="1200" dirty="0"/>
          </a:p>
          <a:p>
            <a:pPr algn="r"/>
            <a:r>
              <a:rPr lang="fr-FR" sz="1200" i="1" dirty="0"/>
              <a:t>MICROSOFT | WEB  DEVELOPER | 2010– 2015</a:t>
            </a:r>
          </a:p>
          <a:p>
            <a:pPr algn="r"/>
            <a:r>
              <a:rPr lang="fr-FR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Décrivez ici les fonctions que vous avez occupé pour ce poste. Décrivez également vos missions et les résultats que vous avez obtenu. N’hésitez pas à les quantifier.</a:t>
            </a:r>
          </a:p>
          <a:p>
            <a:pPr algn="r"/>
            <a:endParaRPr lang="fr-FR" sz="1200" dirty="0"/>
          </a:p>
          <a:p>
            <a:pPr algn="r"/>
            <a:r>
              <a:rPr lang="fr-FR" sz="1200" i="1" dirty="0"/>
              <a:t>MICROSOFT | WEB  DEVELOPER | 2010– 2015</a:t>
            </a:r>
          </a:p>
          <a:p>
            <a:pPr algn="r"/>
            <a:r>
              <a:rPr lang="fr-FR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Décrivez ici les fonctions que vous avez occupé pour ce poste. Décrivez également vos missions et les résultats que vous avez obtenu. N’hésitez pas à les quantifier.</a:t>
            </a:r>
          </a:p>
          <a:p>
            <a:pPr algn="r">
              <a:defRPr/>
            </a:pPr>
            <a:endParaRPr lang="fr-FR" sz="1200" dirty="0"/>
          </a:p>
        </p:txBody>
      </p:sp>
      <p:pic>
        <p:nvPicPr>
          <p:cNvPr id="13" name="Image 12" descr="Capture d’écran 2015-06-12 à 10.39.31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5574" y="2475315"/>
            <a:ext cx="501852" cy="501852"/>
          </a:xfrm>
          <a:prstGeom prst="rect">
            <a:avLst/>
          </a:prstGeom>
        </p:spPr>
      </p:pic>
      <p:sp>
        <p:nvSpPr>
          <p:cNvPr id="14" name="ZoneTexte 13"/>
          <p:cNvSpPr txBox="1"/>
          <p:nvPr/>
        </p:nvSpPr>
        <p:spPr>
          <a:xfrm>
            <a:off x="925895" y="2475315"/>
            <a:ext cx="3599214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b="1" dirty="0">
                <a:solidFill>
                  <a:srgbClr val="6B96AC"/>
                </a:solidFill>
              </a:rPr>
              <a:t>Expériences professionnelles</a:t>
            </a:r>
          </a:p>
        </p:txBody>
      </p:sp>
      <p:sp>
        <p:nvSpPr>
          <p:cNvPr id="15" name="ZoneTexte 14"/>
          <p:cNvSpPr txBox="1"/>
          <p:nvPr/>
        </p:nvSpPr>
        <p:spPr>
          <a:xfrm>
            <a:off x="1142186" y="5708384"/>
            <a:ext cx="337941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b="1" dirty="0">
                <a:solidFill>
                  <a:srgbClr val="6B96AC"/>
                </a:solidFill>
              </a:rPr>
              <a:t>Formations</a:t>
            </a:r>
          </a:p>
        </p:txBody>
      </p:sp>
      <p:pic>
        <p:nvPicPr>
          <p:cNvPr id="16" name="Image 15" descr="Capture d’écran 2015-06-12 à 10.39.52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1598" y="5708384"/>
            <a:ext cx="532317" cy="523234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271893" y="6123882"/>
            <a:ext cx="427315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fr-FR" sz="1200" i="1" dirty="0"/>
              <a:t>FORMATION | 2010</a:t>
            </a:r>
          </a:p>
          <a:p>
            <a:pPr algn="r" defTabSz="457200">
              <a:defRPr/>
            </a:pPr>
            <a:r>
              <a:rPr lang="fr-FR" sz="1200" dirty="0">
                <a:solidFill>
                  <a:srgbClr val="7F7F7F"/>
                </a:solidFill>
              </a:rPr>
              <a:t>Décrivez les spécialités de cette formation : vos diplômes,  les options  de la formation, etc…</a:t>
            </a:r>
          </a:p>
          <a:p>
            <a:pPr algn="r" defTabSz="457200">
              <a:defRPr/>
            </a:pPr>
            <a:endParaRPr lang="fr-FR" sz="1200" dirty="0">
              <a:solidFill>
                <a:srgbClr val="7F7F7F"/>
              </a:solidFill>
            </a:endParaRPr>
          </a:p>
          <a:p>
            <a:pPr algn="r"/>
            <a:r>
              <a:rPr lang="fr-FR" sz="1200" i="1" dirty="0"/>
              <a:t>FORMATION | 2010</a:t>
            </a:r>
          </a:p>
          <a:p>
            <a:pPr algn="r" defTabSz="457200">
              <a:defRPr/>
            </a:pPr>
            <a:r>
              <a:rPr lang="fr-FR" sz="1200" dirty="0">
                <a:solidFill>
                  <a:srgbClr val="7F7F7F"/>
                </a:solidFill>
              </a:rPr>
              <a:t>Décrivez les spécialités de cette formation : vos diplômes,  les options  de la formation, etc…</a:t>
            </a:r>
          </a:p>
          <a:p>
            <a:pPr algn="r" defTabSz="457200">
              <a:defRPr/>
            </a:pPr>
            <a:endParaRPr lang="fr-FR" sz="1200" dirty="0">
              <a:solidFill>
                <a:srgbClr val="7F7F7F"/>
              </a:solidFill>
            </a:endParaRPr>
          </a:p>
          <a:p>
            <a:pPr algn="r"/>
            <a:r>
              <a:rPr lang="fr-FR" sz="1200" i="1" dirty="0"/>
              <a:t>FORMATION | 2010</a:t>
            </a:r>
          </a:p>
          <a:p>
            <a:pPr algn="r" defTabSz="457200">
              <a:defRPr/>
            </a:pPr>
            <a:r>
              <a:rPr lang="fr-FR" sz="1200" dirty="0">
                <a:solidFill>
                  <a:srgbClr val="7F7F7F"/>
                </a:solidFill>
              </a:rPr>
              <a:t>Décrivez les spécialités de cette formation : vos diplômes,  les options  de la formation, etc…</a:t>
            </a:r>
          </a:p>
          <a:p>
            <a:pPr algn="r" defTabSz="457200">
              <a:defRPr/>
            </a:pPr>
            <a:endParaRPr lang="fr-FR" sz="1200" dirty="0">
              <a:solidFill>
                <a:srgbClr val="7F7F7F"/>
              </a:solidFill>
            </a:endParaRPr>
          </a:p>
        </p:txBody>
      </p:sp>
      <p:pic>
        <p:nvPicPr>
          <p:cNvPr id="18" name="Image 17" descr="Capture d’écran 2015-06-12 à 10.40.12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60922" y="3286274"/>
            <a:ext cx="525103" cy="523234"/>
          </a:xfrm>
          <a:prstGeom prst="rect">
            <a:avLst/>
          </a:prstGeom>
        </p:spPr>
      </p:pic>
      <p:sp>
        <p:nvSpPr>
          <p:cNvPr id="21" name="Triangle isocèle 20"/>
          <p:cNvSpPr/>
          <p:nvPr/>
        </p:nvSpPr>
        <p:spPr>
          <a:xfrm>
            <a:off x="1038227" y="9990850"/>
            <a:ext cx="468486" cy="464017"/>
          </a:xfrm>
          <a:prstGeom prst="triangle">
            <a:avLst/>
          </a:prstGeom>
          <a:solidFill>
            <a:srgbClr val="87C4B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Triangle isocèle 21"/>
          <p:cNvSpPr/>
          <p:nvPr/>
        </p:nvSpPr>
        <p:spPr>
          <a:xfrm>
            <a:off x="1395646" y="9567538"/>
            <a:ext cx="598739" cy="887330"/>
          </a:xfrm>
          <a:prstGeom prst="triangle">
            <a:avLst/>
          </a:prstGeom>
          <a:solidFill>
            <a:srgbClr val="B5B41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Triangle isocèle 22"/>
          <p:cNvSpPr/>
          <p:nvPr/>
        </p:nvSpPr>
        <p:spPr>
          <a:xfrm>
            <a:off x="1896695" y="9111663"/>
            <a:ext cx="689695" cy="1343204"/>
          </a:xfrm>
          <a:prstGeom prst="triangle">
            <a:avLst/>
          </a:prstGeom>
          <a:solidFill>
            <a:srgbClr val="87C4B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Triangle isocèle 23"/>
          <p:cNvSpPr/>
          <p:nvPr/>
        </p:nvSpPr>
        <p:spPr>
          <a:xfrm>
            <a:off x="2445282" y="9567538"/>
            <a:ext cx="694685" cy="887330"/>
          </a:xfrm>
          <a:prstGeom prst="triangle">
            <a:avLst/>
          </a:prstGeom>
          <a:solidFill>
            <a:srgbClr val="B5B41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Triangle isocèle 24"/>
          <p:cNvSpPr/>
          <p:nvPr/>
        </p:nvSpPr>
        <p:spPr>
          <a:xfrm>
            <a:off x="2977149" y="9425499"/>
            <a:ext cx="770668" cy="1029369"/>
          </a:xfrm>
          <a:prstGeom prst="triangle">
            <a:avLst/>
          </a:prstGeom>
          <a:solidFill>
            <a:srgbClr val="87C4B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ZoneTexte 25"/>
          <p:cNvSpPr txBox="1"/>
          <p:nvPr/>
        </p:nvSpPr>
        <p:spPr>
          <a:xfrm>
            <a:off x="592187" y="9702997"/>
            <a:ext cx="6078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solidFill>
                  <a:srgbClr val="7F7F7F"/>
                </a:solidFill>
              </a:rPr>
              <a:t>Créatif</a:t>
            </a:r>
          </a:p>
        </p:txBody>
      </p:sp>
      <p:sp>
        <p:nvSpPr>
          <p:cNvPr id="27" name="ZoneTexte 26"/>
          <p:cNvSpPr txBox="1"/>
          <p:nvPr/>
        </p:nvSpPr>
        <p:spPr>
          <a:xfrm>
            <a:off x="1048516" y="9296190"/>
            <a:ext cx="66451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solidFill>
                  <a:srgbClr val="7F7F7F"/>
                </a:solidFill>
              </a:rPr>
              <a:t>Efficace</a:t>
            </a:r>
          </a:p>
        </p:txBody>
      </p:sp>
      <p:sp>
        <p:nvSpPr>
          <p:cNvPr id="28" name="ZoneTexte 27"/>
          <p:cNvSpPr txBox="1"/>
          <p:nvPr/>
        </p:nvSpPr>
        <p:spPr>
          <a:xfrm>
            <a:off x="1444917" y="8902265"/>
            <a:ext cx="85151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solidFill>
                  <a:srgbClr val="7F7F7F"/>
                </a:solidFill>
              </a:rPr>
              <a:t>Autonome</a:t>
            </a:r>
          </a:p>
        </p:txBody>
      </p:sp>
      <p:sp>
        <p:nvSpPr>
          <p:cNvPr id="29" name="ZoneTexte 28"/>
          <p:cNvSpPr txBox="1"/>
          <p:nvPr/>
        </p:nvSpPr>
        <p:spPr>
          <a:xfrm>
            <a:off x="2415832" y="9286999"/>
            <a:ext cx="7355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solidFill>
                  <a:srgbClr val="7F7F7F"/>
                </a:solidFill>
              </a:rPr>
              <a:t>Ponctuel</a:t>
            </a:r>
          </a:p>
        </p:txBody>
      </p:sp>
      <p:sp>
        <p:nvSpPr>
          <p:cNvPr id="30" name="ZoneTexte 29"/>
          <p:cNvSpPr txBox="1"/>
          <p:nvPr/>
        </p:nvSpPr>
        <p:spPr>
          <a:xfrm>
            <a:off x="3165323" y="9111663"/>
            <a:ext cx="82586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solidFill>
                  <a:schemeClr val="bg1">
                    <a:lumMod val="50000"/>
                  </a:schemeClr>
                </a:solidFill>
              </a:rPr>
              <a:t>Ambitieux</a:t>
            </a:r>
          </a:p>
        </p:txBody>
      </p:sp>
      <p:sp>
        <p:nvSpPr>
          <p:cNvPr id="31" name="ZoneTexte 30"/>
          <p:cNvSpPr txBox="1"/>
          <p:nvPr/>
        </p:nvSpPr>
        <p:spPr>
          <a:xfrm>
            <a:off x="1141079" y="8368242"/>
            <a:ext cx="337941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b="1" dirty="0">
                <a:solidFill>
                  <a:srgbClr val="6B96AC"/>
                </a:solidFill>
              </a:rPr>
              <a:t>Qualités</a:t>
            </a:r>
          </a:p>
        </p:txBody>
      </p:sp>
      <p:pic>
        <p:nvPicPr>
          <p:cNvPr id="32" name="Image 31" descr="Capture d’écran 2015-06-12 à 10.53.45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17774" y="8337159"/>
            <a:ext cx="536141" cy="528590"/>
          </a:xfrm>
          <a:prstGeom prst="rect">
            <a:avLst/>
          </a:prstGeom>
        </p:spPr>
      </p:pic>
      <p:sp>
        <p:nvSpPr>
          <p:cNvPr id="33" name="ZoneTexte 32"/>
          <p:cNvSpPr txBox="1"/>
          <p:nvPr/>
        </p:nvSpPr>
        <p:spPr>
          <a:xfrm rot="16200000">
            <a:off x="5428191" y="6169365"/>
            <a:ext cx="9607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solidFill>
                  <a:schemeClr val="bg1">
                    <a:lumMod val="65000"/>
                  </a:schemeClr>
                </a:solidFill>
              </a:rPr>
              <a:t>Windows 10</a:t>
            </a:r>
          </a:p>
        </p:txBody>
      </p:sp>
      <p:sp>
        <p:nvSpPr>
          <p:cNvPr id="34" name="ZoneTexte 33"/>
          <p:cNvSpPr txBox="1"/>
          <p:nvPr/>
        </p:nvSpPr>
        <p:spPr>
          <a:xfrm rot="16200000">
            <a:off x="5477150" y="6418344"/>
            <a:ext cx="143222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solidFill>
                  <a:schemeClr val="bg1">
                    <a:lumMod val="65000"/>
                  </a:schemeClr>
                </a:solidFill>
              </a:rPr>
              <a:t>Traitement de texte</a:t>
            </a:r>
          </a:p>
        </p:txBody>
      </p:sp>
      <p:sp>
        <p:nvSpPr>
          <p:cNvPr id="35" name="ZoneTexte 34"/>
          <p:cNvSpPr txBox="1"/>
          <p:nvPr/>
        </p:nvSpPr>
        <p:spPr>
          <a:xfrm rot="16200000">
            <a:off x="6029547" y="6163014"/>
            <a:ext cx="9480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solidFill>
                  <a:schemeClr val="bg1">
                    <a:lumMod val="65000"/>
                  </a:schemeClr>
                </a:solidFill>
              </a:rPr>
              <a:t>Logiciel GRC</a:t>
            </a:r>
          </a:p>
        </p:txBody>
      </p:sp>
      <p:sp>
        <p:nvSpPr>
          <p:cNvPr id="36" name="ZoneTexte 35"/>
          <p:cNvSpPr txBox="1"/>
          <p:nvPr/>
        </p:nvSpPr>
        <p:spPr>
          <a:xfrm rot="16200000">
            <a:off x="6595019" y="6172672"/>
            <a:ext cx="95410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solidFill>
                  <a:schemeClr val="bg1">
                    <a:lumMod val="65000"/>
                  </a:schemeClr>
                </a:solidFill>
              </a:rPr>
              <a:t>Power Point</a:t>
            </a:r>
          </a:p>
        </p:txBody>
      </p:sp>
      <p:sp>
        <p:nvSpPr>
          <p:cNvPr id="38" name="ZoneTexte 37"/>
          <p:cNvSpPr txBox="1"/>
          <p:nvPr/>
        </p:nvSpPr>
        <p:spPr>
          <a:xfrm rot="16200000">
            <a:off x="6111143" y="6365031"/>
            <a:ext cx="133882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solidFill>
                  <a:schemeClr val="bg1">
                    <a:lumMod val="65000"/>
                  </a:schemeClr>
                </a:solidFill>
              </a:rPr>
              <a:t>SQL / HTML /  PHP</a:t>
            </a:r>
          </a:p>
        </p:txBody>
      </p:sp>
      <p:sp>
        <p:nvSpPr>
          <p:cNvPr id="39" name="Rectangle 38"/>
          <p:cNvSpPr/>
          <p:nvPr/>
        </p:nvSpPr>
        <p:spPr>
          <a:xfrm>
            <a:off x="5770051" y="4887813"/>
            <a:ext cx="277000" cy="946304"/>
          </a:xfrm>
          <a:prstGeom prst="rect">
            <a:avLst/>
          </a:prstGeom>
          <a:solidFill>
            <a:srgbClr val="87C4B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0" name="Rectangle 39"/>
          <p:cNvSpPr/>
          <p:nvPr/>
        </p:nvSpPr>
        <p:spPr>
          <a:xfrm>
            <a:off x="6060951" y="4458244"/>
            <a:ext cx="277000" cy="1375873"/>
          </a:xfrm>
          <a:prstGeom prst="rect">
            <a:avLst/>
          </a:prstGeom>
          <a:solidFill>
            <a:srgbClr val="B5B41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1" name="Rectangle 40"/>
          <p:cNvSpPr/>
          <p:nvPr/>
        </p:nvSpPr>
        <p:spPr>
          <a:xfrm>
            <a:off x="6351851" y="4613885"/>
            <a:ext cx="277000" cy="1220232"/>
          </a:xfrm>
          <a:prstGeom prst="rect">
            <a:avLst/>
          </a:prstGeom>
          <a:solidFill>
            <a:srgbClr val="87C4B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2" name="Rectangle 41"/>
          <p:cNvSpPr/>
          <p:nvPr/>
        </p:nvSpPr>
        <p:spPr>
          <a:xfrm>
            <a:off x="6644195" y="4943844"/>
            <a:ext cx="277000" cy="890273"/>
          </a:xfrm>
          <a:prstGeom prst="rect">
            <a:avLst/>
          </a:prstGeom>
          <a:solidFill>
            <a:srgbClr val="B5B41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3" name="Rectangle 42"/>
          <p:cNvSpPr/>
          <p:nvPr/>
        </p:nvSpPr>
        <p:spPr>
          <a:xfrm>
            <a:off x="6935095" y="4738398"/>
            <a:ext cx="277000" cy="1095719"/>
          </a:xfrm>
          <a:prstGeom prst="rect">
            <a:avLst/>
          </a:prstGeom>
          <a:solidFill>
            <a:srgbClr val="87C4B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8" name="ZoneTexte 47"/>
          <p:cNvSpPr txBox="1"/>
          <p:nvPr/>
        </p:nvSpPr>
        <p:spPr>
          <a:xfrm rot="16200000">
            <a:off x="6370014" y="9462527"/>
            <a:ext cx="7792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solidFill>
                  <a:schemeClr val="bg1">
                    <a:lumMod val="65000"/>
                  </a:schemeClr>
                </a:solidFill>
              </a:rPr>
              <a:t>Allemand</a:t>
            </a:r>
          </a:p>
        </p:txBody>
      </p:sp>
      <p:sp>
        <p:nvSpPr>
          <p:cNvPr id="49" name="ZoneTexte 48"/>
          <p:cNvSpPr txBox="1"/>
          <p:nvPr/>
        </p:nvSpPr>
        <p:spPr>
          <a:xfrm rot="16200000">
            <a:off x="6721749" y="9416944"/>
            <a:ext cx="6978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solidFill>
                  <a:schemeClr val="bg1">
                    <a:lumMod val="65000"/>
                  </a:schemeClr>
                </a:solidFill>
              </a:rPr>
              <a:t>Français</a:t>
            </a:r>
          </a:p>
        </p:txBody>
      </p:sp>
      <p:sp>
        <p:nvSpPr>
          <p:cNvPr id="50" name="ZoneTexte 49"/>
          <p:cNvSpPr txBox="1"/>
          <p:nvPr/>
        </p:nvSpPr>
        <p:spPr>
          <a:xfrm rot="16200000">
            <a:off x="6153510" y="9389653"/>
            <a:ext cx="63350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solidFill>
                  <a:schemeClr val="bg1">
                    <a:lumMod val="65000"/>
                  </a:schemeClr>
                </a:solidFill>
              </a:rPr>
              <a:t>Anglais</a:t>
            </a:r>
          </a:p>
        </p:txBody>
      </p:sp>
      <p:sp>
        <p:nvSpPr>
          <p:cNvPr id="54" name="Rectangle 53"/>
          <p:cNvSpPr/>
          <p:nvPr/>
        </p:nvSpPr>
        <p:spPr>
          <a:xfrm>
            <a:off x="6331763" y="8316232"/>
            <a:ext cx="277000" cy="890273"/>
          </a:xfrm>
          <a:prstGeom prst="rect">
            <a:avLst/>
          </a:prstGeom>
          <a:solidFill>
            <a:srgbClr val="DD007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5" name="Rectangle 54"/>
          <p:cNvSpPr/>
          <p:nvPr/>
        </p:nvSpPr>
        <p:spPr>
          <a:xfrm>
            <a:off x="6622663" y="8110786"/>
            <a:ext cx="277000" cy="1095719"/>
          </a:xfrm>
          <a:prstGeom prst="rect">
            <a:avLst/>
          </a:prstGeom>
          <a:solidFill>
            <a:srgbClr val="FFACD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6" name="Rectangle 55"/>
          <p:cNvSpPr/>
          <p:nvPr/>
        </p:nvSpPr>
        <p:spPr>
          <a:xfrm>
            <a:off x="6917394" y="7899114"/>
            <a:ext cx="277000" cy="1300777"/>
          </a:xfrm>
          <a:prstGeom prst="rect">
            <a:avLst/>
          </a:prstGeom>
          <a:solidFill>
            <a:srgbClr val="DD007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7" name="ZoneTexte 56"/>
          <p:cNvSpPr txBox="1"/>
          <p:nvPr/>
        </p:nvSpPr>
        <p:spPr>
          <a:xfrm>
            <a:off x="6222806" y="3956629"/>
            <a:ext cx="10597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b="1" i="1" dirty="0"/>
              <a:t>Informatique</a:t>
            </a:r>
          </a:p>
        </p:txBody>
      </p:sp>
      <p:sp>
        <p:nvSpPr>
          <p:cNvPr id="58" name="ZoneTexte 57"/>
          <p:cNvSpPr txBox="1"/>
          <p:nvPr/>
        </p:nvSpPr>
        <p:spPr>
          <a:xfrm>
            <a:off x="6459654" y="7477457"/>
            <a:ext cx="7466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200" b="1" i="1" dirty="0"/>
              <a:t>Langues</a:t>
            </a:r>
          </a:p>
        </p:txBody>
      </p:sp>
      <p:sp>
        <p:nvSpPr>
          <p:cNvPr id="59" name="ZoneTexte 58"/>
          <p:cNvSpPr txBox="1"/>
          <p:nvPr/>
        </p:nvSpPr>
        <p:spPr>
          <a:xfrm>
            <a:off x="5723876" y="3364390"/>
            <a:ext cx="1757348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b="1" dirty="0">
                <a:solidFill>
                  <a:srgbClr val="6B96AC"/>
                </a:solidFill>
              </a:rPr>
              <a:t>Compétences</a:t>
            </a:r>
          </a:p>
        </p:txBody>
      </p:sp>
    </p:spTree>
    <p:extLst>
      <p:ext uri="{BB962C8B-B14F-4D97-AF65-F5344CB8AC3E}">
        <p14:creationId xmlns:p14="http://schemas.microsoft.com/office/powerpoint/2010/main" val="27453191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743409A-4799-FA42-9F31-505AABB8CC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1505" y="645774"/>
            <a:ext cx="6659843" cy="9357488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fr-FR" b="1" dirty="0"/>
              <a:t>Cher(e) Candidat(e)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b="1" dirty="0"/>
              <a:t>Merci d'avoir téléchargé ce modèle sur notre site. Nous espérons qu'il vous aidera à mettre en valeur votre CV.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dirty="0"/>
              <a:t>---------------------------------------------------------------------------------------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Besoin de conseils pour rédiger votre CV ou vous préparer pour l’entretien d’embauche ? Consultez nos articles :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2"/>
              </a:rPr>
              <a:t>Le titre du CV : guide pratique + 30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3"/>
              </a:rPr>
              <a:t>Comment mettre en valeur son expérience professionnelle ?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4"/>
              </a:rPr>
              <a:t>Rédiger une accroche de CV percutante + 9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5"/>
              </a:rPr>
              <a:t>Les 7 points clés d'un CV réussi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Personnalisez votre CV avec </a:t>
            </a:r>
            <a:r>
              <a:rPr lang="fr-FR" dirty="0">
                <a:hlinkClick r:id="rId6"/>
              </a:rPr>
              <a:t>des icônes gratuites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Bien </a:t>
            </a:r>
            <a:r>
              <a:rPr lang="fr-FR" dirty="0">
                <a:hlinkClick r:id="rId7"/>
              </a:rPr>
              <a:t>préparer son entretien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proposons également plusieurs centaines d'exemples de lettres de motivation classées par métier et des modèles pour les mettre en forme.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8"/>
              </a:rPr>
              <a:t>1200 exemples de lettres de motivation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9"/>
              </a:rPr>
              <a:t>Les modèles de </a:t>
            </a:r>
            <a:r>
              <a:rPr lang="fr-FR" dirty="0">
                <a:hlinkClick r:id="rId10"/>
              </a:rPr>
              <a:t>courrier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Tous nos conseils </a:t>
            </a:r>
            <a:r>
              <a:rPr lang="fr-FR" dirty="0">
                <a:hlinkClick r:id="rId11"/>
              </a:rPr>
              <a:t>pour rédiger une lettre efficace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vous souhaitons bonne chance dans vos recherches et vos entretiens </a:t>
            </a:r>
            <a:r>
              <a:rPr lang="fr-FR" dirty="0">
                <a:sym typeface="Wingdings" pitchFamily="2" charset="2"/>
              </a:rPr>
              <a:t>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Enfin, rappelez-vous qu'une bonne candidature est une candidature personnalisée ! Prenez donc le temps de la rédiger avec soin car elle décrit votre parcours professionnel et votre personnalité.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----------------</a:t>
            </a:r>
          </a:p>
          <a:p>
            <a:pPr marL="0" indent="0">
              <a:buNone/>
            </a:pPr>
            <a:r>
              <a:rPr lang="fr-FR" sz="2446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Copyright : Les contenus diffusés sur notre site (modèles de CV, modèles de lettre, articles ...) sont la propriété de creeruncv.com. Leur utilisation est limitée à un usage strictement personnel. Il est interdit de les diffuser ou redistribuer sans notre accord. Contenus déposés dans 180 pays devant huissier. Reproduction strictement interdite, même partielle. Limité à un usage strictement personnel. </a:t>
            </a:r>
            <a:br>
              <a:rPr lang="fr-FR" sz="2446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2446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Disclaimer</a:t>
            </a:r>
            <a:r>
              <a:rPr lang="fr-FR" sz="2446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: Les modèles disponibles sur notre site fournis "en l'état" et sans garantie.</a:t>
            </a:r>
          </a:p>
          <a:p>
            <a:pPr marL="0" indent="0">
              <a:buNone/>
            </a:pPr>
            <a:endParaRPr lang="fr-FR" sz="2446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>
              <a:buNone/>
            </a:pPr>
            <a:r>
              <a:rPr lang="fr-FR" sz="2446" dirty="0" err="1"/>
              <a:t>Créeruncv.com</a:t>
            </a:r>
            <a:r>
              <a:rPr lang="fr-FR" sz="2446" dirty="0"/>
              <a:t> est un site gratuit. </a:t>
            </a:r>
          </a:p>
        </p:txBody>
      </p:sp>
    </p:spTree>
    <p:extLst>
      <p:ext uri="{BB962C8B-B14F-4D97-AF65-F5344CB8AC3E}">
        <p14:creationId xmlns:p14="http://schemas.microsoft.com/office/powerpoint/2010/main" val="70613347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568</Words>
  <Application>Microsoft Macintosh PowerPoint</Application>
  <PresentationFormat>Personnalisé</PresentationFormat>
  <Paragraphs>82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7" baseType="lpstr">
      <vt:lpstr>Arial</vt:lpstr>
      <vt:lpstr>Calibri</vt:lpstr>
      <vt:lpstr>Century</vt:lpstr>
      <vt:lpstr>Wingdings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Axel Maille</cp:lastModifiedBy>
  <cp:revision>24</cp:revision>
  <dcterms:created xsi:type="dcterms:W3CDTF">2015-06-12T06:32:41Z</dcterms:created>
  <dcterms:modified xsi:type="dcterms:W3CDTF">2024-03-25T15:21:57Z</dcterms:modified>
</cp:coreProperties>
</file>