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8FA2"/>
    <a:srgbClr val="5B65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34"/>
  </p:normalViewPr>
  <p:slideViewPr>
    <p:cSldViewPr snapToGrid="0" snapToObjects="1">
      <p:cViewPr varScale="1">
        <p:scale>
          <a:sx n="82" d="100"/>
          <a:sy n="82" d="100"/>
        </p:scale>
        <p:origin x="34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77286CB5-D6D1-9A41-A785-1B06678A8D70}"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286CB5-D6D1-9A41-A785-1B06678A8D70}"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286CB5-D6D1-9A41-A785-1B06678A8D70}"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286CB5-D6D1-9A41-A785-1B06678A8D70}"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7286CB5-D6D1-9A41-A785-1B06678A8D70}"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7286CB5-D6D1-9A41-A785-1B06678A8D70}"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7286CB5-D6D1-9A41-A785-1B06678A8D70}"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77286CB5-D6D1-9A41-A785-1B06678A8D70}"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86CB5-D6D1-9A41-A785-1B06678A8D70}"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7286CB5-D6D1-9A41-A785-1B06678A8D70}"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7286CB5-D6D1-9A41-A785-1B06678A8D70}"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8CCB840-52AE-444D-90A9-6D604965C86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7286CB5-D6D1-9A41-A785-1B06678A8D70}"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8CCB840-52AE-444D-90A9-6D604965C86C}" type="slidenum">
              <a:rPr lang="fr-FR" smtClean="0"/>
              <a:t>‹N°›</a:t>
            </a:fld>
            <a:endParaRPr lang="fr-FR"/>
          </a:p>
        </p:txBody>
      </p:sp>
    </p:spTree>
    <p:extLst>
      <p:ext uri="{BB962C8B-B14F-4D97-AF65-F5344CB8AC3E}">
        <p14:creationId xmlns:p14="http://schemas.microsoft.com/office/powerpoint/2010/main" val="1783222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68154" y="6809"/>
            <a:ext cx="2091521" cy="10691813"/>
          </a:xfrm>
          <a:prstGeom prst="rect">
            <a:avLst/>
          </a:prstGeom>
          <a:solidFill>
            <a:srgbClr val="5B6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5329561" y="0"/>
            <a:ext cx="138593" cy="10691812"/>
          </a:xfrm>
          <a:prstGeom prst="rect">
            <a:avLst/>
          </a:prstGeom>
          <a:solidFill>
            <a:srgbClr val="FB8F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0" y="1"/>
            <a:ext cx="138593" cy="10691812"/>
          </a:xfrm>
          <a:prstGeom prst="rect">
            <a:avLst/>
          </a:prstGeom>
          <a:solidFill>
            <a:srgbClr val="FB8F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Diamond 181"/>
          <p:cNvSpPr/>
          <p:nvPr/>
        </p:nvSpPr>
        <p:spPr>
          <a:xfrm>
            <a:off x="244641" y="339734"/>
            <a:ext cx="365760" cy="365760"/>
          </a:xfrm>
          <a:prstGeom prst="diamond">
            <a:avLst/>
          </a:prstGeom>
          <a:solidFill>
            <a:srgbClr val="FB8F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1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013" y="439037"/>
            <a:ext cx="179144" cy="179144"/>
          </a:xfrm>
          <a:prstGeom prst="rect">
            <a:avLst/>
          </a:prstGeom>
        </p:spPr>
      </p:pic>
      <p:sp>
        <p:nvSpPr>
          <p:cNvPr id="10" name="TextBox 183"/>
          <p:cNvSpPr txBox="1"/>
          <p:nvPr/>
        </p:nvSpPr>
        <p:spPr>
          <a:xfrm>
            <a:off x="610401" y="356614"/>
            <a:ext cx="1530183" cy="307777"/>
          </a:xfrm>
          <a:prstGeom prst="rect">
            <a:avLst/>
          </a:prstGeom>
          <a:noFill/>
        </p:spPr>
        <p:txBody>
          <a:bodyPr wrap="square" rtlCol="0">
            <a:spAutoFit/>
          </a:bodyPr>
          <a:lstStyle/>
          <a:p>
            <a:r>
              <a:rPr lang="en-GB" sz="1400" b="1" dirty="0">
                <a:ea typeface="Roboto" pitchFamily="2" charset="0"/>
                <a:cs typeface="Lato" panose="020F0502020204030203" pitchFamily="34" charset="0"/>
              </a:rPr>
              <a:t>FORMATION</a:t>
            </a:r>
          </a:p>
        </p:txBody>
      </p:sp>
      <p:cxnSp>
        <p:nvCxnSpPr>
          <p:cNvPr id="11" name="Straight Connector 20"/>
          <p:cNvCxnSpPr/>
          <p:nvPr/>
        </p:nvCxnSpPr>
        <p:spPr>
          <a:xfrm>
            <a:off x="1828800" y="510502"/>
            <a:ext cx="3232087" cy="0"/>
          </a:xfrm>
          <a:prstGeom prst="line">
            <a:avLst/>
          </a:prstGeom>
          <a:ln w="19050">
            <a:solidFill>
              <a:srgbClr val="5B656F"/>
            </a:solidFill>
          </a:ln>
        </p:spPr>
        <p:style>
          <a:lnRef idx="1">
            <a:schemeClr val="accent1"/>
          </a:lnRef>
          <a:fillRef idx="0">
            <a:schemeClr val="accent1"/>
          </a:fillRef>
          <a:effectRef idx="0">
            <a:schemeClr val="accent1"/>
          </a:effectRef>
          <a:fontRef idx="minor">
            <a:schemeClr val="tx1"/>
          </a:fontRef>
        </p:style>
      </p:cxnSp>
      <p:grpSp>
        <p:nvGrpSpPr>
          <p:cNvPr id="12" name="Group 25"/>
          <p:cNvGrpSpPr/>
          <p:nvPr/>
        </p:nvGrpSpPr>
        <p:grpSpPr>
          <a:xfrm>
            <a:off x="610401" y="946731"/>
            <a:ext cx="4450486" cy="743824"/>
            <a:chOff x="382635" y="946731"/>
            <a:chExt cx="4234672" cy="743824"/>
          </a:xfrm>
        </p:grpSpPr>
        <p:sp>
          <p:nvSpPr>
            <p:cNvPr id="13" name="TextBox 184"/>
            <p:cNvSpPr txBox="1"/>
            <p:nvPr/>
          </p:nvSpPr>
          <p:spPr>
            <a:xfrm>
              <a:off x="382635" y="1321223"/>
              <a:ext cx="4234672" cy="369332"/>
            </a:xfrm>
            <a:prstGeom prst="rect">
              <a:avLst/>
            </a:prstGeom>
            <a:noFill/>
          </p:spPr>
          <p:txBody>
            <a:bodyPr wrap="square" rtlCol="0">
              <a:spAutoFit/>
            </a:bodyPr>
            <a:lstStyle/>
            <a:p>
              <a:pPr defTabSz="685800">
                <a:defRPr/>
              </a:pPr>
              <a:r>
                <a:rPr lang="fr-FR" sz="900" dirty="0"/>
                <a:t>Décrivez en une ligne les objectifs et les spécialités de cette formation. Inscrivez votre mention si vous en avez eu une.</a:t>
              </a:r>
            </a:p>
          </p:txBody>
        </p:sp>
        <p:sp>
          <p:nvSpPr>
            <p:cNvPr id="14" name="TextBox 185"/>
            <p:cNvSpPr txBox="1"/>
            <p:nvPr/>
          </p:nvSpPr>
          <p:spPr>
            <a:xfrm>
              <a:off x="382635" y="1137652"/>
              <a:ext cx="4234672" cy="230832"/>
            </a:xfrm>
            <a:prstGeom prst="rect">
              <a:avLst/>
            </a:prstGeom>
            <a:noFill/>
          </p:spPr>
          <p:txBody>
            <a:bodyPr wrap="square" rtlCol="0">
              <a:spAutoFit/>
            </a:bodyPr>
            <a:lstStyle/>
            <a:p>
              <a:r>
                <a:rPr lang="en-PH" sz="900" b="1" dirty="0" err="1">
                  <a:cs typeface="Lato" panose="020F0502020204030203" pitchFamily="34" charset="0"/>
                </a:rPr>
                <a:t>Université</a:t>
              </a:r>
              <a:r>
                <a:rPr lang="en-PH" sz="900" b="1" dirty="0">
                  <a:cs typeface="Lato" panose="020F0502020204030203" pitchFamily="34" charset="0"/>
                </a:rPr>
                <a:t> | 2014</a:t>
              </a:r>
              <a:endParaRPr lang="en-GB" sz="900" b="1" dirty="0">
                <a:cs typeface="Lato" panose="020F0502020204030203" pitchFamily="34" charset="0"/>
              </a:endParaRPr>
            </a:p>
          </p:txBody>
        </p:sp>
        <p:sp>
          <p:nvSpPr>
            <p:cNvPr id="15" name="TextBox 186"/>
            <p:cNvSpPr txBox="1"/>
            <p:nvPr/>
          </p:nvSpPr>
          <p:spPr>
            <a:xfrm>
              <a:off x="382635" y="946731"/>
              <a:ext cx="4234672"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DIPLOME</a:t>
              </a:r>
              <a:endParaRPr lang="en-GB" sz="900" b="1" dirty="0">
                <a:solidFill>
                  <a:srgbClr val="5B656F"/>
                </a:solidFill>
                <a:cs typeface="Lato" panose="020F0502020204030203" pitchFamily="34" charset="0"/>
              </a:endParaRPr>
            </a:p>
          </p:txBody>
        </p:sp>
      </p:grpSp>
      <p:sp>
        <p:nvSpPr>
          <p:cNvPr id="24" name="Oval 26"/>
          <p:cNvSpPr/>
          <p:nvPr/>
        </p:nvSpPr>
        <p:spPr>
          <a:xfrm>
            <a:off x="376932" y="1014569"/>
            <a:ext cx="122782"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8" name="Group 25"/>
          <p:cNvGrpSpPr/>
          <p:nvPr/>
        </p:nvGrpSpPr>
        <p:grpSpPr>
          <a:xfrm>
            <a:off x="610401" y="1760034"/>
            <a:ext cx="4450486" cy="743824"/>
            <a:chOff x="382635" y="946731"/>
            <a:chExt cx="4234672" cy="743824"/>
          </a:xfrm>
        </p:grpSpPr>
        <p:sp>
          <p:nvSpPr>
            <p:cNvPr id="29" name="TextBox 184"/>
            <p:cNvSpPr txBox="1"/>
            <p:nvPr/>
          </p:nvSpPr>
          <p:spPr>
            <a:xfrm>
              <a:off x="382635" y="1321223"/>
              <a:ext cx="4234672" cy="369332"/>
            </a:xfrm>
            <a:prstGeom prst="rect">
              <a:avLst/>
            </a:prstGeom>
            <a:noFill/>
          </p:spPr>
          <p:txBody>
            <a:bodyPr wrap="square" rtlCol="0">
              <a:spAutoFit/>
            </a:bodyPr>
            <a:lstStyle/>
            <a:p>
              <a:pPr defTabSz="685800">
                <a:defRPr/>
              </a:pPr>
              <a:r>
                <a:rPr lang="fr-FR" sz="900" dirty="0"/>
                <a:t>Décrivez en une ligne les objectifs et les spécialités de cette formation. Inscrivez votre mention si vous en avez eu une.</a:t>
              </a:r>
            </a:p>
          </p:txBody>
        </p:sp>
        <p:sp>
          <p:nvSpPr>
            <p:cNvPr id="30" name="TextBox 185"/>
            <p:cNvSpPr txBox="1"/>
            <p:nvPr/>
          </p:nvSpPr>
          <p:spPr>
            <a:xfrm>
              <a:off x="382635" y="1137652"/>
              <a:ext cx="4234672" cy="230832"/>
            </a:xfrm>
            <a:prstGeom prst="rect">
              <a:avLst/>
            </a:prstGeom>
            <a:noFill/>
          </p:spPr>
          <p:txBody>
            <a:bodyPr wrap="square" rtlCol="0">
              <a:spAutoFit/>
            </a:bodyPr>
            <a:lstStyle/>
            <a:p>
              <a:r>
                <a:rPr lang="en-PH" sz="900" b="1" dirty="0" err="1">
                  <a:cs typeface="Lato" panose="020F0502020204030203" pitchFamily="34" charset="0"/>
                </a:rPr>
                <a:t>Université</a:t>
              </a:r>
              <a:r>
                <a:rPr lang="en-PH" sz="900" b="1" dirty="0">
                  <a:cs typeface="Lato" panose="020F0502020204030203" pitchFamily="34" charset="0"/>
                </a:rPr>
                <a:t> | 2014</a:t>
              </a:r>
              <a:endParaRPr lang="en-GB" sz="900" b="1" dirty="0">
                <a:cs typeface="Lato" panose="020F0502020204030203" pitchFamily="34" charset="0"/>
              </a:endParaRPr>
            </a:p>
          </p:txBody>
        </p:sp>
        <p:sp>
          <p:nvSpPr>
            <p:cNvPr id="31" name="TextBox 186"/>
            <p:cNvSpPr txBox="1"/>
            <p:nvPr/>
          </p:nvSpPr>
          <p:spPr>
            <a:xfrm>
              <a:off x="382635" y="946731"/>
              <a:ext cx="4234672"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DIPLOME</a:t>
              </a:r>
              <a:endParaRPr lang="en-GB" sz="900" b="1" dirty="0">
                <a:solidFill>
                  <a:srgbClr val="5B656F"/>
                </a:solidFill>
                <a:cs typeface="Lato" panose="020F0502020204030203" pitchFamily="34" charset="0"/>
              </a:endParaRPr>
            </a:p>
          </p:txBody>
        </p:sp>
      </p:grpSp>
      <p:sp>
        <p:nvSpPr>
          <p:cNvPr id="32" name="Oval 26"/>
          <p:cNvSpPr/>
          <p:nvPr/>
        </p:nvSpPr>
        <p:spPr>
          <a:xfrm>
            <a:off x="376932" y="1827872"/>
            <a:ext cx="122782"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3" name="Group 25"/>
          <p:cNvGrpSpPr/>
          <p:nvPr/>
        </p:nvGrpSpPr>
        <p:grpSpPr>
          <a:xfrm>
            <a:off x="610401" y="2641175"/>
            <a:ext cx="4450486" cy="743824"/>
            <a:chOff x="382635" y="946731"/>
            <a:chExt cx="4234672" cy="743824"/>
          </a:xfrm>
        </p:grpSpPr>
        <p:sp>
          <p:nvSpPr>
            <p:cNvPr id="34" name="TextBox 184"/>
            <p:cNvSpPr txBox="1"/>
            <p:nvPr/>
          </p:nvSpPr>
          <p:spPr>
            <a:xfrm>
              <a:off x="382635" y="1321223"/>
              <a:ext cx="4234672" cy="369332"/>
            </a:xfrm>
            <a:prstGeom prst="rect">
              <a:avLst/>
            </a:prstGeom>
            <a:noFill/>
          </p:spPr>
          <p:txBody>
            <a:bodyPr wrap="square" rtlCol="0">
              <a:spAutoFit/>
            </a:bodyPr>
            <a:lstStyle/>
            <a:p>
              <a:pPr defTabSz="685800">
                <a:defRPr/>
              </a:pPr>
              <a:r>
                <a:rPr lang="fr-FR" sz="900" dirty="0"/>
                <a:t>Décrivez en une ligne les objectifs et les spécialités de cette formation. Inscrivez votre mention si vous en avez eu une.</a:t>
              </a:r>
            </a:p>
          </p:txBody>
        </p:sp>
        <p:sp>
          <p:nvSpPr>
            <p:cNvPr id="35" name="TextBox 185"/>
            <p:cNvSpPr txBox="1"/>
            <p:nvPr/>
          </p:nvSpPr>
          <p:spPr>
            <a:xfrm>
              <a:off x="382635" y="1137652"/>
              <a:ext cx="4234672" cy="230832"/>
            </a:xfrm>
            <a:prstGeom prst="rect">
              <a:avLst/>
            </a:prstGeom>
            <a:noFill/>
          </p:spPr>
          <p:txBody>
            <a:bodyPr wrap="square" rtlCol="0">
              <a:spAutoFit/>
            </a:bodyPr>
            <a:lstStyle/>
            <a:p>
              <a:r>
                <a:rPr lang="en-PH" sz="900" b="1" dirty="0" err="1">
                  <a:cs typeface="Lato" panose="020F0502020204030203" pitchFamily="34" charset="0"/>
                </a:rPr>
                <a:t>Université</a:t>
              </a:r>
              <a:r>
                <a:rPr lang="en-PH" sz="900" b="1" dirty="0">
                  <a:cs typeface="Lato" panose="020F0502020204030203" pitchFamily="34" charset="0"/>
                </a:rPr>
                <a:t> | 2014</a:t>
              </a:r>
              <a:endParaRPr lang="en-GB" sz="900" b="1" dirty="0">
                <a:cs typeface="Lato" panose="020F0502020204030203" pitchFamily="34" charset="0"/>
              </a:endParaRPr>
            </a:p>
          </p:txBody>
        </p:sp>
        <p:sp>
          <p:nvSpPr>
            <p:cNvPr id="36" name="TextBox 186"/>
            <p:cNvSpPr txBox="1"/>
            <p:nvPr/>
          </p:nvSpPr>
          <p:spPr>
            <a:xfrm>
              <a:off x="382635" y="946731"/>
              <a:ext cx="4234672"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DIPLOME</a:t>
              </a:r>
              <a:endParaRPr lang="en-GB" sz="900" b="1" dirty="0">
                <a:solidFill>
                  <a:srgbClr val="5B656F"/>
                </a:solidFill>
                <a:cs typeface="Lato" panose="020F0502020204030203" pitchFamily="34" charset="0"/>
              </a:endParaRPr>
            </a:p>
          </p:txBody>
        </p:sp>
      </p:grpSp>
      <p:sp>
        <p:nvSpPr>
          <p:cNvPr id="37" name="Oval 26"/>
          <p:cNvSpPr/>
          <p:nvPr/>
        </p:nvSpPr>
        <p:spPr>
          <a:xfrm>
            <a:off x="376932" y="2709013"/>
            <a:ext cx="122782"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Diamond 246"/>
          <p:cNvSpPr/>
          <p:nvPr/>
        </p:nvSpPr>
        <p:spPr>
          <a:xfrm>
            <a:off x="244641" y="3590154"/>
            <a:ext cx="365760" cy="365760"/>
          </a:xfrm>
          <a:prstGeom prst="diamond">
            <a:avLst/>
          </a:prstGeom>
          <a:solidFill>
            <a:srgbClr val="FB8F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247"/>
          <p:cNvSpPr txBox="1"/>
          <p:nvPr/>
        </p:nvSpPr>
        <p:spPr>
          <a:xfrm>
            <a:off x="610401" y="3607034"/>
            <a:ext cx="2717169" cy="307777"/>
          </a:xfrm>
          <a:prstGeom prst="rect">
            <a:avLst/>
          </a:prstGeom>
          <a:noFill/>
        </p:spPr>
        <p:txBody>
          <a:bodyPr wrap="square" rtlCol="0">
            <a:spAutoFit/>
          </a:bodyPr>
          <a:lstStyle/>
          <a:p>
            <a:r>
              <a:rPr lang="en-GB" sz="1400" b="1">
                <a:ea typeface="Roboto" pitchFamily="2" charset="0"/>
                <a:cs typeface="Lato" panose="020F0502020204030203" pitchFamily="34" charset="0"/>
              </a:rPr>
              <a:t>EXPERIENCE PROFESSIONNELLE</a:t>
            </a:r>
            <a:endParaRPr lang="en-GB" sz="1400" b="1" dirty="0">
              <a:ea typeface="Roboto" pitchFamily="2" charset="0"/>
              <a:cs typeface="Lato" panose="020F0502020204030203" pitchFamily="34" charset="0"/>
            </a:endParaRPr>
          </a:p>
        </p:txBody>
      </p:sp>
      <p:cxnSp>
        <p:nvCxnSpPr>
          <p:cNvPr id="40" name="Straight Connector 248"/>
          <p:cNvCxnSpPr/>
          <p:nvPr/>
        </p:nvCxnSpPr>
        <p:spPr>
          <a:xfrm>
            <a:off x="3123446" y="3760922"/>
            <a:ext cx="1937441" cy="0"/>
          </a:xfrm>
          <a:prstGeom prst="line">
            <a:avLst/>
          </a:prstGeom>
          <a:ln w="19050">
            <a:solidFill>
              <a:srgbClr val="5B656F"/>
            </a:solidFill>
          </a:ln>
        </p:spPr>
        <p:style>
          <a:lnRef idx="1">
            <a:schemeClr val="accent1"/>
          </a:lnRef>
          <a:fillRef idx="0">
            <a:schemeClr val="accent1"/>
          </a:fillRef>
          <a:effectRef idx="0">
            <a:schemeClr val="accent1"/>
          </a:effectRef>
          <a:fontRef idx="minor">
            <a:schemeClr val="tx1"/>
          </a:fontRef>
        </p:style>
      </p:cxnSp>
      <p:pic>
        <p:nvPicPr>
          <p:cNvPr id="41" name="Picture 2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358" y="3682022"/>
            <a:ext cx="157799" cy="157799"/>
          </a:xfrm>
          <a:prstGeom prst="rect">
            <a:avLst/>
          </a:prstGeom>
        </p:spPr>
      </p:pic>
      <p:grpSp>
        <p:nvGrpSpPr>
          <p:cNvPr id="42" name="Group 250"/>
          <p:cNvGrpSpPr/>
          <p:nvPr/>
        </p:nvGrpSpPr>
        <p:grpSpPr>
          <a:xfrm>
            <a:off x="610401" y="4114877"/>
            <a:ext cx="4450486" cy="925865"/>
            <a:chOff x="3628571" y="3509660"/>
            <a:chExt cx="2922266" cy="925865"/>
          </a:xfrm>
        </p:grpSpPr>
        <p:sp>
          <p:nvSpPr>
            <p:cNvPr id="43" name="TextBox 251"/>
            <p:cNvSpPr txBox="1"/>
            <p:nvPr/>
          </p:nvSpPr>
          <p:spPr>
            <a:xfrm>
              <a:off x="3628571" y="3927694"/>
              <a:ext cx="2922266" cy="507831"/>
            </a:xfrm>
            <a:prstGeom prst="rect">
              <a:avLst/>
            </a:prstGeom>
            <a:noFill/>
          </p:spPr>
          <p:txBody>
            <a:bodyPr wrap="square" rtlCol="0">
              <a:spAutoFit/>
            </a:bodyPr>
            <a:lstStyle/>
            <a:p>
              <a:pPr>
                <a:spcBef>
                  <a:spcPts val="300"/>
                </a:spcBef>
              </a:pPr>
              <a:r>
                <a:rPr lang="fr-FR" sz="900" dirty="0">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44" name="TextBox 252"/>
            <p:cNvSpPr txBox="1"/>
            <p:nvPr/>
          </p:nvSpPr>
          <p:spPr>
            <a:xfrm>
              <a:off x="3628571" y="3700581"/>
              <a:ext cx="2922266" cy="230832"/>
            </a:xfrm>
            <a:prstGeom prst="rect">
              <a:avLst/>
            </a:prstGeom>
            <a:noFill/>
          </p:spPr>
          <p:txBody>
            <a:bodyPr wrap="square" rtlCol="0">
              <a:spAutoFit/>
            </a:bodyPr>
            <a:lstStyle/>
            <a:p>
              <a:r>
                <a:rPr lang="en-PH" sz="900" b="1" dirty="0" err="1">
                  <a:cs typeface="Lato" panose="020F0502020204030203" pitchFamily="34" charset="0"/>
                </a:rPr>
                <a:t>Entreprise</a:t>
              </a:r>
              <a:r>
                <a:rPr lang="en-PH" sz="900" b="1" dirty="0">
                  <a:cs typeface="Lato" panose="020F0502020204030203" pitchFamily="34" charset="0"/>
                </a:rPr>
                <a:t> | 2014 -2018</a:t>
              </a:r>
              <a:endParaRPr lang="en-GB" sz="900" b="1" dirty="0">
                <a:cs typeface="Lato" panose="020F0502020204030203" pitchFamily="34" charset="0"/>
              </a:endParaRPr>
            </a:p>
          </p:txBody>
        </p:sp>
        <p:sp>
          <p:nvSpPr>
            <p:cNvPr id="45" name="TextBox 253"/>
            <p:cNvSpPr txBox="1"/>
            <p:nvPr/>
          </p:nvSpPr>
          <p:spPr>
            <a:xfrm>
              <a:off x="3628571" y="3509660"/>
              <a:ext cx="2922266"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TITRE DU POSTE</a:t>
              </a:r>
              <a:endParaRPr lang="en-GB" sz="900" b="1" dirty="0">
                <a:solidFill>
                  <a:srgbClr val="5B656F"/>
                </a:solidFill>
                <a:cs typeface="Lato" panose="020F0502020204030203" pitchFamily="34" charset="0"/>
              </a:endParaRPr>
            </a:p>
          </p:txBody>
        </p:sp>
      </p:grpSp>
      <p:sp>
        <p:nvSpPr>
          <p:cNvPr id="46" name="Oval 292"/>
          <p:cNvSpPr/>
          <p:nvPr/>
        </p:nvSpPr>
        <p:spPr>
          <a:xfrm>
            <a:off x="385854" y="4199808"/>
            <a:ext cx="110544"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50" name="Group 250"/>
          <p:cNvGrpSpPr/>
          <p:nvPr/>
        </p:nvGrpSpPr>
        <p:grpSpPr>
          <a:xfrm>
            <a:off x="597078" y="5143736"/>
            <a:ext cx="4450486" cy="925865"/>
            <a:chOff x="3628571" y="3509660"/>
            <a:chExt cx="2922266" cy="925865"/>
          </a:xfrm>
        </p:grpSpPr>
        <p:sp>
          <p:nvSpPr>
            <p:cNvPr id="51" name="TextBox 251"/>
            <p:cNvSpPr txBox="1"/>
            <p:nvPr/>
          </p:nvSpPr>
          <p:spPr>
            <a:xfrm>
              <a:off x="3628571" y="3927694"/>
              <a:ext cx="2922266" cy="507831"/>
            </a:xfrm>
            <a:prstGeom prst="rect">
              <a:avLst/>
            </a:prstGeom>
            <a:noFill/>
          </p:spPr>
          <p:txBody>
            <a:bodyPr wrap="square" rtlCol="0">
              <a:spAutoFit/>
            </a:bodyPr>
            <a:lstStyle/>
            <a:p>
              <a:pPr>
                <a:spcBef>
                  <a:spcPts val="300"/>
                </a:spcBef>
              </a:pPr>
              <a:r>
                <a:rPr lang="fr-FR" sz="900" dirty="0">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52" name="TextBox 252"/>
            <p:cNvSpPr txBox="1"/>
            <p:nvPr/>
          </p:nvSpPr>
          <p:spPr>
            <a:xfrm>
              <a:off x="3628571" y="3700581"/>
              <a:ext cx="2922266" cy="230832"/>
            </a:xfrm>
            <a:prstGeom prst="rect">
              <a:avLst/>
            </a:prstGeom>
            <a:noFill/>
          </p:spPr>
          <p:txBody>
            <a:bodyPr wrap="square" rtlCol="0">
              <a:spAutoFit/>
            </a:bodyPr>
            <a:lstStyle/>
            <a:p>
              <a:r>
                <a:rPr lang="en-PH" sz="900" b="1" dirty="0" err="1">
                  <a:cs typeface="Lato" panose="020F0502020204030203" pitchFamily="34" charset="0"/>
                </a:rPr>
                <a:t>Entreprise</a:t>
              </a:r>
              <a:r>
                <a:rPr lang="en-PH" sz="900" b="1" dirty="0">
                  <a:cs typeface="Lato" panose="020F0502020204030203" pitchFamily="34" charset="0"/>
                </a:rPr>
                <a:t> | 2014 -2018</a:t>
              </a:r>
              <a:endParaRPr lang="en-GB" sz="900" b="1" dirty="0">
                <a:cs typeface="Lato" panose="020F0502020204030203" pitchFamily="34" charset="0"/>
              </a:endParaRPr>
            </a:p>
          </p:txBody>
        </p:sp>
        <p:sp>
          <p:nvSpPr>
            <p:cNvPr id="53" name="TextBox 253"/>
            <p:cNvSpPr txBox="1"/>
            <p:nvPr/>
          </p:nvSpPr>
          <p:spPr>
            <a:xfrm>
              <a:off x="3628571" y="3509660"/>
              <a:ext cx="2922266"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TITRE DU POSTE</a:t>
              </a:r>
              <a:endParaRPr lang="en-GB" sz="900" b="1" dirty="0">
                <a:solidFill>
                  <a:srgbClr val="5B656F"/>
                </a:solidFill>
                <a:cs typeface="Lato" panose="020F0502020204030203" pitchFamily="34" charset="0"/>
              </a:endParaRPr>
            </a:p>
          </p:txBody>
        </p:sp>
      </p:grpSp>
      <p:sp>
        <p:nvSpPr>
          <p:cNvPr id="54" name="Oval 292"/>
          <p:cNvSpPr/>
          <p:nvPr/>
        </p:nvSpPr>
        <p:spPr>
          <a:xfrm>
            <a:off x="372531" y="5228667"/>
            <a:ext cx="110544"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55" name="Group 250"/>
          <p:cNvGrpSpPr/>
          <p:nvPr/>
        </p:nvGrpSpPr>
        <p:grpSpPr>
          <a:xfrm>
            <a:off x="597078" y="6256803"/>
            <a:ext cx="4450486" cy="925865"/>
            <a:chOff x="3628571" y="3509660"/>
            <a:chExt cx="2922266" cy="925865"/>
          </a:xfrm>
        </p:grpSpPr>
        <p:sp>
          <p:nvSpPr>
            <p:cNvPr id="56" name="TextBox 251"/>
            <p:cNvSpPr txBox="1"/>
            <p:nvPr/>
          </p:nvSpPr>
          <p:spPr>
            <a:xfrm>
              <a:off x="3628571" y="3927694"/>
              <a:ext cx="2922266" cy="507831"/>
            </a:xfrm>
            <a:prstGeom prst="rect">
              <a:avLst/>
            </a:prstGeom>
            <a:noFill/>
          </p:spPr>
          <p:txBody>
            <a:bodyPr wrap="square" rtlCol="0">
              <a:spAutoFit/>
            </a:bodyPr>
            <a:lstStyle/>
            <a:p>
              <a:pPr>
                <a:spcBef>
                  <a:spcPts val="300"/>
                </a:spcBef>
              </a:pPr>
              <a:r>
                <a:rPr lang="fr-FR" sz="900" dirty="0">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57" name="TextBox 252"/>
            <p:cNvSpPr txBox="1"/>
            <p:nvPr/>
          </p:nvSpPr>
          <p:spPr>
            <a:xfrm>
              <a:off x="3628571" y="3700581"/>
              <a:ext cx="2922266" cy="230832"/>
            </a:xfrm>
            <a:prstGeom prst="rect">
              <a:avLst/>
            </a:prstGeom>
            <a:noFill/>
          </p:spPr>
          <p:txBody>
            <a:bodyPr wrap="square" rtlCol="0">
              <a:spAutoFit/>
            </a:bodyPr>
            <a:lstStyle/>
            <a:p>
              <a:r>
                <a:rPr lang="en-PH" sz="900" b="1" dirty="0" err="1">
                  <a:cs typeface="Lato" panose="020F0502020204030203" pitchFamily="34" charset="0"/>
                </a:rPr>
                <a:t>Entreprise</a:t>
              </a:r>
              <a:r>
                <a:rPr lang="en-PH" sz="900" b="1" dirty="0">
                  <a:cs typeface="Lato" panose="020F0502020204030203" pitchFamily="34" charset="0"/>
                </a:rPr>
                <a:t> | 2014 -2018</a:t>
              </a:r>
              <a:endParaRPr lang="en-GB" sz="900" b="1" dirty="0">
                <a:cs typeface="Lato" panose="020F0502020204030203" pitchFamily="34" charset="0"/>
              </a:endParaRPr>
            </a:p>
          </p:txBody>
        </p:sp>
        <p:sp>
          <p:nvSpPr>
            <p:cNvPr id="58" name="TextBox 253"/>
            <p:cNvSpPr txBox="1"/>
            <p:nvPr/>
          </p:nvSpPr>
          <p:spPr>
            <a:xfrm>
              <a:off x="3628571" y="3509660"/>
              <a:ext cx="2922266"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TITRE DU POSTE</a:t>
              </a:r>
              <a:endParaRPr lang="en-GB" sz="900" b="1" dirty="0">
                <a:solidFill>
                  <a:srgbClr val="5B656F"/>
                </a:solidFill>
                <a:cs typeface="Lato" panose="020F0502020204030203" pitchFamily="34" charset="0"/>
              </a:endParaRPr>
            </a:p>
          </p:txBody>
        </p:sp>
      </p:grpSp>
      <p:sp>
        <p:nvSpPr>
          <p:cNvPr id="59" name="Oval 292"/>
          <p:cNvSpPr/>
          <p:nvPr/>
        </p:nvSpPr>
        <p:spPr>
          <a:xfrm>
            <a:off x="372531" y="6341734"/>
            <a:ext cx="110544"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60" name="Group 250"/>
          <p:cNvGrpSpPr/>
          <p:nvPr/>
        </p:nvGrpSpPr>
        <p:grpSpPr>
          <a:xfrm>
            <a:off x="610401" y="7369870"/>
            <a:ext cx="4450486" cy="925865"/>
            <a:chOff x="3628571" y="3509660"/>
            <a:chExt cx="2922266" cy="925865"/>
          </a:xfrm>
        </p:grpSpPr>
        <p:sp>
          <p:nvSpPr>
            <p:cNvPr id="61" name="TextBox 251"/>
            <p:cNvSpPr txBox="1"/>
            <p:nvPr/>
          </p:nvSpPr>
          <p:spPr>
            <a:xfrm>
              <a:off x="3628571" y="3927694"/>
              <a:ext cx="2922266" cy="507831"/>
            </a:xfrm>
            <a:prstGeom prst="rect">
              <a:avLst/>
            </a:prstGeom>
            <a:noFill/>
          </p:spPr>
          <p:txBody>
            <a:bodyPr wrap="square" rtlCol="0">
              <a:spAutoFit/>
            </a:bodyPr>
            <a:lstStyle/>
            <a:p>
              <a:pPr>
                <a:spcBef>
                  <a:spcPts val="300"/>
                </a:spcBef>
              </a:pPr>
              <a:r>
                <a:rPr lang="fr-FR" sz="900" dirty="0">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62" name="TextBox 252"/>
            <p:cNvSpPr txBox="1"/>
            <p:nvPr/>
          </p:nvSpPr>
          <p:spPr>
            <a:xfrm>
              <a:off x="3628571" y="3700581"/>
              <a:ext cx="2922266" cy="230832"/>
            </a:xfrm>
            <a:prstGeom prst="rect">
              <a:avLst/>
            </a:prstGeom>
            <a:noFill/>
          </p:spPr>
          <p:txBody>
            <a:bodyPr wrap="square" rtlCol="0">
              <a:spAutoFit/>
            </a:bodyPr>
            <a:lstStyle/>
            <a:p>
              <a:r>
                <a:rPr lang="en-PH" sz="900" b="1" dirty="0" err="1">
                  <a:cs typeface="Lato" panose="020F0502020204030203" pitchFamily="34" charset="0"/>
                </a:rPr>
                <a:t>Entreprise</a:t>
              </a:r>
              <a:r>
                <a:rPr lang="en-PH" sz="900" b="1" dirty="0">
                  <a:cs typeface="Lato" panose="020F0502020204030203" pitchFamily="34" charset="0"/>
                </a:rPr>
                <a:t> | 2014 -2018</a:t>
              </a:r>
              <a:endParaRPr lang="en-GB" sz="900" b="1" dirty="0">
                <a:cs typeface="Lato" panose="020F0502020204030203" pitchFamily="34" charset="0"/>
              </a:endParaRPr>
            </a:p>
          </p:txBody>
        </p:sp>
        <p:sp>
          <p:nvSpPr>
            <p:cNvPr id="63" name="TextBox 253"/>
            <p:cNvSpPr txBox="1"/>
            <p:nvPr/>
          </p:nvSpPr>
          <p:spPr>
            <a:xfrm>
              <a:off x="3628571" y="3509660"/>
              <a:ext cx="2922266" cy="230832"/>
            </a:xfrm>
            <a:prstGeom prst="rect">
              <a:avLst/>
            </a:prstGeom>
            <a:noFill/>
          </p:spPr>
          <p:txBody>
            <a:bodyPr wrap="square" rtlCol="0">
              <a:spAutoFit/>
            </a:bodyPr>
            <a:lstStyle/>
            <a:p>
              <a:r>
                <a:rPr lang="en-PH" sz="900" b="1" dirty="0">
                  <a:solidFill>
                    <a:srgbClr val="5B656F"/>
                  </a:solidFill>
                  <a:cs typeface="Lato" panose="020F0502020204030203" pitchFamily="34" charset="0"/>
                </a:rPr>
                <a:t>TITRE DU POSTE</a:t>
              </a:r>
              <a:endParaRPr lang="en-GB" sz="900" b="1" dirty="0">
                <a:solidFill>
                  <a:srgbClr val="5B656F"/>
                </a:solidFill>
                <a:cs typeface="Lato" panose="020F0502020204030203" pitchFamily="34" charset="0"/>
              </a:endParaRPr>
            </a:p>
          </p:txBody>
        </p:sp>
      </p:grpSp>
      <p:sp>
        <p:nvSpPr>
          <p:cNvPr id="64" name="Oval 292"/>
          <p:cNvSpPr/>
          <p:nvPr/>
        </p:nvSpPr>
        <p:spPr>
          <a:xfrm>
            <a:off x="385854" y="7454801"/>
            <a:ext cx="110544" cy="110544"/>
          </a:xfrm>
          <a:prstGeom prst="ellipse">
            <a:avLst/>
          </a:prstGeom>
          <a:noFill/>
          <a:ln>
            <a:solidFill>
              <a:srgbClr val="5B65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5" name="Diamond 295"/>
          <p:cNvSpPr/>
          <p:nvPr/>
        </p:nvSpPr>
        <p:spPr>
          <a:xfrm>
            <a:off x="304902" y="8594666"/>
            <a:ext cx="365760" cy="365760"/>
          </a:xfrm>
          <a:prstGeom prst="diamond">
            <a:avLst/>
          </a:prstGeom>
          <a:solidFill>
            <a:srgbClr val="FB8F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296"/>
          <p:cNvSpPr txBox="1"/>
          <p:nvPr/>
        </p:nvSpPr>
        <p:spPr>
          <a:xfrm>
            <a:off x="676666" y="8611546"/>
            <a:ext cx="2312681" cy="307777"/>
          </a:xfrm>
          <a:prstGeom prst="rect">
            <a:avLst/>
          </a:prstGeom>
          <a:noFill/>
        </p:spPr>
        <p:txBody>
          <a:bodyPr wrap="square" rtlCol="0">
            <a:spAutoFit/>
          </a:bodyPr>
          <a:lstStyle/>
          <a:p>
            <a:r>
              <a:rPr lang="en-GB" sz="1400" b="1" dirty="0">
                <a:ea typeface="Roboto" pitchFamily="2" charset="0"/>
                <a:cs typeface="Lato" panose="020F0502020204030203" pitchFamily="34" charset="0"/>
              </a:rPr>
              <a:t>COMPETENCES</a:t>
            </a:r>
          </a:p>
        </p:txBody>
      </p:sp>
      <p:cxnSp>
        <p:nvCxnSpPr>
          <p:cNvPr id="67" name="Straight Connector 297"/>
          <p:cNvCxnSpPr/>
          <p:nvPr/>
        </p:nvCxnSpPr>
        <p:spPr>
          <a:xfrm>
            <a:off x="2246583" y="8763754"/>
            <a:ext cx="2300242" cy="1680"/>
          </a:xfrm>
          <a:prstGeom prst="line">
            <a:avLst/>
          </a:prstGeom>
          <a:ln w="19050">
            <a:solidFill>
              <a:srgbClr val="5B656F"/>
            </a:solidFill>
          </a:ln>
        </p:spPr>
        <p:style>
          <a:lnRef idx="1">
            <a:schemeClr val="accent1"/>
          </a:lnRef>
          <a:fillRef idx="0">
            <a:schemeClr val="accent1"/>
          </a:fillRef>
          <a:effectRef idx="0">
            <a:schemeClr val="accent1"/>
          </a:effectRef>
          <a:fontRef idx="minor">
            <a:schemeClr val="tx1"/>
          </a:fontRef>
        </p:style>
      </p:cxnSp>
      <p:pic>
        <p:nvPicPr>
          <p:cNvPr id="68"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97" y="8679357"/>
            <a:ext cx="196379" cy="196379"/>
          </a:xfrm>
          <a:prstGeom prst="rect">
            <a:avLst/>
          </a:prstGeom>
        </p:spPr>
      </p:pic>
      <p:grpSp>
        <p:nvGrpSpPr>
          <p:cNvPr id="69" name="Group 35"/>
          <p:cNvGrpSpPr/>
          <p:nvPr/>
        </p:nvGrpSpPr>
        <p:grpSpPr>
          <a:xfrm>
            <a:off x="676666" y="9047071"/>
            <a:ext cx="1875624" cy="230832"/>
            <a:chOff x="610401" y="7941521"/>
            <a:chExt cx="1875624" cy="230832"/>
          </a:xfrm>
        </p:grpSpPr>
        <p:sp>
          <p:nvSpPr>
            <p:cNvPr id="70" name="TextBox 301"/>
            <p:cNvSpPr txBox="1"/>
            <p:nvPr/>
          </p:nvSpPr>
          <p:spPr>
            <a:xfrm>
              <a:off x="610401" y="7941521"/>
              <a:ext cx="997419" cy="230832"/>
            </a:xfrm>
            <a:prstGeom prst="rect">
              <a:avLst/>
            </a:prstGeom>
            <a:noFill/>
          </p:spPr>
          <p:txBody>
            <a:bodyPr wrap="square" rtlCol="0">
              <a:spAutoFit/>
            </a:bodyPr>
            <a:lstStyle/>
            <a:p>
              <a:r>
                <a:rPr lang="en-PH" sz="900" dirty="0">
                  <a:cs typeface="Lato" panose="020F0502020204030203" pitchFamily="34" charset="0"/>
                </a:rPr>
                <a:t>Photoshop</a:t>
              </a:r>
              <a:endParaRPr lang="en-GB" sz="900" dirty="0">
                <a:cs typeface="Lato" panose="020F0502020204030203" pitchFamily="34" charset="0"/>
              </a:endParaRPr>
            </a:p>
          </p:txBody>
        </p:sp>
        <p:sp>
          <p:nvSpPr>
            <p:cNvPr id="71" name="Rectangle 70"/>
            <p:cNvSpPr/>
            <p:nvPr/>
          </p:nvSpPr>
          <p:spPr>
            <a:xfrm>
              <a:off x="1479810" y="7976163"/>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p:cNvSpPr/>
            <p:nvPr/>
          </p:nvSpPr>
          <p:spPr>
            <a:xfrm>
              <a:off x="1479810" y="7976163"/>
              <a:ext cx="700508"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3" name="Group 34"/>
          <p:cNvGrpSpPr/>
          <p:nvPr/>
        </p:nvGrpSpPr>
        <p:grpSpPr>
          <a:xfrm>
            <a:off x="676666" y="9354271"/>
            <a:ext cx="1875624" cy="230832"/>
            <a:chOff x="610401" y="8279099"/>
            <a:chExt cx="1875624" cy="230832"/>
          </a:xfrm>
        </p:grpSpPr>
        <p:sp>
          <p:nvSpPr>
            <p:cNvPr id="74" name="TextBox 307"/>
            <p:cNvSpPr txBox="1"/>
            <p:nvPr/>
          </p:nvSpPr>
          <p:spPr>
            <a:xfrm>
              <a:off x="610401" y="8279099"/>
              <a:ext cx="997419" cy="230832"/>
            </a:xfrm>
            <a:prstGeom prst="rect">
              <a:avLst/>
            </a:prstGeom>
            <a:noFill/>
          </p:spPr>
          <p:txBody>
            <a:bodyPr wrap="square" rtlCol="0">
              <a:spAutoFit/>
            </a:bodyPr>
            <a:lstStyle/>
            <a:p>
              <a:r>
                <a:rPr lang="en-PH" sz="900" dirty="0">
                  <a:cs typeface="Lato" panose="020F0502020204030203" pitchFamily="34" charset="0"/>
                </a:rPr>
                <a:t>Illustrator</a:t>
              </a:r>
              <a:endParaRPr lang="en-GB" sz="900" dirty="0">
                <a:cs typeface="Lato" panose="020F0502020204030203" pitchFamily="34" charset="0"/>
              </a:endParaRPr>
            </a:p>
          </p:txBody>
        </p:sp>
        <p:sp>
          <p:nvSpPr>
            <p:cNvPr id="75" name="Rectangle 74"/>
            <p:cNvSpPr/>
            <p:nvPr/>
          </p:nvSpPr>
          <p:spPr>
            <a:xfrm>
              <a:off x="1479810" y="8313741"/>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p:cNvSpPr/>
            <p:nvPr/>
          </p:nvSpPr>
          <p:spPr>
            <a:xfrm>
              <a:off x="1479809" y="8313741"/>
              <a:ext cx="906161"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7" name="Group 33"/>
          <p:cNvGrpSpPr/>
          <p:nvPr/>
        </p:nvGrpSpPr>
        <p:grpSpPr>
          <a:xfrm>
            <a:off x="676666" y="9661472"/>
            <a:ext cx="1875624" cy="230832"/>
            <a:chOff x="610401" y="8555922"/>
            <a:chExt cx="1875624" cy="230832"/>
          </a:xfrm>
        </p:grpSpPr>
        <p:sp>
          <p:nvSpPr>
            <p:cNvPr id="78" name="TextBox 311"/>
            <p:cNvSpPr txBox="1"/>
            <p:nvPr/>
          </p:nvSpPr>
          <p:spPr>
            <a:xfrm>
              <a:off x="610401" y="8555922"/>
              <a:ext cx="997419" cy="230832"/>
            </a:xfrm>
            <a:prstGeom prst="rect">
              <a:avLst/>
            </a:prstGeom>
            <a:noFill/>
          </p:spPr>
          <p:txBody>
            <a:bodyPr wrap="square" rtlCol="0">
              <a:spAutoFit/>
            </a:bodyPr>
            <a:lstStyle/>
            <a:p>
              <a:r>
                <a:rPr lang="en-PH" sz="900" dirty="0" err="1">
                  <a:cs typeface="Lato" panose="020F0502020204030203" pitchFamily="34" charset="0"/>
                </a:rPr>
                <a:t>Adwords</a:t>
              </a:r>
              <a:endParaRPr lang="en-GB" sz="900" dirty="0">
                <a:cs typeface="Lato" panose="020F0502020204030203" pitchFamily="34" charset="0"/>
              </a:endParaRPr>
            </a:p>
          </p:txBody>
        </p:sp>
        <p:sp>
          <p:nvSpPr>
            <p:cNvPr id="79" name="Rectangle 78"/>
            <p:cNvSpPr/>
            <p:nvPr/>
          </p:nvSpPr>
          <p:spPr>
            <a:xfrm>
              <a:off x="1479810" y="8590564"/>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0" name="Rectangle 79"/>
            <p:cNvSpPr/>
            <p:nvPr/>
          </p:nvSpPr>
          <p:spPr>
            <a:xfrm>
              <a:off x="1479810" y="8590564"/>
              <a:ext cx="525203"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1" name="Group 315"/>
          <p:cNvGrpSpPr/>
          <p:nvPr/>
        </p:nvGrpSpPr>
        <p:grpSpPr>
          <a:xfrm>
            <a:off x="2653013" y="9047071"/>
            <a:ext cx="1875624" cy="230832"/>
            <a:chOff x="610401" y="7941521"/>
            <a:chExt cx="1875624" cy="230832"/>
          </a:xfrm>
        </p:grpSpPr>
        <p:sp>
          <p:nvSpPr>
            <p:cNvPr id="82" name="TextBox 316"/>
            <p:cNvSpPr txBox="1"/>
            <p:nvPr/>
          </p:nvSpPr>
          <p:spPr>
            <a:xfrm>
              <a:off x="610401" y="7941521"/>
              <a:ext cx="997419" cy="230832"/>
            </a:xfrm>
            <a:prstGeom prst="rect">
              <a:avLst/>
            </a:prstGeom>
            <a:noFill/>
          </p:spPr>
          <p:txBody>
            <a:bodyPr wrap="square" rtlCol="0">
              <a:spAutoFit/>
            </a:bodyPr>
            <a:lstStyle/>
            <a:p>
              <a:r>
                <a:rPr lang="en-PH" sz="900" dirty="0">
                  <a:cs typeface="Lato" panose="020F0502020204030203" pitchFamily="34" charset="0"/>
                </a:rPr>
                <a:t>Office 2017</a:t>
              </a:r>
              <a:endParaRPr lang="en-GB" sz="900" dirty="0">
                <a:cs typeface="Lato" panose="020F0502020204030203" pitchFamily="34" charset="0"/>
              </a:endParaRPr>
            </a:p>
          </p:txBody>
        </p:sp>
        <p:sp>
          <p:nvSpPr>
            <p:cNvPr id="83" name="Rectangle 82"/>
            <p:cNvSpPr/>
            <p:nvPr/>
          </p:nvSpPr>
          <p:spPr>
            <a:xfrm>
              <a:off x="1479810" y="7976163"/>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Rectangle 83"/>
            <p:cNvSpPr/>
            <p:nvPr/>
          </p:nvSpPr>
          <p:spPr>
            <a:xfrm>
              <a:off x="1479810" y="7976163"/>
              <a:ext cx="700508"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5" name="Group 319"/>
          <p:cNvGrpSpPr/>
          <p:nvPr/>
        </p:nvGrpSpPr>
        <p:grpSpPr>
          <a:xfrm>
            <a:off x="2653013" y="9354271"/>
            <a:ext cx="1875624" cy="230832"/>
            <a:chOff x="610401" y="8279099"/>
            <a:chExt cx="1875624" cy="230832"/>
          </a:xfrm>
        </p:grpSpPr>
        <p:sp>
          <p:nvSpPr>
            <p:cNvPr id="86" name="TextBox 320"/>
            <p:cNvSpPr txBox="1"/>
            <p:nvPr/>
          </p:nvSpPr>
          <p:spPr>
            <a:xfrm>
              <a:off x="610401" y="8279099"/>
              <a:ext cx="997419" cy="230832"/>
            </a:xfrm>
            <a:prstGeom prst="rect">
              <a:avLst/>
            </a:prstGeom>
            <a:noFill/>
          </p:spPr>
          <p:txBody>
            <a:bodyPr wrap="square" rtlCol="0">
              <a:spAutoFit/>
            </a:bodyPr>
            <a:lstStyle/>
            <a:p>
              <a:r>
                <a:rPr lang="en-PH" sz="900" dirty="0">
                  <a:cs typeface="Lato" panose="020F0502020204030203" pitchFamily="34" charset="0"/>
                </a:rPr>
                <a:t>Windows</a:t>
              </a:r>
              <a:endParaRPr lang="en-GB" sz="900" dirty="0">
                <a:cs typeface="Lato" panose="020F0502020204030203" pitchFamily="34" charset="0"/>
              </a:endParaRPr>
            </a:p>
          </p:txBody>
        </p:sp>
        <p:sp>
          <p:nvSpPr>
            <p:cNvPr id="87" name="Rectangle 86"/>
            <p:cNvSpPr/>
            <p:nvPr/>
          </p:nvSpPr>
          <p:spPr>
            <a:xfrm>
              <a:off x="1479810" y="8313741"/>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Rectangle 87"/>
            <p:cNvSpPr/>
            <p:nvPr/>
          </p:nvSpPr>
          <p:spPr>
            <a:xfrm>
              <a:off x="1479810" y="8313741"/>
              <a:ext cx="889730"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9" name="Group 323"/>
          <p:cNvGrpSpPr/>
          <p:nvPr/>
        </p:nvGrpSpPr>
        <p:grpSpPr>
          <a:xfrm>
            <a:off x="2653013" y="9661472"/>
            <a:ext cx="1875624" cy="230832"/>
            <a:chOff x="610401" y="8555922"/>
            <a:chExt cx="1875624" cy="230832"/>
          </a:xfrm>
        </p:grpSpPr>
        <p:sp>
          <p:nvSpPr>
            <p:cNvPr id="90" name="TextBox 324"/>
            <p:cNvSpPr txBox="1"/>
            <p:nvPr/>
          </p:nvSpPr>
          <p:spPr>
            <a:xfrm>
              <a:off x="610401" y="8555922"/>
              <a:ext cx="997419" cy="230832"/>
            </a:xfrm>
            <a:prstGeom prst="rect">
              <a:avLst/>
            </a:prstGeom>
            <a:noFill/>
          </p:spPr>
          <p:txBody>
            <a:bodyPr wrap="square" rtlCol="0">
              <a:spAutoFit/>
            </a:bodyPr>
            <a:lstStyle/>
            <a:p>
              <a:r>
                <a:rPr lang="en-PH" sz="900" dirty="0">
                  <a:cs typeface="Lato" panose="020F0502020204030203" pitchFamily="34" charset="0"/>
                </a:rPr>
                <a:t>PHP MySQL</a:t>
              </a:r>
              <a:endParaRPr lang="en-GB" sz="900" dirty="0">
                <a:cs typeface="Lato" panose="020F0502020204030203" pitchFamily="34" charset="0"/>
              </a:endParaRPr>
            </a:p>
          </p:txBody>
        </p:sp>
        <p:sp>
          <p:nvSpPr>
            <p:cNvPr id="91" name="Rectangle 90"/>
            <p:cNvSpPr/>
            <p:nvPr/>
          </p:nvSpPr>
          <p:spPr>
            <a:xfrm>
              <a:off x="1479810" y="8590564"/>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Rectangle 91"/>
            <p:cNvSpPr/>
            <p:nvPr/>
          </p:nvSpPr>
          <p:spPr>
            <a:xfrm>
              <a:off x="1479810" y="8590564"/>
              <a:ext cx="550538"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4" name="Image 93"/>
          <p:cNvPicPr>
            <a:picLocks noChangeAspect="1"/>
          </p:cNvPicPr>
          <p:nvPr/>
        </p:nvPicPr>
        <p:blipFill rotWithShape="1">
          <a:blip r:embed="rId5">
            <a:extLst>
              <a:ext uri="{28A0092B-C50C-407E-A947-70E740481C1C}">
                <a14:useLocalDpi xmlns:a14="http://schemas.microsoft.com/office/drawing/2010/main" val="0"/>
              </a:ext>
            </a:extLst>
          </a:blip>
          <a:srcRect l="10831" r="21372"/>
          <a:stretch/>
        </p:blipFill>
        <p:spPr>
          <a:xfrm>
            <a:off x="5614763" y="171723"/>
            <a:ext cx="1798302" cy="1780847"/>
          </a:xfrm>
          <a:prstGeom prst="ellipse">
            <a:avLst/>
          </a:prstGeom>
          <a:ln>
            <a:solidFill>
              <a:srgbClr val="FB8FA2"/>
            </a:solidFill>
          </a:ln>
        </p:spPr>
      </p:pic>
      <p:sp>
        <p:nvSpPr>
          <p:cNvPr id="95" name="TextBox 24"/>
          <p:cNvSpPr txBox="1"/>
          <p:nvPr/>
        </p:nvSpPr>
        <p:spPr>
          <a:xfrm>
            <a:off x="5568946" y="4065197"/>
            <a:ext cx="1901199" cy="1477328"/>
          </a:xfrm>
          <a:prstGeom prst="rect">
            <a:avLst/>
          </a:prstGeom>
          <a:noFill/>
        </p:spPr>
        <p:txBody>
          <a:bodyPr wrap="square" rtlCol="0">
            <a:spAutoFit/>
          </a:bodyPr>
          <a:lstStyle/>
          <a:p>
            <a:pPr algn="just" defTabSz="685800">
              <a:defRPr/>
            </a:pPr>
            <a:r>
              <a:rPr lang="fr-FR" sz="900" dirty="0">
                <a:solidFill>
                  <a:schemeClr val="bg1"/>
                </a:solidFill>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96" name="TextBox 105"/>
          <p:cNvSpPr txBox="1"/>
          <p:nvPr/>
        </p:nvSpPr>
        <p:spPr>
          <a:xfrm>
            <a:off x="6027140" y="6724314"/>
            <a:ext cx="1666393"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mail@mail.com</a:t>
            </a:r>
            <a:endParaRPr lang="en-GB" sz="900" dirty="0">
              <a:solidFill>
                <a:schemeClr val="bg1"/>
              </a:solidFill>
              <a:ea typeface="Roboto" pitchFamily="2" charset="0"/>
              <a:cs typeface="Lato" panose="020F0502020204030203" pitchFamily="34" charset="0"/>
            </a:endParaRPr>
          </a:p>
        </p:txBody>
      </p:sp>
      <p:sp>
        <p:nvSpPr>
          <p:cNvPr id="97" name="TextBox 106"/>
          <p:cNvSpPr txBox="1"/>
          <p:nvPr/>
        </p:nvSpPr>
        <p:spPr>
          <a:xfrm>
            <a:off x="6047989" y="6328146"/>
            <a:ext cx="1094405" cy="230832"/>
          </a:xfrm>
          <a:prstGeom prst="rect">
            <a:avLst/>
          </a:prstGeom>
          <a:noFill/>
        </p:spPr>
        <p:txBody>
          <a:bodyPr wrap="square" rtlCol="0">
            <a:spAutoFit/>
          </a:bodyPr>
          <a:lstStyle/>
          <a:p>
            <a:r>
              <a:rPr lang="en-GB" sz="900" dirty="0">
                <a:solidFill>
                  <a:schemeClr val="bg1"/>
                </a:solidFill>
                <a:ea typeface="Roboto" pitchFamily="2" charset="0"/>
                <a:cs typeface="Lato" panose="020F0502020204030203" pitchFamily="34" charset="0"/>
              </a:rPr>
              <a:t>01 02 03 04 05</a:t>
            </a:r>
          </a:p>
        </p:txBody>
      </p:sp>
      <p:pic>
        <p:nvPicPr>
          <p:cNvPr id="98" name="Picture 10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99093" y="6357617"/>
            <a:ext cx="170227" cy="170227"/>
          </a:xfrm>
          <a:prstGeom prst="rect">
            <a:avLst/>
          </a:prstGeom>
        </p:spPr>
      </p:pic>
      <p:pic>
        <p:nvPicPr>
          <p:cNvPr id="99" name="Picture 1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89321" y="6750700"/>
            <a:ext cx="189771" cy="189771"/>
          </a:xfrm>
          <a:prstGeom prst="rect">
            <a:avLst/>
          </a:prstGeom>
        </p:spPr>
      </p:pic>
      <p:sp>
        <p:nvSpPr>
          <p:cNvPr id="101" name="TextBox 165"/>
          <p:cNvSpPr txBox="1"/>
          <p:nvPr/>
        </p:nvSpPr>
        <p:spPr>
          <a:xfrm>
            <a:off x="6027140" y="7066326"/>
            <a:ext cx="1553463" cy="369332"/>
          </a:xfrm>
          <a:prstGeom prst="rect">
            <a:avLst/>
          </a:prstGeom>
          <a:noFill/>
        </p:spPr>
        <p:txBody>
          <a:bodyPr wrap="square" rtlCol="0">
            <a:spAutoFit/>
          </a:bodyPr>
          <a:lstStyle/>
          <a:p>
            <a:r>
              <a:rPr lang="en-GB" sz="900" dirty="0">
                <a:solidFill>
                  <a:schemeClr val="bg1"/>
                </a:solidFill>
                <a:ea typeface="Roboto" pitchFamily="2" charset="0"/>
                <a:cs typeface="Lato" panose="020F0502020204030203" pitchFamily="34" charset="0"/>
              </a:rPr>
              <a:t>12 rue de la </a:t>
            </a:r>
            <a:r>
              <a:rPr lang="en-GB" sz="900" dirty="0" err="1">
                <a:solidFill>
                  <a:schemeClr val="bg1"/>
                </a:solidFill>
                <a:ea typeface="Roboto" pitchFamily="2" charset="0"/>
                <a:cs typeface="Lato" panose="020F0502020204030203" pitchFamily="34" charset="0"/>
              </a:rPr>
              <a:t>Réussite</a:t>
            </a:r>
            <a:endParaRPr lang="en-GB" sz="900" dirty="0">
              <a:solidFill>
                <a:schemeClr val="bg1"/>
              </a:solidFill>
              <a:ea typeface="Roboto" pitchFamily="2" charset="0"/>
              <a:cs typeface="Lato" panose="020F0502020204030203" pitchFamily="34" charset="0"/>
            </a:endParaRPr>
          </a:p>
          <a:p>
            <a:r>
              <a:rPr lang="en-GB" sz="900" dirty="0">
                <a:solidFill>
                  <a:schemeClr val="bg1"/>
                </a:solidFill>
                <a:ea typeface="Roboto" pitchFamily="2" charset="0"/>
                <a:cs typeface="Lato" panose="020F0502020204030203" pitchFamily="34" charset="0"/>
              </a:rPr>
              <a:t>75012 Paris</a:t>
            </a:r>
          </a:p>
        </p:txBody>
      </p:sp>
      <p:pic>
        <p:nvPicPr>
          <p:cNvPr id="102" name="Picture 16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786189" y="7154173"/>
            <a:ext cx="196035" cy="196035"/>
          </a:xfrm>
          <a:prstGeom prst="rect">
            <a:avLst/>
          </a:prstGeom>
        </p:spPr>
      </p:pic>
      <p:sp>
        <p:nvSpPr>
          <p:cNvPr id="104" name="TextBox 109"/>
          <p:cNvSpPr txBox="1"/>
          <p:nvPr/>
        </p:nvSpPr>
        <p:spPr>
          <a:xfrm>
            <a:off x="5620942" y="2047855"/>
            <a:ext cx="1750800" cy="954107"/>
          </a:xfrm>
          <a:prstGeom prst="rect">
            <a:avLst/>
          </a:prstGeom>
          <a:noFill/>
        </p:spPr>
        <p:txBody>
          <a:bodyPr wrap="none" rtlCol="0">
            <a:spAutoFit/>
          </a:bodyPr>
          <a:lstStyle/>
          <a:p>
            <a:pPr algn="ctr"/>
            <a:r>
              <a:rPr lang="en-GB" sz="2800" dirty="0">
                <a:solidFill>
                  <a:schemeClr val="bg1"/>
                </a:solidFill>
                <a:cs typeface="Lato" panose="020F0502020204030203" pitchFamily="34" charset="0"/>
              </a:rPr>
              <a:t>LUCIEN </a:t>
            </a:r>
          </a:p>
          <a:p>
            <a:pPr algn="ctr"/>
            <a:r>
              <a:rPr lang="en-GB" sz="2800" dirty="0">
                <a:solidFill>
                  <a:schemeClr val="bg1"/>
                </a:solidFill>
                <a:cs typeface="Lato" panose="020F0502020204030203" pitchFamily="34" charset="0"/>
              </a:rPr>
              <a:t>ALMADON</a:t>
            </a:r>
          </a:p>
        </p:txBody>
      </p:sp>
      <p:sp>
        <p:nvSpPr>
          <p:cNvPr id="105" name="TextBox 110"/>
          <p:cNvSpPr txBox="1"/>
          <p:nvPr/>
        </p:nvSpPr>
        <p:spPr>
          <a:xfrm>
            <a:off x="5536564" y="3042676"/>
            <a:ext cx="1965962" cy="307777"/>
          </a:xfrm>
          <a:prstGeom prst="rect">
            <a:avLst/>
          </a:prstGeom>
          <a:noFill/>
        </p:spPr>
        <p:txBody>
          <a:bodyPr wrap="square" rtlCol="0">
            <a:spAutoFit/>
          </a:bodyPr>
          <a:lstStyle/>
          <a:p>
            <a:pPr algn="ctr"/>
            <a:r>
              <a:rPr lang="en-GB" sz="1400" dirty="0">
                <a:solidFill>
                  <a:schemeClr val="bg1"/>
                </a:solidFill>
                <a:ea typeface="Roboto" pitchFamily="2" charset="0"/>
                <a:cs typeface="Lato" panose="020F0502020204030203" pitchFamily="34" charset="0"/>
              </a:rPr>
              <a:t>TITRE DU POSTE</a:t>
            </a:r>
          </a:p>
        </p:txBody>
      </p:sp>
      <p:sp>
        <p:nvSpPr>
          <p:cNvPr id="106" name="Oval 1"/>
          <p:cNvSpPr/>
          <p:nvPr/>
        </p:nvSpPr>
        <p:spPr>
          <a:xfrm>
            <a:off x="5733062" y="6291586"/>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Oval 111"/>
          <p:cNvSpPr/>
          <p:nvPr/>
        </p:nvSpPr>
        <p:spPr>
          <a:xfrm>
            <a:off x="5733062" y="6697356"/>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Oval 112"/>
          <p:cNvSpPr/>
          <p:nvPr/>
        </p:nvSpPr>
        <p:spPr>
          <a:xfrm>
            <a:off x="5733062" y="7101047"/>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Diamond 6"/>
          <p:cNvSpPr/>
          <p:nvPr/>
        </p:nvSpPr>
        <p:spPr>
          <a:xfrm>
            <a:off x="5549298" y="3595956"/>
            <a:ext cx="365760" cy="365760"/>
          </a:xfrm>
          <a:prstGeom prst="diamond">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1" name="Picture 1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46187" y="3682871"/>
            <a:ext cx="171982" cy="171982"/>
          </a:xfrm>
          <a:prstGeom prst="rect">
            <a:avLst/>
          </a:prstGeom>
        </p:spPr>
      </p:pic>
      <p:sp>
        <p:nvSpPr>
          <p:cNvPr id="112" name="TextBox 115"/>
          <p:cNvSpPr txBox="1"/>
          <p:nvPr/>
        </p:nvSpPr>
        <p:spPr>
          <a:xfrm>
            <a:off x="5924717" y="3614973"/>
            <a:ext cx="1530183" cy="307777"/>
          </a:xfrm>
          <a:prstGeom prst="rect">
            <a:avLst/>
          </a:prstGeom>
          <a:noFill/>
        </p:spPr>
        <p:txBody>
          <a:bodyPr wrap="square" rtlCol="0">
            <a:spAutoFit/>
          </a:bodyPr>
          <a:lstStyle/>
          <a:p>
            <a:r>
              <a:rPr lang="en-GB" sz="1400" b="1" dirty="0">
                <a:solidFill>
                  <a:schemeClr val="bg1"/>
                </a:solidFill>
                <a:ea typeface="Roboto" pitchFamily="2" charset="0"/>
                <a:cs typeface="Lato" panose="020F0502020204030203" pitchFamily="34" charset="0"/>
              </a:rPr>
              <a:t>A PROPOS</a:t>
            </a:r>
          </a:p>
        </p:txBody>
      </p:sp>
      <p:cxnSp>
        <p:nvCxnSpPr>
          <p:cNvPr id="113" name="Straight Connector 8"/>
          <p:cNvCxnSpPr/>
          <p:nvPr/>
        </p:nvCxnSpPr>
        <p:spPr>
          <a:xfrm>
            <a:off x="7019123" y="3768861"/>
            <a:ext cx="435777" cy="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4" name="Diamond 117"/>
          <p:cNvSpPr/>
          <p:nvPr/>
        </p:nvSpPr>
        <p:spPr>
          <a:xfrm>
            <a:off x="5539639" y="8633632"/>
            <a:ext cx="365760" cy="365760"/>
          </a:xfrm>
          <a:prstGeom prst="diamond">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5" name="TextBox 121"/>
          <p:cNvSpPr txBox="1"/>
          <p:nvPr/>
        </p:nvSpPr>
        <p:spPr>
          <a:xfrm>
            <a:off x="5915058" y="8652649"/>
            <a:ext cx="1530183" cy="307777"/>
          </a:xfrm>
          <a:prstGeom prst="rect">
            <a:avLst/>
          </a:prstGeom>
          <a:noFill/>
        </p:spPr>
        <p:txBody>
          <a:bodyPr wrap="square" rtlCol="0">
            <a:spAutoFit/>
          </a:bodyPr>
          <a:lstStyle/>
          <a:p>
            <a:r>
              <a:rPr lang="en-GB" sz="1400" b="1" dirty="0">
                <a:solidFill>
                  <a:schemeClr val="bg1"/>
                </a:solidFill>
                <a:ea typeface="Roboto" pitchFamily="2" charset="0"/>
                <a:cs typeface="Lato" panose="020F0502020204030203" pitchFamily="34" charset="0"/>
              </a:rPr>
              <a:t>LANGUES</a:t>
            </a:r>
          </a:p>
        </p:txBody>
      </p:sp>
      <p:cxnSp>
        <p:nvCxnSpPr>
          <p:cNvPr id="116" name="Straight Connector 122"/>
          <p:cNvCxnSpPr/>
          <p:nvPr/>
        </p:nvCxnSpPr>
        <p:spPr>
          <a:xfrm>
            <a:off x="7142394" y="8806538"/>
            <a:ext cx="3028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17"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23281" y="8709678"/>
            <a:ext cx="193720" cy="193720"/>
          </a:xfrm>
          <a:prstGeom prst="rect">
            <a:avLst/>
          </a:prstGeom>
        </p:spPr>
      </p:pic>
      <p:sp>
        <p:nvSpPr>
          <p:cNvPr id="118" name="TextBox 123"/>
          <p:cNvSpPr txBox="1"/>
          <p:nvPr/>
        </p:nvSpPr>
        <p:spPr>
          <a:xfrm>
            <a:off x="5526905" y="9194874"/>
            <a:ext cx="662989"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Anglais</a:t>
            </a:r>
            <a:endParaRPr lang="en-GB" sz="900" dirty="0">
              <a:solidFill>
                <a:schemeClr val="bg1"/>
              </a:solidFill>
              <a:ea typeface="Roboto" pitchFamily="2" charset="0"/>
              <a:cs typeface="Lato" panose="020F0502020204030203" pitchFamily="34" charset="0"/>
            </a:endParaRPr>
          </a:p>
        </p:txBody>
      </p:sp>
      <p:grpSp>
        <p:nvGrpSpPr>
          <p:cNvPr id="119" name="Group 16"/>
          <p:cNvGrpSpPr/>
          <p:nvPr/>
        </p:nvGrpSpPr>
        <p:grpSpPr>
          <a:xfrm>
            <a:off x="6189894" y="9226520"/>
            <a:ext cx="1255347" cy="167541"/>
            <a:chOff x="5495925" y="6432545"/>
            <a:chExt cx="1255347" cy="167541"/>
          </a:xfrm>
          <a:solidFill>
            <a:srgbClr val="FB8FA2"/>
          </a:solidFill>
        </p:grpSpPr>
        <p:sp>
          <p:nvSpPr>
            <p:cNvPr id="120" name="Chevron 119"/>
            <p:cNvSpPr/>
            <p:nvPr/>
          </p:nvSpPr>
          <p:spPr>
            <a:xfrm>
              <a:off x="5495925"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1" name="Chevron 120"/>
            <p:cNvSpPr/>
            <p:nvPr/>
          </p:nvSpPr>
          <p:spPr>
            <a:xfrm>
              <a:off x="5623298"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2" name="Chevron 121"/>
            <p:cNvSpPr/>
            <p:nvPr/>
          </p:nvSpPr>
          <p:spPr>
            <a:xfrm>
              <a:off x="5750671"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3" name="Chevron 122"/>
            <p:cNvSpPr/>
            <p:nvPr/>
          </p:nvSpPr>
          <p:spPr>
            <a:xfrm>
              <a:off x="5878044"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4" name="Chevron 123"/>
            <p:cNvSpPr/>
            <p:nvPr/>
          </p:nvSpPr>
          <p:spPr>
            <a:xfrm>
              <a:off x="6005417"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5" name="Chevron 124"/>
            <p:cNvSpPr/>
            <p:nvPr/>
          </p:nvSpPr>
          <p:spPr>
            <a:xfrm>
              <a:off x="6132790"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6" name="Chevron 125"/>
            <p:cNvSpPr/>
            <p:nvPr/>
          </p:nvSpPr>
          <p:spPr>
            <a:xfrm>
              <a:off x="6260163"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7" name="Chevron 126"/>
            <p:cNvSpPr/>
            <p:nvPr/>
          </p:nvSpPr>
          <p:spPr>
            <a:xfrm>
              <a:off x="6387536" y="6432545"/>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8" name="Chevron 127"/>
            <p:cNvSpPr/>
            <p:nvPr/>
          </p:nvSpPr>
          <p:spPr>
            <a:xfrm>
              <a:off x="6514909" y="6432545"/>
              <a:ext cx="108993" cy="167541"/>
            </a:xfrm>
            <a:prstGeom prst="chevron">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9" name="Chevron 128"/>
            <p:cNvSpPr/>
            <p:nvPr/>
          </p:nvSpPr>
          <p:spPr>
            <a:xfrm>
              <a:off x="6642279" y="6432545"/>
              <a:ext cx="108993" cy="167541"/>
            </a:xfrm>
            <a:prstGeom prst="chevron">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30" name="TextBox 134"/>
          <p:cNvSpPr txBox="1"/>
          <p:nvPr/>
        </p:nvSpPr>
        <p:spPr>
          <a:xfrm>
            <a:off x="5526905" y="9504472"/>
            <a:ext cx="662989"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Allemand</a:t>
            </a:r>
            <a:endParaRPr lang="en-GB" sz="900" dirty="0">
              <a:solidFill>
                <a:schemeClr val="bg1"/>
              </a:solidFill>
              <a:ea typeface="Roboto" pitchFamily="2" charset="0"/>
              <a:cs typeface="Lato" panose="020F0502020204030203" pitchFamily="34" charset="0"/>
            </a:endParaRPr>
          </a:p>
        </p:txBody>
      </p:sp>
      <p:grpSp>
        <p:nvGrpSpPr>
          <p:cNvPr id="131" name="Group 15"/>
          <p:cNvGrpSpPr/>
          <p:nvPr/>
        </p:nvGrpSpPr>
        <p:grpSpPr>
          <a:xfrm>
            <a:off x="6189894" y="9536118"/>
            <a:ext cx="1255347" cy="167541"/>
            <a:chOff x="5495925" y="6759614"/>
            <a:chExt cx="1255347" cy="167541"/>
          </a:xfrm>
          <a:solidFill>
            <a:srgbClr val="FB8FA2"/>
          </a:solidFill>
        </p:grpSpPr>
        <p:sp>
          <p:nvSpPr>
            <p:cNvPr id="132" name="Chevron 131"/>
            <p:cNvSpPr/>
            <p:nvPr/>
          </p:nvSpPr>
          <p:spPr>
            <a:xfrm>
              <a:off x="5495925"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3" name="Chevron 132"/>
            <p:cNvSpPr/>
            <p:nvPr/>
          </p:nvSpPr>
          <p:spPr>
            <a:xfrm>
              <a:off x="5623298"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4" name="Chevron 133"/>
            <p:cNvSpPr/>
            <p:nvPr/>
          </p:nvSpPr>
          <p:spPr>
            <a:xfrm>
              <a:off x="5750671"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5" name="Chevron 134"/>
            <p:cNvSpPr/>
            <p:nvPr/>
          </p:nvSpPr>
          <p:spPr>
            <a:xfrm>
              <a:off x="5878044"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6" name="Chevron 135"/>
            <p:cNvSpPr/>
            <p:nvPr/>
          </p:nvSpPr>
          <p:spPr>
            <a:xfrm>
              <a:off x="6005417"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7" name="Chevron 136"/>
            <p:cNvSpPr/>
            <p:nvPr/>
          </p:nvSpPr>
          <p:spPr>
            <a:xfrm>
              <a:off x="6132790"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8" name="Chevron 137"/>
            <p:cNvSpPr/>
            <p:nvPr/>
          </p:nvSpPr>
          <p:spPr>
            <a:xfrm>
              <a:off x="6260163"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9" name="Chevron 138"/>
            <p:cNvSpPr/>
            <p:nvPr/>
          </p:nvSpPr>
          <p:spPr>
            <a:xfrm>
              <a:off x="6387536"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0" name="Chevron 139"/>
            <p:cNvSpPr/>
            <p:nvPr/>
          </p:nvSpPr>
          <p:spPr>
            <a:xfrm>
              <a:off x="6514909"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1" name="Chevron 140"/>
            <p:cNvSpPr/>
            <p:nvPr/>
          </p:nvSpPr>
          <p:spPr>
            <a:xfrm>
              <a:off x="6642279" y="6759614"/>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42" name="TextBox 145"/>
          <p:cNvSpPr txBox="1"/>
          <p:nvPr/>
        </p:nvSpPr>
        <p:spPr>
          <a:xfrm>
            <a:off x="5526905" y="9814070"/>
            <a:ext cx="662989"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Italien</a:t>
            </a:r>
            <a:endParaRPr lang="en-GB" sz="900" dirty="0">
              <a:solidFill>
                <a:schemeClr val="bg1"/>
              </a:solidFill>
              <a:ea typeface="Roboto" pitchFamily="2" charset="0"/>
              <a:cs typeface="Lato" panose="020F0502020204030203" pitchFamily="34" charset="0"/>
            </a:endParaRPr>
          </a:p>
        </p:txBody>
      </p:sp>
      <p:grpSp>
        <p:nvGrpSpPr>
          <p:cNvPr id="143" name="Group 14"/>
          <p:cNvGrpSpPr/>
          <p:nvPr/>
        </p:nvGrpSpPr>
        <p:grpSpPr>
          <a:xfrm>
            <a:off x="6189894" y="9845716"/>
            <a:ext cx="1255347" cy="167541"/>
            <a:chOff x="5495925" y="7054423"/>
            <a:chExt cx="1255347" cy="167541"/>
          </a:xfrm>
          <a:solidFill>
            <a:srgbClr val="FB8FA2"/>
          </a:solidFill>
        </p:grpSpPr>
        <p:sp>
          <p:nvSpPr>
            <p:cNvPr id="144" name="Chevron 143"/>
            <p:cNvSpPr/>
            <p:nvPr/>
          </p:nvSpPr>
          <p:spPr>
            <a:xfrm>
              <a:off x="5495925"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5" name="Chevron 144"/>
            <p:cNvSpPr/>
            <p:nvPr/>
          </p:nvSpPr>
          <p:spPr>
            <a:xfrm>
              <a:off x="5623298"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6" name="Chevron 145"/>
            <p:cNvSpPr/>
            <p:nvPr/>
          </p:nvSpPr>
          <p:spPr>
            <a:xfrm>
              <a:off x="5750671"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7" name="Chevron 146"/>
            <p:cNvSpPr/>
            <p:nvPr/>
          </p:nvSpPr>
          <p:spPr>
            <a:xfrm>
              <a:off x="5878044"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8" name="Chevron 147"/>
            <p:cNvSpPr/>
            <p:nvPr/>
          </p:nvSpPr>
          <p:spPr>
            <a:xfrm>
              <a:off x="6005417"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9" name="Chevron 148"/>
            <p:cNvSpPr/>
            <p:nvPr/>
          </p:nvSpPr>
          <p:spPr>
            <a:xfrm>
              <a:off x="6132790"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0" name="Chevron 149"/>
            <p:cNvSpPr/>
            <p:nvPr/>
          </p:nvSpPr>
          <p:spPr>
            <a:xfrm>
              <a:off x="6260163"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1" name="Chevron 150"/>
            <p:cNvSpPr/>
            <p:nvPr/>
          </p:nvSpPr>
          <p:spPr>
            <a:xfrm>
              <a:off x="6387536"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2" name="Chevron 151"/>
            <p:cNvSpPr/>
            <p:nvPr/>
          </p:nvSpPr>
          <p:spPr>
            <a:xfrm>
              <a:off x="6514909" y="7054423"/>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3" name="Chevron 152"/>
            <p:cNvSpPr/>
            <p:nvPr/>
          </p:nvSpPr>
          <p:spPr>
            <a:xfrm>
              <a:off x="6642279" y="7054423"/>
              <a:ext cx="108993" cy="167541"/>
            </a:xfrm>
            <a:prstGeom prst="chevron">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54" name="TextBox 156"/>
          <p:cNvSpPr txBox="1"/>
          <p:nvPr/>
        </p:nvSpPr>
        <p:spPr>
          <a:xfrm>
            <a:off x="5526905" y="10123668"/>
            <a:ext cx="662989"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Espagnol</a:t>
            </a:r>
            <a:endParaRPr lang="en-GB" sz="900" dirty="0">
              <a:solidFill>
                <a:schemeClr val="bg1"/>
              </a:solidFill>
              <a:ea typeface="Roboto" pitchFamily="2" charset="0"/>
              <a:cs typeface="Lato" panose="020F0502020204030203" pitchFamily="34" charset="0"/>
            </a:endParaRPr>
          </a:p>
        </p:txBody>
      </p:sp>
      <p:grpSp>
        <p:nvGrpSpPr>
          <p:cNvPr id="155" name="Group 12"/>
          <p:cNvGrpSpPr/>
          <p:nvPr/>
        </p:nvGrpSpPr>
        <p:grpSpPr>
          <a:xfrm>
            <a:off x="6189894" y="10155314"/>
            <a:ext cx="1255347" cy="167541"/>
            <a:chOff x="5495925" y="7361339"/>
            <a:chExt cx="1255347" cy="167541"/>
          </a:xfrm>
          <a:solidFill>
            <a:srgbClr val="FB8FA2"/>
          </a:solidFill>
        </p:grpSpPr>
        <p:sp>
          <p:nvSpPr>
            <p:cNvPr id="156" name="Chevron 155"/>
            <p:cNvSpPr/>
            <p:nvPr/>
          </p:nvSpPr>
          <p:spPr>
            <a:xfrm>
              <a:off x="5495925"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7" name="Chevron 156"/>
            <p:cNvSpPr/>
            <p:nvPr/>
          </p:nvSpPr>
          <p:spPr>
            <a:xfrm>
              <a:off x="5623298"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8" name="Chevron 157"/>
            <p:cNvSpPr/>
            <p:nvPr/>
          </p:nvSpPr>
          <p:spPr>
            <a:xfrm>
              <a:off x="5750671"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9" name="Chevron 158"/>
            <p:cNvSpPr/>
            <p:nvPr/>
          </p:nvSpPr>
          <p:spPr>
            <a:xfrm>
              <a:off x="5878044"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0" name="Chevron 159"/>
            <p:cNvSpPr/>
            <p:nvPr/>
          </p:nvSpPr>
          <p:spPr>
            <a:xfrm>
              <a:off x="6005417"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1" name="Chevron 160"/>
            <p:cNvSpPr/>
            <p:nvPr/>
          </p:nvSpPr>
          <p:spPr>
            <a:xfrm>
              <a:off x="6132790"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2" name="Chevron 161"/>
            <p:cNvSpPr/>
            <p:nvPr/>
          </p:nvSpPr>
          <p:spPr>
            <a:xfrm>
              <a:off x="6260163"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3" name="Chevron 162"/>
            <p:cNvSpPr/>
            <p:nvPr/>
          </p:nvSpPr>
          <p:spPr>
            <a:xfrm>
              <a:off x="6387536"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4" name="Chevron 163"/>
            <p:cNvSpPr/>
            <p:nvPr/>
          </p:nvSpPr>
          <p:spPr>
            <a:xfrm>
              <a:off x="6514909"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5" name="Chevron 164"/>
            <p:cNvSpPr/>
            <p:nvPr/>
          </p:nvSpPr>
          <p:spPr>
            <a:xfrm>
              <a:off x="6642279" y="7361339"/>
              <a:ext cx="108993" cy="167541"/>
            </a:xfrm>
            <a:prstGeom prst="chevron">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pic>
        <p:nvPicPr>
          <p:cNvPr id="166" name="Picture 17"/>
          <p:cNvPicPr>
            <a:picLocks noChangeAspect="1"/>
          </p:cNvPicPr>
          <p:nvPr/>
        </p:nvPicPr>
        <p:blipFill>
          <a:blip r:embed="rId11"/>
          <a:stretch>
            <a:fillRect/>
          </a:stretch>
        </p:blipFill>
        <p:spPr>
          <a:xfrm>
            <a:off x="5786189" y="7595166"/>
            <a:ext cx="188992" cy="195089"/>
          </a:xfrm>
          <a:prstGeom prst="rect">
            <a:avLst/>
          </a:prstGeom>
        </p:spPr>
      </p:pic>
      <p:pic>
        <p:nvPicPr>
          <p:cNvPr id="167" name="Picture 18"/>
          <p:cNvPicPr>
            <a:picLocks noChangeAspect="1"/>
          </p:cNvPicPr>
          <p:nvPr/>
        </p:nvPicPr>
        <p:blipFill>
          <a:blip r:embed="rId12"/>
          <a:stretch>
            <a:fillRect/>
          </a:stretch>
        </p:blipFill>
        <p:spPr>
          <a:xfrm>
            <a:off x="5802841" y="7974540"/>
            <a:ext cx="162730" cy="162730"/>
          </a:xfrm>
          <a:prstGeom prst="rect">
            <a:avLst/>
          </a:prstGeom>
        </p:spPr>
      </p:pic>
      <p:sp>
        <p:nvSpPr>
          <p:cNvPr id="168" name="Oval 177"/>
          <p:cNvSpPr/>
          <p:nvPr/>
        </p:nvSpPr>
        <p:spPr>
          <a:xfrm>
            <a:off x="5733062" y="7537513"/>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9" name="Oval 178"/>
          <p:cNvSpPr/>
          <p:nvPr/>
        </p:nvSpPr>
        <p:spPr>
          <a:xfrm>
            <a:off x="5733062" y="7904761"/>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TextBox 179"/>
          <p:cNvSpPr txBox="1"/>
          <p:nvPr/>
        </p:nvSpPr>
        <p:spPr>
          <a:xfrm>
            <a:off x="6027140" y="7577715"/>
            <a:ext cx="1864088"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facebook.com</a:t>
            </a:r>
            <a:r>
              <a:rPr lang="en-GB" sz="900" dirty="0">
                <a:solidFill>
                  <a:schemeClr val="bg1"/>
                </a:solidFill>
                <a:ea typeface="Roboto" pitchFamily="2" charset="0"/>
                <a:cs typeface="Lato" panose="020F0502020204030203" pitchFamily="34" charset="0"/>
              </a:rPr>
              <a:t>/</a:t>
            </a:r>
            <a:r>
              <a:rPr lang="en-GB" sz="900" dirty="0" err="1">
                <a:solidFill>
                  <a:schemeClr val="bg1"/>
                </a:solidFill>
                <a:ea typeface="Roboto" pitchFamily="2" charset="0"/>
                <a:cs typeface="Lato" panose="020F0502020204030203" pitchFamily="34" charset="0"/>
              </a:rPr>
              <a:t>moi</a:t>
            </a:r>
            <a:endParaRPr lang="en-GB" sz="900" dirty="0">
              <a:solidFill>
                <a:schemeClr val="bg1"/>
              </a:solidFill>
              <a:ea typeface="Roboto" pitchFamily="2" charset="0"/>
              <a:cs typeface="Lato" panose="020F0502020204030203" pitchFamily="34" charset="0"/>
            </a:endParaRPr>
          </a:p>
        </p:txBody>
      </p:sp>
      <p:sp>
        <p:nvSpPr>
          <p:cNvPr id="171" name="TextBox 180"/>
          <p:cNvSpPr txBox="1"/>
          <p:nvPr/>
        </p:nvSpPr>
        <p:spPr>
          <a:xfrm>
            <a:off x="6027140" y="7933778"/>
            <a:ext cx="1864088" cy="230832"/>
          </a:xfrm>
          <a:prstGeom prst="rect">
            <a:avLst/>
          </a:prstGeom>
          <a:noFill/>
        </p:spPr>
        <p:txBody>
          <a:bodyPr wrap="square" rtlCol="0">
            <a:spAutoFit/>
          </a:bodyPr>
          <a:lstStyle/>
          <a:p>
            <a:r>
              <a:rPr lang="en-GB" sz="900" dirty="0" err="1">
                <a:solidFill>
                  <a:schemeClr val="bg1"/>
                </a:solidFill>
                <a:ea typeface="Roboto" pitchFamily="2" charset="0"/>
                <a:cs typeface="Lato" panose="020F0502020204030203" pitchFamily="34" charset="0"/>
              </a:rPr>
              <a:t>twitter.com</a:t>
            </a:r>
            <a:r>
              <a:rPr lang="en-GB" sz="900" dirty="0">
                <a:solidFill>
                  <a:schemeClr val="bg1"/>
                </a:solidFill>
                <a:ea typeface="Roboto" pitchFamily="2" charset="0"/>
                <a:cs typeface="Lato" panose="020F0502020204030203" pitchFamily="34" charset="0"/>
              </a:rPr>
              <a:t>/</a:t>
            </a:r>
            <a:r>
              <a:rPr lang="en-GB" sz="900" dirty="0" err="1">
                <a:solidFill>
                  <a:schemeClr val="bg1"/>
                </a:solidFill>
                <a:ea typeface="Roboto" pitchFamily="2" charset="0"/>
                <a:cs typeface="Lato" panose="020F0502020204030203" pitchFamily="34" charset="0"/>
              </a:rPr>
              <a:t>moi</a:t>
            </a:r>
            <a:endParaRPr lang="en-GB" sz="900" dirty="0">
              <a:solidFill>
                <a:schemeClr val="bg1"/>
              </a:solidFill>
              <a:ea typeface="Roboto" pitchFamily="2" charset="0"/>
              <a:cs typeface="Lato" panose="020F0502020204030203" pitchFamily="34" charset="0"/>
            </a:endParaRPr>
          </a:p>
        </p:txBody>
      </p:sp>
      <p:sp>
        <p:nvSpPr>
          <p:cNvPr id="172" name="Diamond 6"/>
          <p:cNvSpPr/>
          <p:nvPr/>
        </p:nvSpPr>
        <p:spPr>
          <a:xfrm>
            <a:off x="5539639" y="5749505"/>
            <a:ext cx="365760" cy="365760"/>
          </a:xfrm>
          <a:prstGeom prst="diamond">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TextBox 115"/>
          <p:cNvSpPr txBox="1"/>
          <p:nvPr/>
        </p:nvSpPr>
        <p:spPr>
          <a:xfrm>
            <a:off x="5915058" y="5768522"/>
            <a:ext cx="1530183" cy="307777"/>
          </a:xfrm>
          <a:prstGeom prst="rect">
            <a:avLst/>
          </a:prstGeom>
          <a:noFill/>
        </p:spPr>
        <p:txBody>
          <a:bodyPr wrap="square" rtlCol="0">
            <a:spAutoFit/>
          </a:bodyPr>
          <a:lstStyle/>
          <a:p>
            <a:r>
              <a:rPr lang="en-GB" sz="1400" b="1" dirty="0">
                <a:solidFill>
                  <a:schemeClr val="bg1"/>
                </a:solidFill>
                <a:ea typeface="Roboto" pitchFamily="2" charset="0"/>
                <a:cs typeface="Lato" panose="020F0502020204030203" pitchFamily="34" charset="0"/>
              </a:rPr>
              <a:t>CONTACT</a:t>
            </a:r>
          </a:p>
        </p:txBody>
      </p:sp>
      <p:cxnSp>
        <p:nvCxnSpPr>
          <p:cNvPr id="175" name="Straight Connector 8"/>
          <p:cNvCxnSpPr/>
          <p:nvPr/>
        </p:nvCxnSpPr>
        <p:spPr>
          <a:xfrm>
            <a:off x="7009464" y="5922410"/>
            <a:ext cx="435777" cy="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76" name="Picture 10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2534" y="5863880"/>
            <a:ext cx="136560" cy="136560"/>
          </a:xfrm>
          <a:prstGeom prst="rect">
            <a:avLst/>
          </a:prstGeom>
        </p:spPr>
      </p:pic>
      <p:grpSp>
        <p:nvGrpSpPr>
          <p:cNvPr id="177" name="Group 33"/>
          <p:cNvGrpSpPr/>
          <p:nvPr/>
        </p:nvGrpSpPr>
        <p:grpSpPr>
          <a:xfrm>
            <a:off x="673352" y="9978201"/>
            <a:ext cx="1875624" cy="230832"/>
            <a:chOff x="610401" y="8555922"/>
            <a:chExt cx="1875624" cy="230832"/>
          </a:xfrm>
        </p:grpSpPr>
        <p:sp>
          <p:nvSpPr>
            <p:cNvPr id="178" name="TextBox 311"/>
            <p:cNvSpPr txBox="1"/>
            <p:nvPr/>
          </p:nvSpPr>
          <p:spPr>
            <a:xfrm>
              <a:off x="610401" y="8555922"/>
              <a:ext cx="997419" cy="230832"/>
            </a:xfrm>
            <a:prstGeom prst="rect">
              <a:avLst/>
            </a:prstGeom>
            <a:noFill/>
          </p:spPr>
          <p:txBody>
            <a:bodyPr wrap="square" rtlCol="0">
              <a:spAutoFit/>
            </a:bodyPr>
            <a:lstStyle/>
            <a:p>
              <a:r>
                <a:rPr lang="en-PH" sz="900" dirty="0">
                  <a:cs typeface="Lato" panose="020F0502020204030203" pitchFamily="34" charset="0"/>
                </a:rPr>
                <a:t>Ruby On Rail</a:t>
              </a:r>
              <a:endParaRPr lang="en-GB" sz="900" dirty="0">
                <a:cs typeface="Lato" panose="020F0502020204030203" pitchFamily="34" charset="0"/>
              </a:endParaRPr>
            </a:p>
          </p:txBody>
        </p:sp>
        <p:sp>
          <p:nvSpPr>
            <p:cNvPr id="179" name="Rectangle 178"/>
            <p:cNvSpPr/>
            <p:nvPr/>
          </p:nvSpPr>
          <p:spPr>
            <a:xfrm>
              <a:off x="1479810" y="8590564"/>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0" name="Rectangle 179"/>
            <p:cNvSpPr/>
            <p:nvPr/>
          </p:nvSpPr>
          <p:spPr>
            <a:xfrm>
              <a:off x="1479810" y="8590564"/>
              <a:ext cx="662769"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1" name="Group 323"/>
          <p:cNvGrpSpPr/>
          <p:nvPr/>
        </p:nvGrpSpPr>
        <p:grpSpPr>
          <a:xfrm>
            <a:off x="2649699" y="9978201"/>
            <a:ext cx="1875624" cy="230832"/>
            <a:chOff x="610401" y="8555922"/>
            <a:chExt cx="1875624" cy="230832"/>
          </a:xfrm>
        </p:grpSpPr>
        <p:sp>
          <p:nvSpPr>
            <p:cNvPr id="182" name="TextBox 324"/>
            <p:cNvSpPr txBox="1"/>
            <p:nvPr/>
          </p:nvSpPr>
          <p:spPr>
            <a:xfrm>
              <a:off x="610401" y="8555922"/>
              <a:ext cx="997419" cy="230832"/>
            </a:xfrm>
            <a:prstGeom prst="rect">
              <a:avLst/>
            </a:prstGeom>
            <a:noFill/>
          </p:spPr>
          <p:txBody>
            <a:bodyPr wrap="square" rtlCol="0">
              <a:spAutoFit/>
            </a:bodyPr>
            <a:lstStyle/>
            <a:p>
              <a:r>
                <a:rPr lang="en-PH" sz="900" dirty="0">
                  <a:cs typeface="Lato" panose="020F0502020204030203" pitchFamily="34" charset="0"/>
                </a:rPr>
                <a:t>C++</a:t>
              </a:r>
              <a:endParaRPr lang="en-GB" sz="900" dirty="0">
                <a:cs typeface="Lato" panose="020F0502020204030203" pitchFamily="34" charset="0"/>
              </a:endParaRPr>
            </a:p>
          </p:txBody>
        </p:sp>
        <p:sp>
          <p:nvSpPr>
            <p:cNvPr id="183" name="Rectangle 182"/>
            <p:cNvSpPr/>
            <p:nvPr/>
          </p:nvSpPr>
          <p:spPr>
            <a:xfrm>
              <a:off x="1479810" y="8590564"/>
              <a:ext cx="1006215" cy="1615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Rectangle 183"/>
            <p:cNvSpPr/>
            <p:nvPr/>
          </p:nvSpPr>
          <p:spPr>
            <a:xfrm>
              <a:off x="1479810" y="8590564"/>
              <a:ext cx="893044" cy="16154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128318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31221329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679</Words>
  <Application>Microsoft Macintosh PowerPoint</Application>
  <PresentationFormat>Personnalisé</PresentationFormat>
  <Paragraphs>87</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cp:revision>
  <dcterms:created xsi:type="dcterms:W3CDTF">2017-11-27T10:54:09Z</dcterms:created>
  <dcterms:modified xsi:type="dcterms:W3CDTF">2020-11-18T15:34:28Z</dcterms:modified>
</cp:coreProperties>
</file>