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9" r:id="rId3"/>
  </p:sldIdLst>
  <p:sldSz cx="7559675" cy="1069181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B2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31"/>
  </p:normalViewPr>
  <p:slideViewPr>
    <p:cSldViewPr snapToGrid="0" snapToObjects="1">
      <p:cViewPr varScale="1">
        <p:scale>
          <a:sx n="79" d="100"/>
          <a:sy n="79" d="100"/>
        </p:scale>
        <p:origin x="3440"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fr-FR"/>
              <a:t>Cliquez et modifiez le titre</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t>Cliquez pour modifier le style des sous-titres du masque</a:t>
            </a:r>
            <a:endParaRPr lang="en-US" dirty="0"/>
          </a:p>
        </p:txBody>
      </p:sp>
      <p:sp>
        <p:nvSpPr>
          <p:cNvPr id="4" name="Date Placeholder 3"/>
          <p:cNvSpPr>
            <a:spLocks noGrp="1"/>
          </p:cNvSpPr>
          <p:nvPr>
            <p:ph type="dt" sz="half" idx="10"/>
          </p:nvPr>
        </p:nvSpPr>
        <p:spPr/>
        <p:txBody>
          <a:bodyPr/>
          <a:lstStyle/>
          <a:p>
            <a:fld id="{7762DDC2-0D30-974E-AF34-B71AE5BF86B6}" type="datetimeFigureOut">
              <a:rPr lang="fr-FR" smtClean="0"/>
              <a:t>03/08/2022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62DDC2-0D30-974E-AF34-B71AE5BF86B6}" type="datetimeFigureOut">
              <a:rPr lang="fr-FR" smtClean="0"/>
              <a:t>03/08/2022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Cliquez et modifiez le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62DDC2-0D30-974E-AF34-B71AE5BF86B6}" type="datetimeFigureOut">
              <a:rPr lang="fr-FR" smtClean="0"/>
              <a:t>03/08/2022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762DDC2-0D30-974E-AF34-B71AE5BF86B6}" type="datetimeFigureOut">
              <a:rPr lang="fr-FR" smtClean="0"/>
              <a:t>03/08/2022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Cliquez et modifiez le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762DDC2-0D30-974E-AF34-B71AE5BF86B6}" type="datetimeFigureOut">
              <a:rPr lang="fr-FR" smtClean="0"/>
              <a:t>03/08/2022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762DDC2-0D30-974E-AF34-B71AE5BF86B6}" type="datetimeFigureOut">
              <a:rPr lang="fr-FR" smtClean="0"/>
              <a:t>03/08/2022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Cliquez et modifiez le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762DDC2-0D30-974E-AF34-B71AE5BF86B6}" type="datetimeFigureOut">
              <a:rPr lang="fr-FR" smtClean="0"/>
              <a:t>03/08/2022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Cliquez et modifiez le titre</a:t>
            </a:r>
            <a:endParaRPr lang="en-US" dirty="0"/>
          </a:p>
        </p:txBody>
      </p:sp>
      <p:sp>
        <p:nvSpPr>
          <p:cNvPr id="3" name="Date Placeholder 2"/>
          <p:cNvSpPr>
            <a:spLocks noGrp="1"/>
          </p:cNvSpPr>
          <p:nvPr>
            <p:ph type="dt" sz="half" idx="10"/>
          </p:nvPr>
        </p:nvSpPr>
        <p:spPr/>
        <p:txBody>
          <a:bodyPr/>
          <a:lstStyle/>
          <a:p>
            <a:fld id="{7762DDC2-0D30-974E-AF34-B71AE5BF86B6}" type="datetimeFigureOut">
              <a:rPr lang="fr-FR" smtClean="0"/>
              <a:t>03/08/2022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2DDC2-0D30-974E-AF34-B71AE5BF86B6}" type="datetimeFigureOut">
              <a:rPr lang="fr-FR" smtClean="0"/>
              <a:t>03/08/2022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762DDC2-0D30-974E-AF34-B71AE5BF86B6}" type="datetimeFigureOut">
              <a:rPr lang="fr-FR" smtClean="0"/>
              <a:t>03/08/2022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Cliquez et modifiez le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Faire glisser l'image vers l'espace réservé ou cliquer sur l'icône pour l'ajouter</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762DDC2-0D30-974E-AF34-B71AE5BF86B6}" type="datetimeFigureOut">
              <a:rPr lang="fr-FR" smtClean="0"/>
              <a:t>03/08/2022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0638FC6-8B38-C046-9611-1A90B675F84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Cliquez et modifiez le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7762DDC2-0D30-974E-AF34-B71AE5BF86B6}" type="datetimeFigureOut">
              <a:rPr lang="fr-FR" smtClean="0"/>
              <a:t>03/08/2022</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A0638FC6-8B38-C046-9611-1A90B675F84B}" type="slidenum">
              <a:rPr lang="fr-FR" smtClean="0"/>
              <a:t>‹N°›</a:t>
            </a:fld>
            <a:endParaRPr lang="fr-FR"/>
          </a:p>
        </p:txBody>
      </p:sp>
    </p:spTree>
    <p:extLst>
      <p:ext uri="{BB962C8B-B14F-4D97-AF65-F5344CB8AC3E}">
        <p14:creationId xmlns:p14="http://schemas.microsoft.com/office/powerpoint/2010/main" val="1769810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hyperlink" Target="https://www.creeruncv.com/lettre-de-motivation/?utm_source=Document&amp;utm_medium=Link&amp;utm_campaign=Doc_CV_PTT" TargetMode="External"/><Relationship Id="rId3" Type="http://schemas.openxmlformats.org/officeDocument/2006/relationships/hyperlink" Target="https://www.creeruncv.com/conseils/lexperience-profesionnelle-sur-le-cv/?utm_source=Document&amp;utm_medium=Link&amp;utm_campaign=Doc_CV_PTT" TargetMode="External"/><Relationship Id="rId7" Type="http://schemas.openxmlformats.org/officeDocument/2006/relationships/hyperlink" Target="https://www.creeruncv.com/conseils/recrutement/?utm_source=Document&amp;utm_medium=Link&amp;utm_campaign=Doc_CV_PTT" TargetMode="External"/><Relationship Id="rId2" Type="http://schemas.openxmlformats.org/officeDocument/2006/relationships/hyperlink" Target="https://www.creeruncv.com/conseils/le-titre-du-cv/?utm_source=Document&amp;utm_medium=Link&amp;utm_campaign=Doc_CV_PTT" TargetMode="External"/><Relationship Id="rId1" Type="http://schemas.openxmlformats.org/officeDocument/2006/relationships/slideLayout" Target="../slideLayouts/slideLayout2.xml"/><Relationship Id="rId6" Type="http://schemas.openxmlformats.org/officeDocument/2006/relationships/hyperlink" Target="https://www.creeruncv.com/conseils/icones-pour-cv/?utm_source=Document&amp;utm_medium=Link&amp;utm_campaign=Doc_CV_PTT" TargetMode="External"/><Relationship Id="rId11" Type="http://schemas.openxmlformats.org/officeDocument/2006/relationships/hyperlink" Target="https://www.creeruncv.com/conseils/lettre-de-motivation/?utm_source=Document&amp;utm_medium=Link&amp;utm_campaign=Doc_CV_PTT" TargetMode="External"/><Relationship Id="rId5" Type="http://schemas.openxmlformats.org/officeDocument/2006/relationships/hyperlink" Target="https://www.creeruncv.com/conseils/faire-un-cv-conseils-pratiques/?utm_source=Document&amp;utm_medium=Link&amp;utm_campaign=Doc_CV_PTT" TargetMode="External"/><Relationship Id="rId10" Type="http://schemas.openxmlformats.org/officeDocument/2006/relationships/hyperlink" Target="https://www.creeruncv.com/modele-de-lettre/?utm_source=Document&amp;utm_medium=Link&amp;utm_campaign=Doc_CV_PTT" TargetMode="External"/><Relationship Id="rId4" Type="http://schemas.openxmlformats.org/officeDocument/2006/relationships/hyperlink" Target="https://www.creeruncv.com/conseils/laccroche-du-cv/?utm_source=Document&amp;utm_medium=Link&amp;utm_campaign=Doc_CV_PTT" TargetMode="External"/><Relationship Id="rId9" Type="http://schemas.openxmlformats.org/officeDocument/2006/relationships/hyperlink" Target="https://www.creeruncv.com/modele-de-lett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Parallélogramme 160"/>
          <p:cNvSpPr/>
          <p:nvPr/>
        </p:nvSpPr>
        <p:spPr>
          <a:xfrm rot="5189830">
            <a:off x="5249152" y="2567300"/>
            <a:ext cx="568225" cy="3119315"/>
          </a:xfrm>
          <a:prstGeom prst="parallelogram">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0" name="Parallélogramme 159"/>
          <p:cNvSpPr/>
          <p:nvPr/>
        </p:nvSpPr>
        <p:spPr>
          <a:xfrm rot="5189830">
            <a:off x="5280430" y="1716795"/>
            <a:ext cx="568225" cy="3119315"/>
          </a:xfrm>
          <a:prstGeom prst="parallelogram">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9" name="Parallélogramme 158"/>
          <p:cNvSpPr/>
          <p:nvPr/>
        </p:nvSpPr>
        <p:spPr>
          <a:xfrm>
            <a:off x="4621236" y="2543667"/>
            <a:ext cx="568225" cy="2425864"/>
          </a:xfrm>
          <a:prstGeom prst="parallelogram">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8" name="Parallélogramme 157"/>
          <p:cNvSpPr/>
          <p:nvPr/>
        </p:nvSpPr>
        <p:spPr>
          <a:xfrm>
            <a:off x="5923788" y="2549939"/>
            <a:ext cx="568225" cy="2425864"/>
          </a:xfrm>
          <a:prstGeom prst="parallelogram">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extBox 3"/>
          <p:cNvSpPr txBox="1"/>
          <p:nvPr/>
        </p:nvSpPr>
        <p:spPr>
          <a:xfrm>
            <a:off x="208627" y="332735"/>
            <a:ext cx="4383436" cy="707886"/>
          </a:xfrm>
          <a:prstGeom prst="rect">
            <a:avLst/>
          </a:prstGeom>
          <a:noFill/>
        </p:spPr>
        <p:txBody>
          <a:bodyPr wrap="square" rtlCol="0">
            <a:spAutoFit/>
          </a:bodyPr>
          <a:lstStyle/>
          <a:p>
            <a:r>
              <a:rPr lang="en-GB" sz="4000" b="1" dirty="0">
                <a:solidFill>
                  <a:srgbClr val="4CB2BD"/>
                </a:solidFill>
                <a:latin typeface="Antonio" charset="0"/>
                <a:ea typeface="Antonio" charset="0"/>
                <a:cs typeface="Antonio" charset="0"/>
              </a:rPr>
              <a:t>VIRGIL CHALUMAT</a:t>
            </a:r>
          </a:p>
        </p:txBody>
      </p:sp>
      <p:sp>
        <p:nvSpPr>
          <p:cNvPr id="5" name="TextBox 13"/>
          <p:cNvSpPr txBox="1"/>
          <p:nvPr/>
        </p:nvSpPr>
        <p:spPr>
          <a:xfrm>
            <a:off x="275821" y="1044121"/>
            <a:ext cx="3678854" cy="276999"/>
          </a:xfrm>
          <a:prstGeom prst="rect">
            <a:avLst/>
          </a:prstGeom>
          <a:noFill/>
        </p:spPr>
        <p:txBody>
          <a:bodyPr wrap="square" rtlCol="0">
            <a:spAutoFit/>
          </a:bodyPr>
          <a:lstStyle/>
          <a:p>
            <a:r>
              <a:rPr lang="en-GB" sz="1200" spc="300" dirty="0">
                <a:solidFill>
                  <a:srgbClr val="737373"/>
                </a:solidFill>
                <a:latin typeface="Lato" panose="020F0502020204030203" pitchFamily="34" charset="0"/>
                <a:ea typeface="Roboto" pitchFamily="2" charset="0"/>
                <a:cs typeface="Lato" panose="020F0502020204030203" pitchFamily="34" charset="0"/>
              </a:rPr>
              <a:t># TITRE DU POSTE RECHERCHE</a:t>
            </a:r>
          </a:p>
        </p:txBody>
      </p:sp>
      <p:sp>
        <p:nvSpPr>
          <p:cNvPr id="6" name="TextBox 24"/>
          <p:cNvSpPr txBox="1"/>
          <p:nvPr/>
        </p:nvSpPr>
        <p:spPr>
          <a:xfrm>
            <a:off x="275820" y="1372517"/>
            <a:ext cx="3833601" cy="1061829"/>
          </a:xfrm>
          <a:prstGeom prst="rect">
            <a:avLst/>
          </a:prstGeom>
          <a:noFill/>
        </p:spPr>
        <p:txBody>
          <a:bodyPr wrap="square" rtlCol="0">
            <a:spAutoFit/>
          </a:bodyPr>
          <a:lstStyle/>
          <a:p>
            <a:pPr>
              <a:tabLst>
                <a:tab pos="723900" algn="l"/>
                <a:tab pos="1447800" algn="l"/>
                <a:tab pos="2171700" algn="l"/>
              </a:tabLst>
            </a:pPr>
            <a:r>
              <a:rPr lang="fr-FR" sz="1050" dirty="0">
                <a:latin typeface="Lato" charset="0"/>
                <a:ea typeface="Lato" charset="0"/>
                <a:cs typeface="Lato" charset="0"/>
              </a:rPr>
              <a:t>Décrivez en quelques lignes vos compétences clés pour le poste et vos objectifs de carrière. Vous pouvez les mettre en forme à l’aide de puces ou les laisser sous forme de texte plein.  Cet espace peut servir de début d’introduction à votre lettre de motivation soyez précis, imaginatif et mettez en valeur votre potentiel professionnel.</a:t>
            </a:r>
          </a:p>
        </p:txBody>
      </p:sp>
      <p:sp>
        <p:nvSpPr>
          <p:cNvPr id="7" name="TextBox 88"/>
          <p:cNvSpPr txBox="1"/>
          <p:nvPr/>
        </p:nvSpPr>
        <p:spPr>
          <a:xfrm>
            <a:off x="5045123" y="1341498"/>
            <a:ext cx="1666393" cy="230832"/>
          </a:xfrm>
          <a:prstGeom prst="rect">
            <a:avLst/>
          </a:prstGeom>
          <a:noFill/>
        </p:spPr>
        <p:txBody>
          <a:bodyPr wrap="square" rtlCol="0">
            <a:spAutoFit/>
          </a:bodyPr>
          <a:lstStyle/>
          <a:p>
            <a:r>
              <a:rPr lang="en-GB" sz="900" dirty="0" err="1">
                <a:solidFill>
                  <a:schemeClr val="bg1">
                    <a:lumMod val="50000"/>
                  </a:schemeClr>
                </a:solidFill>
                <a:latin typeface="Lato" panose="020F0502020204030203" pitchFamily="34" charset="0"/>
                <a:ea typeface="Roboto" pitchFamily="2" charset="0"/>
                <a:cs typeface="Lato" panose="020F0502020204030203" pitchFamily="34" charset="0"/>
              </a:rPr>
              <a:t>mail@mail.com</a:t>
            </a:r>
            <a:endParaRPr lang="en-GB" sz="900" dirty="0">
              <a:solidFill>
                <a:schemeClr val="bg1">
                  <a:lumMod val="50000"/>
                </a:schemeClr>
              </a:solidFill>
              <a:latin typeface="Lato" panose="020F0502020204030203" pitchFamily="34" charset="0"/>
              <a:ea typeface="Roboto" pitchFamily="2" charset="0"/>
              <a:cs typeface="Lato" panose="020F0502020204030203" pitchFamily="34" charset="0"/>
            </a:endParaRPr>
          </a:p>
        </p:txBody>
      </p:sp>
      <p:sp>
        <p:nvSpPr>
          <p:cNvPr id="8" name="TextBox 89"/>
          <p:cNvSpPr txBox="1"/>
          <p:nvPr/>
        </p:nvSpPr>
        <p:spPr>
          <a:xfrm>
            <a:off x="5068847" y="564308"/>
            <a:ext cx="1094405" cy="230832"/>
          </a:xfrm>
          <a:prstGeom prst="rect">
            <a:avLst/>
          </a:prstGeom>
          <a:noFill/>
        </p:spPr>
        <p:txBody>
          <a:bodyPr wrap="square" rtlCol="0">
            <a:spAutoFit/>
          </a:bodyPr>
          <a:lstStyle/>
          <a:p>
            <a:r>
              <a:rPr lang="en-GB" sz="900" dirty="0">
                <a:solidFill>
                  <a:schemeClr val="bg1">
                    <a:lumMod val="50000"/>
                  </a:schemeClr>
                </a:solidFill>
                <a:latin typeface="Lato" panose="020F0502020204030203" pitchFamily="34" charset="0"/>
                <a:ea typeface="Roboto" pitchFamily="2" charset="0"/>
                <a:cs typeface="Lato" panose="020F0502020204030203" pitchFamily="34" charset="0"/>
              </a:rPr>
              <a:t>01.02.03.04.05</a:t>
            </a:r>
          </a:p>
        </p:txBody>
      </p:sp>
      <p:sp>
        <p:nvSpPr>
          <p:cNvPr id="9" name="TextBox 90"/>
          <p:cNvSpPr txBox="1"/>
          <p:nvPr/>
        </p:nvSpPr>
        <p:spPr>
          <a:xfrm>
            <a:off x="5068847" y="1766269"/>
            <a:ext cx="2262228" cy="230832"/>
          </a:xfrm>
          <a:prstGeom prst="rect">
            <a:avLst/>
          </a:prstGeom>
          <a:noFill/>
        </p:spPr>
        <p:txBody>
          <a:bodyPr wrap="square" rtlCol="0">
            <a:spAutoFit/>
          </a:bodyPr>
          <a:lstStyle/>
          <a:p>
            <a:r>
              <a:rPr lang="en-GB" sz="900" dirty="0" err="1">
                <a:solidFill>
                  <a:schemeClr val="bg1">
                    <a:lumMod val="50000"/>
                  </a:schemeClr>
                </a:solidFill>
                <a:latin typeface="Lato" panose="020F0502020204030203" pitchFamily="34" charset="0"/>
                <a:ea typeface="Roboto" pitchFamily="2" charset="0"/>
                <a:cs typeface="Lato" panose="020F0502020204030203" pitchFamily="34" charset="0"/>
              </a:rPr>
              <a:t>LinkedIn.com</a:t>
            </a:r>
            <a:r>
              <a:rPr lang="en-GB" sz="900" dirty="0">
                <a:solidFill>
                  <a:schemeClr val="bg1">
                    <a:lumMod val="50000"/>
                  </a:schemeClr>
                </a:solidFill>
                <a:latin typeface="Lato" panose="020F0502020204030203" pitchFamily="34" charset="0"/>
                <a:ea typeface="Roboto" pitchFamily="2" charset="0"/>
                <a:cs typeface="Lato" panose="020F0502020204030203" pitchFamily="34" charset="0"/>
              </a:rPr>
              <a:t>/</a:t>
            </a:r>
            <a:r>
              <a:rPr lang="en-GB" sz="900" dirty="0" err="1">
                <a:solidFill>
                  <a:schemeClr val="bg1">
                    <a:lumMod val="50000"/>
                  </a:schemeClr>
                </a:solidFill>
                <a:latin typeface="Lato" panose="020F0502020204030203" pitchFamily="34" charset="0"/>
                <a:ea typeface="Roboto" pitchFamily="2" charset="0"/>
                <a:cs typeface="Lato" panose="020F0502020204030203" pitchFamily="34" charset="0"/>
              </a:rPr>
              <a:t>Moi</a:t>
            </a:r>
            <a:endParaRPr lang="en-GB" sz="900" dirty="0">
              <a:solidFill>
                <a:schemeClr val="bg1">
                  <a:lumMod val="50000"/>
                </a:schemeClr>
              </a:solidFill>
              <a:latin typeface="Lato" panose="020F0502020204030203" pitchFamily="34" charset="0"/>
              <a:ea typeface="Roboto" pitchFamily="2" charset="0"/>
              <a:cs typeface="Lato" panose="020F0502020204030203" pitchFamily="34" charset="0"/>
            </a:endParaRPr>
          </a:p>
        </p:txBody>
      </p:sp>
      <p:sp>
        <p:nvSpPr>
          <p:cNvPr id="10" name="TextBox 91"/>
          <p:cNvSpPr txBox="1"/>
          <p:nvPr/>
        </p:nvSpPr>
        <p:spPr>
          <a:xfrm>
            <a:off x="5040689" y="953095"/>
            <a:ext cx="2518986" cy="230832"/>
          </a:xfrm>
          <a:prstGeom prst="rect">
            <a:avLst/>
          </a:prstGeom>
          <a:noFill/>
        </p:spPr>
        <p:txBody>
          <a:bodyPr wrap="square" rtlCol="0">
            <a:spAutoFit/>
          </a:bodyPr>
          <a:lstStyle/>
          <a:p>
            <a:r>
              <a:rPr lang="en-GB" sz="900" dirty="0">
                <a:solidFill>
                  <a:schemeClr val="bg1">
                    <a:lumMod val="50000"/>
                  </a:schemeClr>
                </a:solidFill>
                <a:latin typeface="Lato" panose="020F0502020204030203" pitchFamily="34" charset="0"/>
                <a:ea typeface="Roboto" pitchFamily="2" charset="0"/>
                <a:cs typeface="Lato" panose="020F0502020204030203" pitchFamily="34" charset="0"/>
              </a:rPr>
              <a:t>12 rue de la </a:t>
            </a:r>
            <a:r>
              <a:rPr lang="en-GB" sz="900" dirty="0" err="1">
                <a:solidFill>
                  <a:schemeClr val="bg1">
                    <a:lumMod val="50000"/>
                  </a:schemeClr>
                </a:solidFill>
                <a:latin typeface="Lato" panose="020F0502020204030203" pitchFamily="34" charset="0"/>
                <a:ea typeface="Roboto" pitchFamily="2" charset="0"/>
                <a:cs typeface="Lato" panose="020F0502020204030203" pitchFamily="34" charset="0"/>
              </a:rPr>
              <a:t>Réussite</a:t>
            </a:r>
            <a:r>
              <a:rPr lang="en-GB" sz="900" dirty="0">
                <a:solidFill>
                  <a:schemeClr val="bg1">
                    <a:lumMod val="50000"/>
                  </a:schemeClr>
                </a:solidFill>
                <a:latin typeface="Lato" panose="020F0502020204030203" pitchFamily="34" charset="0"/>
                <a:ea typeface="Roboto" pitchFamily="2" charset="0"/>
                <a:cs typeface="Lato" panose="020F0502020204030203" pitchFamily="34" charset="0"/>
              </a:rPr>
              <a:t> 75012 Paris</a:t>
            </a:r>
          </a:p>
        </p:txBody>
      </p:sp>
      <p:sp>
        <p:nvSpPr>
          <p:cNvPr id="11" name="Oval 1"/>
          <p:cNvSpPr/>
          <p:nvPr/>
        </p:nvSpPr>
        <p:spPr>
          <a:xfrm>
            <a:off x="4704049" y="511404"/>
            <a:ext cx="336640" cy="336640"/>
          </a:xfrm>
          <a:prstGeom prst="ellipse">
            <a:avLst/>
          </a:prstGeom>
          <a:solidFill>
            <a:srgbClr val="4CB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81"/>
          <p:cNvSpPr/>
          <p:nvPr/>
        </p:nvSpPr>
        <p:spPr>
          <a:xfrm>
            <a:off x="4704049" y="909839"/>
            <a:ext cx="336640" cy="336640"/>
          </a:xfrm>
          <a:prstGeom prst="ellipse">
            <a:avLst/>
          </a:prstGeom>
          <a:solidFill>
            <a:srgbClr val="4CB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82"/>
          <p:cNvSpPr/>
          <p:nvPr/>
        </p:nvSpPr>
        <p:spPr>
          <a:xfrm>
            <a:off x="4704049" y="1308274"/>
            <a:ext cx="336640" cy="336640"/>
          </a:xfrm>
          <a:prstGeom prst="ellipse">
            <a:avLst/>
          </a:prstGeom>
          <a:solidFill>
            <a:srgbClr val="4CB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83"/>
          <p:cNvSpPr/>
          <p:nvPr/>
        </p:nvSpPr>
        <p:spPr>
          <a:xfrm>
            <a:off x="4704049" y="1706709"/>
            <a:ext cx="336640" cy="336640"/>
          </a:xfrm>
          <a:prstGeom prst="ellipse">
            <a:avLst/>
          </a:prstGeom>
          <a:solidFill>
            <a:srgbClr val="4CB2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69444" y="576799"/>
            <a:ext cx="205851" cy="205851"/>
          </a:xfrm>
          <a:prstGeom prst="rect">
            <a:avLst/>
          </a:prstGeom>
          <a:solidFill>
            <a:srgbClr val="4CB2BD"/>
          </a:solidFill>
        </p:spPr>
      </p:pic>
      <p:pic>
        <p:nvPicPr>
          <p:cNvPr id="16"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0383" y="966173"/>
            <a:ext cx="223973" cy="223973"/>
          </a:xfrm>
          <a:prstGeom prst="rect">
            <a:avLst/>
          </a:prstGeom>
          <a:solidFill>
            <a:srgbClr val="4CB2BD"/>
          </a:solidFill>
        </p:spPr>
      </p:pic>
      <p:pic>
        <p:nvPicPr>
          <p:cNvPr id="17"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9444" y="1772104"/>
            <a:ext cx="205851" cy="205851"/>
          </a:xfrm>
          <a:prstGeom prst="rect">
            <a:avLst/>
          </a:prstGeom>
          <a:solidFill>
            <a:srgbClr val="4CB2BD"/>
          </a:solidFill>
        </p:spPr>
      </p:pic>
      <p:pic>
        <p:nvPicPr>
          <p:cNvPr id="18"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76202" y="1372517"/>
            <a:ext cx="208154" cy="208154"/>
          </a:xfrm>
          <a:prstGeom prst="rect">
            <a:avLst/>
          </a:prstGeom>
          <a:solidFill>
            <a:srgbClr val="4CB2BD"/>
          </a:solidFill>
        </p:spPr>
      </p:pic>
      <p:cxnSp>
        <p:nvCxnSpPr>
          <p:cNvPr id="19" name="Straight Connector 17"/>
          <p:cNvCxnSpPr/>
          <p:nvPr/>
        </p:nvCxnSpPr>
        <p:spPr>
          <a:xfrm>
            <a:off x="290334" y="1000579"/>
            <a:ext cx="3700106" cy="0"/>
          </a:xfrm>
          <a:prstGeom prst="line">
            <a:avLst/>
          </a:prstGeom>
          <a:ln>
            <a:solidFill>
              <a:srgbClr val="4CB2BD"/>
            </a:solidFill>
          </a:ln>
        </p:spPr>
        <p:style>
          <a:lnRef idx="1">
            <a:schemeClr val="accent1"/>
          </a:lnRef>
          <a:fillRef idx="0">
            <a:schemeClr val="accent1"/>
          </a:fillRef>
          <a:effectRef idx="0">
            <a:schemeClr val="accent1"/>
          </a:effectRef>
          <a:fontRef idx="minor">
            <a:schemeClr val="tx1"/>
          </a:fontRef>
        </p:style>
      </p:cxnSp>
      <p:sp>
        <p:nvSpPr>
          <p:cNvPr id="20" name="TextBox 105"/>
          <p:cNvSpPr txBox="1"/>
          <p:nvPr/>
        </p:nvSpPr>
        <p:spPr>
          <a:xfrm>
            <a:off x="178389" y="5314598"/>
            <a:ext cx="1038863"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2015-2016</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1" name="TextBox 107"/>
          <p:cNvSpPr txBox="1"/>
          <p:nvPr/>
        </p:nvSpPr>
        <p:spPr>
          <a:xfrm>
            <a:off x="178389" y="6518654"/>
            <a:ext cx="934953"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2014-2015</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2" name="TextBox 110"/>
          <p:cNvSpPr txBox="1"/>
          <p:nvPr/>
        </p:nvSpPr>
        <p:spPr>
          <a:xfrm>
            <a:off x="178390" y="7769655"/>
            <a:ext cx="1004234"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2010-2014</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3" name="TextBox 96"/>
          <p:cNvSpPr txBox="1"/>
          <p:nvPr/>
        </p:nvSpPr>
        <p:spPr>
          <a:xfrm>
            <a:off x="224171" y="2680565"/>
            <a:ext cx="3308369" cy="307777"/>
          </a:xfrm>
          <a:prstGeom prst="rect">
            <a:avLst/>
          </a:prstGeom>
          <a:noFill/>
        </p:spPr>
        <p:txBody>
          <a:bodyPr wrap="square" rtlCol="0">
            <a:spAutoFit/>
          </a:bodyPr>
          <a:lstStyle/>
          <a:p>
            <a:r>
              <a:rPr lang="en-PH" sz="1400" b="1" dirty="0">
                <a:solidFill>
                  <a:srgbClr val="4CB2BD"/>
                </a:solidFill>
                <a:latin typeface="Lato" panose="020F0502020204030203" pitchFamily="34" charset="0"/>
                <a:ea typeface="Roboto" pitchFamily="2" charset="0"/>
                <a:cs typeface="Lato" panose="020F0502020204030203" pitchFamily="34" charset="0"/>
              </a:rPr>
              <a:t># FORMATION</a:t>
            </a:r>
            <a:endParaRPr lang="en-GB" sz="1400" b="1" dirty="0">
              <a:solidFill>
                <a:srgbClr val="4CB2BD"/>
              </a:solidFill>
              <a:latin typeface="Lato" panose="020F0502020204030203" pitchFamily="34" charset="0"/>
              <a:ea typeface="Roboto" pitchFamily="2" charset="0"/>
              <a:cs typeface="Lato" panose="020F0502020204030203" pitchFamily="34" charset="0"/>
            </a:endParaRPr>
          </a:p>
        </p:txBody>
      </p:sp>
      <p:sp>
        <p:nvSpPr>
          <p:cNvPr id="24" name="TextBox 97"/>
          <p:cNvSpPr txBox="1"/>
          <p:nvPr/>
        </p:nvSpPr>
        <p:spPr>
          <a:xfrm>
            <a:off x="253964" y="3034593"/>
            <a:ext cx="603989"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2014</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5" name="TextBox 98"/>
          <p:cNvSpPr txBox="1"/>
          <p:nvPr/>
        </p:nvSpPr>
        <p:spPr>
          <a:xfrm>
            <a:off x="1204646" y="3034593"/>
            <a:ext cx="2546369" cy="577081"/>
          </a:xfrm>
          <a:prstGeom prst="rect">
            <a:avLst/>
          </a:prstGeom>
          <a:noFill/>
        </p:spPr>
        <p:txBody>
          <a:bodyPr wrap="square"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Bachelor of Science in Graphic Designing</a:t>
            </a:r>
          </a:p>
          <a:p>
            <a:r>
              <a:rPr lang="en-PH" sz="1050" dirty="0">
                <a:solidFill>
                  <a:srgbClr val="737373"/>
                </a:solidFill>
                <a:latin typeface="Lato" panose="020F0502020204030203" pitchFamily="34" charset="0"/>
                <a:ea typeface="Roboto" pitchFamily="2" charset="0"/>
                <a:cs typeface="Lato" panose="020F0502020204030203" pitchFamily="34" charset="0"/>
              </a:rPr>
              <a:t>School/University</a:t>
            </a:r>
          </a:p>
        </p:txBody>
      </p:sp>
      <p:sp>
        <p:nvSpPr>
          <p:cNvPr id="26" name="TextBox 99"/>
          <p:cNvSpPr txBox="1"/>
          <p:nvPr/>
        </p:nvSpPr>
        <p:spPr>
          <a:xfrm>
            <a:off x="253964" y="3650138"/>
            <a:ext cx="603989"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2010</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7" name="TextBox 100"/>
          <p:cNvSpPr txBox="1"/>
          <p:nvPr/>
        </p:nvSpPr>
        <p:spPr>
          <a:xfrm>
            <a:off x="1204646" y="3650138"/>
            <a:ext cx="2546369" cy="577081"/>
          </a:xfrm>
          <a:prstGeom prst="rect">
            <a:avLst/>
          </a:prstGeom>
          <a:noFill/>
        </p:spPr>
        <p:txBody>
          <a:bodyPr wrap="square"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Bachelor of Science in Graphic Designing</a:t>
            </a:r>
          </a:p>
          <a:p>
            <a:r>
              <a:rPr lang="en-PH" sz="1050" dirty="0">
                <a:solidFill>
                  <a:srgbClr val="737373"/>
                </a:solidFill>
                <a:latin typeface="Lato" panose="020F0502020204030203" pitchFamily="34" charset="0"/>
                <a:ea typeface="Roboto" pitchFamily="2" charset="0"/>
                <a:cs typeface="Lato" panose="020F0502020204030203" pitchFamily="34" charset="0"/>
              </a:rPr>
              <a:t>School/University</a:t>
            </a:r>
          </a:p>
        </p:txBody>
      </p:sp>
      <p:sp>
        <p:nvSpPr>
          <p:cNvPr id="28" name="TextBox 101"/>
          <p:cNvSpPr txBox="1"/>
          <p:nvPr/>
        </p:nvSpPr>
        <p:spPr>
          <a:xfrm>
            <a:off x="253964" y="4309752"/>
            <a:ext cx="603989"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2010</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29" name="TextBox 102"/>
          <p:cNvSpPr txBox="1"/>
          <p:nvPr/>
        </p:nvSpPr>
        <p:spPr>
          <a:xfrm>
            <a:off x="1204646" y="4309752"/>
            <a:ext cx="2546369" cy="415498"/>
          </a:xfrm>
          <a:prstGeom prst="rect">
            <a:avLst/>
          </a:prstGeom>
          <a:noFill/>
        </p:spPr>
        <p:txBody>
          <a:bodyPr wrap="square"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Diploma in Graphic Design</a:t>
            </a:r>
          </a:p>
          <a:p>
            <a:r>
              <a:rPr lang="en-PH" sz="1050" dirty="0">
                <a:solidFill>
                  <a:srgbClr val="737373"/>
                </a:solidFill>
                <a:latin typeface="Lato" panose="020F0502020204030203" pitchFamily="34" charset="0"/>
                <a:ea typeface="Roboto" pitchFamily="2" charset="0"/>
                <a:cs typeface="Lato" panose="020F0502020204030203" pitchFamily="34" charset="0"/>
              </a:rPr>
              <a:t>School/University</a:t>
            </a:r>
          </a:p>
        </p:txBody>
      </p:sp>
      <p:sp>
        <p:nvSpPr>
          <p:cNvPr id="30" name="TextBox 104"/>
          <p:cNvSpPr txBox="1"/>
          <p:nvPr/>
        </p:nvSpPr>
        <p:spPr>
          <a:xfrm>
            <a:off x="224172" y="4923525"/>
            <a:ext cx="3308369" cy="307777"/>
          </a:xfrm>
          <a:prstGeom prst="rect">
            <a:avLst/>
          </a:prstGeom>
          <a:noFill/>
        </p:spPr>
        <p:txBody>
          <a:bodyPr wrap="square" rtlCol="0">
            <a:spAutoFit/>
          </a:bodyPr>
          <a:lstStyle/>
          <a:p>
            <a:r>
              <a:rPr lang="en-PH" sz="1400" b="1" dirty="0">
                <a:solidFill>
                  <a:srgbClr val="4CB2BD"/>
                </a:solidFill>
                <a:latin typeface="Lato" panose="020F0502020204030203" pitchFamily="34" charset="0"/>
                <a:ea typeface="Roboto" pitchFamily="2" charset="0"/>
                <a:cs typeface="Lato" panose="020F0502020204030203" pitchFamily="34" charset="0"/>
              </a:rPr>
              <a:t># EXPERIENCE PROFESSIONNELLE</a:t>
            </a:r>
            <a:endParaRPr lang="en-GB" sz="1400" b="1" dirty="0">
              <a:solidFill>
                <a:srgbClr val="4CB2BD"/>
              </a:solidFill>
              <a:latin typeface="Lato" panose="020F0502020204030203" pitchFamily="34" charset="0"/>
              <a:ea typeface="Roboto" pitchFamily="2" charset="0"/>
              <a:cs typeface="Lato" panose="020F0502020204030203" pitchFamily="34" charset="0"/>
            </a:endParaRPr>
          </a:p>
        </p:txBody>
      </p:sp>
      <p:sp>
        <p:nvSpPr>
          <p:cNvPr id="31" name="TextBox 106"/>
          <p:cNvSpPr txBox="1"/>
          <p:nvPr/>
        </p:nvSpPr>
        <p:spPr>
          <a:xfrm>
            <a:off x="1158864" y="5314598"/>
            <a:ext cx="2453879" cy="253916"/>
          </a:xfrm>
          <a:prstGeom prst="rect">
            <a:avLst/>
          </a:prstGeom>
          <a:noFill/>
        </p:spPr>
        <p:txBody>
          <a:bodyPr wrap="square" rtlCol="0">
            <a:spAutoFit/>
          </a:bodyPr>
          <a:lstStyle/>
          <a:p>
            <a:r>
              <a:rPr lang="en-PH" sz="1050" b="1" dirty="0" err="1">
                <a:solidFill>
                  <a:srgbClr val="737373"/>
                </a:solidFill>
                <a:latin typeface="Lato" panose="020F0502020204030203" pitchFamily="34" charset="0"/>
                <a:ea typeface="Roboto" pitchFamily="2" charset="0"/>
                <a:cs typeface="Lato" panose="020F0502020204030203" pitchFamily="34" charset="0"/>
              </a:rPr>
              <a:t>Titre</a:t>
            </a:r>
            <a:r>
              <a:rPr lang="en-PH" sz="1050" b="1" dirty="0">
                <a:solidFill>
                  <a:srgbClr val="737373"/>
                </a:solidFill>
                <a:latin typeface="Lato" panose="020F0502020204030203" pitchFamily="34" charset="0"/>
                <a:ea typeface="Roboto" pitchFamily="2" charset="0"/>
                <a:cs typeface="Lato" panose="020F0502020204030203" pitchFamily="34" charset="0"/>
              </a:rPr>
              <a:t> du poste / </a:t>
            </a:r>
            <a:r>
              <a:rPr lang="en-PH" sz="1050" b="1" dirty="0" err="1">
                <a:solidFill>
                  <a:srgbClr val="737373"/>
                </a:solidFill>
                <a:latin typeface="Lato" panose="020F0502020204030203" pitchFamily="34" charset="0"/>
                <a:ea typeface="Roboto" pitchFamily="2" charset="0"/>
                <a:cs typeface="Lato" panose="020F0502020204030203" pitchFamily="34" charset="0"/>
              </a:rPr>
              <a:t>Société</a:t>
            </a:r>
            <a:endParaRPr lang="en-PH"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34" name="TextBox 112"/>
          <p:cNvSpPr txBox="1"/>
          <p:nvPr/>
        </p:nvSpPr>
        <p:spPr>
          <a:xfrm>
            <a:off x="1158864" y="5534911"/>
            <a:ext cx="3176509" cy="900246"/>
          </a:xfrm>
          <a:prstGeom prst="rect">
            <a:avLst/>
          </a:prstGeom>
          <a:noFill/>
        </p:spPr>
        <p:txBody>
          <a:bodyPr wrap="square" rtlCol="0">
            <a:spAutoFit/>
          </a:bodyPr>
          <a:lstStyle/>
          <a:p>
            <a:pPr>
              <a:tabLst>
                <a:tab pos="723900" algn="l"/>
                <a:tab pos="1447800" algn="l"/>
                <a:tab pos="2171700" algn="l"/>
              </a:tabLst>
              <a:defRPr/>
            </a:pPr>
            <a:r>
              <a:rPr lang="fr-FR" sz="1050" dirty="0">
                <a:solidFill>
                  <a:schemeClr val="tx1">
                    <a:lumMod val="50000"/>
                    <a:lumOff val="50000"/>
                  </a:schemeClr>
                </a:solidFill>
                <a:latin typeface="Lato" charset="0"/>
                <a:ea typeface="Lato" charset="0"/>
                <a:cs typeface="Lato" charset="0"/>
              </a:rPr>
              <a:t>Décrivez ici les fonctions que vous avez occupées. Décrivez également vos missions, le nombre de personnes que vous avez encadré et si vous le pouvez, essayez d’inscrire les résultats que vous avez obtenus, n’hésitez pas à les quantifier.</a:t>
            </a:r>
          </a:p>
        </p:txBody>
      </p:sp>
      <p:sp>
        <p:nvSpPr>
          <p:cNvPr id="37" name="TextBox 110"/>
          <p:cNvSpPr txBox="1"/>
          <p:nvPr/>
        </p:nvSpPr>
        <p:spPr>
          <a:xfrm>
            <a:off x="178390" y="9094290"/>
            <a:ext cx="1004234" cy="253916"/>
          </a:xfrm>
          <a:prstGeom prst="rect">
            <a:avLst/>
          </a:prstGeom>
          <a:noFill/>
        </p:spPr>
        <p:txBody>
          <a:bodyPr wrap="square" rtlCol="0">
            <a:spAutoFit/>
          </a:bodyPr>
          <a:lstStyle/>
          <a:p>
            <a:r>
              <a:rPr lang="en-PH" sz="1050" b="1" dirty="0">
                <a:solidFill>
                  <a:srgbClr val="737373"/>
                </a:solidFill>
                <a:latin typeface="Lato" panose="020F0502020204030203" pitchFamily="34" charset="0"/>
                <a:ea typeface="Roboto" pitchFamily="2" charset="0"/>
                <a:cs typeface="Lato" panose="020F0502020204030203" pitchFamily="34" charset="0"/>
              </a:rPr>
              <a:t>2010-2014</a:t>
            </a:r>
            <a:endParaRPr lang="en-GB"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40" name="TextBox 106"/>
          <p:cNvSpPr txBox="1"/>
          <p:nvPr/>
        </p:nvSpPr>
        <p:spPr>
          <a:xfrm>
            <a:off x="1147951" y="6522336"/>
            <a:ext cx="2453879" cy="253916"/>
          </a:xfrm>
          <a:prstGeom prst="rect">
            <a:avLst/>
          </a:prstGeom>
          <a:noFill/>
        </p:spPr>
        <p:txBody>
          <a:bodyPr wrap="square" rtlCol="0">
            <a:spAutoFit/>
          </a:bodyPr>
          <a:lstStyle/>
          <a:p>
            <a:r>
              <a:rPr lang="en-PH" sz="1050" b="1" dirty="0" err="1">
                <a:solidFill>
                  <a:srgbClr val="737373"/>
                </a:solidFill>
                <a:latin typeface="Lato" panose="020F0502020204030203" pitchFamily="34" charset="0"/>
                <a:ea typeface="Roboto" pitchFamily="2" charset="0"/>
                <a:cs typeface="Lato" panose="020F0502020204030203" pitchFamily="34" charset="0"/>
              </a:rPr>
              <a:t>Titre</a:t>
            </a:r>
            <a:r>
              <a:rPr lang="en-PH" sz="1050" b="1" dirty="0">
                <a:solidFill>
                  <a:srgbClr val="737373"/>
                </a:solidFill>
                <a:latin typeface="Lato" panose="020F0502020204030203" pitchFamily="34" charset="0"/>
                <a:ea typeface="Roboto" pitchFamily="2" charset="0"/>
                <a:cs typeface="Lato" panose="020F0502020204030203" pitchFamily="34" charset="0"/>
              </a:rPr>
              <a:t> du poste / </a:t>
            </a:r>
            <a:r>
              <a:rPr lang="en-PH" sz="1050" b="1" dirty="0" err="1">
                <a:solidFill>
                  <a:srgbClr val="737373"/>
                </a:solidFill>
                <a:latin typeface="Lato" panose="020F0502020204030203" pitchFamily="34" charset="0"/>
                <a:ea typeface="Roboto" pitchFamily="2" charset="0"/>
                <a:cs typeface="Lato" panose="020F0502020204030203" pitchFamily="34" charset="0"/>
              </a:rPr>
              <a:t>Société</a:t>
            </a:r>
            <a:endParaRPr lang="en-PH"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41" name="TextBox 112"/>
          <p:cNvSpPr txBox="1"/>
          <p:nvPr/>
        </p:nvSpPr>
        <p:spPr>
          <a:xfrm>
            <a:off x="1147951" y="6742649"/>
            <a:ext cx="3176509" cy="900246"/>
          </a:xfrm>
          <a:prstGeom prst="rect">
            <a:avLst/>
          </a:prstGeom>
          <a:noFill/>
        </p:spPr>
        <p:txBody>
          <a:bodyPr wrap="square" rtlCol="0">
            <a:spAutoFit/>
          </a:bodyPr>
          <a:lstStyle/>
          <a:p>
            <a:pPr>
              <a:tabLst>
                <a:tab pos="723900" algn="l"/>
                <a:tab pos="1447800" algn="l"/>
                <a:tab pos="2171700" algn="l"/>
              </a:tabLst>
              <a:defRPr/>
            </a:pPr>
            <a:r>
              <a:rPr lang="fr-FR" sz="1050" dirty="0">
                <a:solidFill>
                  <a:schemeClr val="tx1">
                    <a:lumMod val="50000"/>
                    <a:lumOff val="50000"/>
                  </a:schemeClr>
                </a:solidFill>
                <a:latin typeface="Lato" charset="0"/>
                <a:ea typeface="Lato" charset="0"/>
                <a:cs typeface="Lato" charset="0"/>
              </a:rPr>
              <a:t>Décrivez ici les fonctions que vous avez occupées. Décrivez également vos missions, le nombre de personnes que vous avez encadré et si vous le pouvez, essayez d’inscrire les résultats que vous avez obtenus, n’hésitez pas à les quantifier.</a:t>
            </a:r>
          </a:p>
        </p:txBody>
      </p:sp>
      <p:sp>
        <p:nvSpPr>
          <p:cNvPr id="42" name="TextBox 106"/>
          <p:cNvSpPr txBox="1"/>
          <p:nvPr/>
        </p:nvSpPr>
        <p:spPr>
          <a:xfrm>
            <a:off x="1113342" y="7762655"/>
            <a:ext cx="2453879" cy="253916"/>
          </a:xfrm>
          <a:prstGeom prst="rect">
            <a:avLst/>
          </a:prstGeom>
          <a:noFill/>
        </p:spPr>
        <p:txBody>
          <a:bodyPr wrap="square" rtlCol="0">
            <a:spAutoFit/>
          </a:bodyPr>
          <a:lstStyle/>
          <a:p>
            <a:r>
              <a:rPr lang="en-PH" sz="1050" b="1" dirty="0" err="1">
                <a:solidFill>
                  <a:srgbClr val="737373"/>
                </a:solidFill>
                <a:latin typeface="Lato" panose="020F0502020204030203" pitchFamily="34" charset="0"/>
                <a:ea typeface="Roboto" pitchFamily="2" charset="0"/>
                <a:cs typeface="Lato" panose="020F0502020204030203" pitchFamily="34" charset="0"/>
              </a:rPr>
              <a:t>Titre</a:t>
            </a:r>
            <a:r>
              <a:rPr lang="en-PH" sz="1050" b="1" dirty="0">
                <a:solidFill>
                  <a:srgbClr val="737373"/>
                </a:solidFill>
                <a:latin typeface="Lato" panose="020F0502020204030203" pitchFamily="34" charset="0"/>
                <a:ea typeface="Roboto" pitchFamily="2" charset="0"/>
                <a:cs typeface="Lato" panose="020F0502020204030203" pitchFamily="34" charset="0"/>
              </a:rPr>
              <a:t> du poste / </a:t>
            </a:r>
            <a:r>
              <a:rPr lang="en-PH" sz="1050" b="1" dirty="0" err="1">
                <a:solidFill>
                  <a:srgbClr val="737373"/>
                </a:solidFill>
                <a:latin typeface="Lato" panose="020F0502020204030203" pitchFamily="34" charset="0"/>
                <a:ea typeface="Roboto" pitchFamily="2" charset="0"/>
                <a:cs typeface="Lato" panose="020F0502020204030203" pitchFamily="34" charset="0"/>
              </a:rPr>
              <a:t>Société</a:t>
            </a:r>
            <a:endParaRPr lang="en-PH"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43" name="TextBox 112"/>
          <p:cNvSpPr txBox="1"/>
          <p:nvPr/>
        </p:nvSpPr>
        <p:spPr>
          <a:xfrm>
            <a:off x="1113342" y="7982968"/>
            <a:ext cx="3176509" cy="900246"/>
          </a:xfrm>
          <a:prstGeom prst="rect">
            <a:avLst/>
          </a:prstGeom>
          <a:noFill/>
        </p:spPr>
        <p:txBody>
          <a:bodyPr wrap="square" rtlCol="0">
            <a:spAutoFit/>
          </a:bodyPr>
          <a:lstStyle/>
          <a:p>
            <a:pPr>
              <a:tabLst>
                <a:tab pos="723900" algn="l"/>
                <a:tab pos="1447800" algn="l"/>
                <a:tab pos="2171700" algn="l"/>
              </a:tabLst>
              <a:defRPr/>
            </a:pPr>
            <a:r>
              <a:rPr lang="fr-FR" sz="1050" dirty="0">
                <a:solidFill>
                  <a:schemeClr val="tx1">
                    <a:lumMod val="50000"/>
                    <a:lumOff val="50000"/>
                  </a:schemeClr>
                </a:solidFill>
                <a:latin typeface="Lato" charset="0"/>
                <a:ea typeface="Lato" charset="0"/>
                <a:cs typeface="Lato" charset="0"/>
              </a:rPr>
              <a:t>Décrivez ici les fonctions que vous avez occupées. Décrivez également vos missions, le nombre de personnes que vous avez encadré et si vous le pouvez, essayez d’inscrire les résultats que vous avez obtenus, n’hésitez pas à les quantifier.</a:t>
            </a:r>
          </a:p>
        </p:txBody>
      </p:sp>
      <p:sp>
        <p:nvSpPr>
          <p:cNvPr id="44" name="TextBox 106"/>
          <p:cNvSpPr txBox="1"/>
          <p:nvPr/>
        </p:nvSpPr>
        <p:spPr>
          <a:xfrm>
            <a:off x="1113342" y="9090153"/>
            <a:ext cx="2453879" cy="253916"/>
          </a:xfrm>
          <a:prstGeom prst="rect">
            <a:avLst/>
          </a:prstGeom>
          <a:noFill/>
        </p:spPr>
        <p:txBody>
          <a:bodyPr wrap="square" rtlCol="0">
            <a:spAutoFit/>
          </a:bodyPr>
          <a:lstStyle/>
          <a:p>
            <a:r>
              <a:rPr lang="en-PH" sz="1050" b="1" dirty="0" err="1">
                <a:solidFill>
                  <a:srgbClr val="737373"/>
                </a:solidFill>
                <a:latin typeface="Lato" panose="020F0502020204030203" pitchFamily="34" charset="0"/>
                <a:ea typeface="Roboto" pitchFamily="2" charset="0"/>
                <a:cs typeface="Lato" panose="020F0502020204030203" pitchFamily="34" charset="0"/>
              </a:rPr>
              <a:t>Titre</a:t>
            </a:r>
            <a:r>
              <a:rPr lang="en-PH" sz="1050" b="1" dirty="0">
                <a:solidFill>
                  <a:srgbClr val="737373"/>
                </a:solidFill>
                <a:latin typeface="Lato" panose="020F0502020204030203" pitchFamily="34" charset="0"/>
                <a:ea typeface="Roboto" pitchFamily="2" charset="0"/>
                <a:cs typeface="Lato" panose="020F0502020204030203" pitchFamily="34" charset="0"/>
              </a:rPr>
              <a:t> du poste / </a:t>
            </a:r>
            <a:r>
              <a:rPr lang="en-PH" sz="1050" b="1" dirty="0" err="1">
                <a:solidFill>
                  <a:srgbClr val="737373"/>
                </a:solidFill>
                <a:latin typeface="Lato" panose="020F0502020204030203" pitchFamily="34" charset="0"/>
                <a:ea typeface="Roboto" pitchFamily="2" charset="0"/>
                <a:cs typeface="Lato" panose="020F0502020204030203" pitchFamily="34" charset="0"/>
              </a:rPr>
              <a:t>Société</a:t>
            </a:r>
            <a:endParaRPr lang="en-PH" sz="1050" b="1" dirty="0">
              <a:solidFill>
                <a:srgbClr val="737373"/>
              </a:solidFill>
              <a:latin typeface="Lato" panose="020F0502020204030203" pitchFamily="34" charset="0"/>
              <a:ea typeface="Roboto" pitchFamily="2" charset="0"/>
              <a:cs typeface="Lato" panose="020F0502020204030203" pitchFamily="34" charset="0"/>
            </a:endParaRPr>
          </a:p>
        </p:txBody>
      </p:sp>
      <p:sp>
        <p:nvSpPr>
          <p:cNvPr id="45" name="TextBox 112"/>
          <p:cNvSpPr txBox="1"/>
          <p:nvPr/>
        </p:nvSpPr>
        <p:spPr>
          <a:xfrm>
            <a:off x="1113342" y="9310466"/>
            <a:ext cx="3176509" cy="900246"/>
          </a:xfrm>
          <a:prstGeom prst="rect">
            <a:avLst/>
          </a:prstGeom>
          <a:noFill/>
        </p:spPr>
        <p:txBody>
          <a:bodyPr wrap="square" rtlCol="0">
            <a:spAutoFit/>
          </a:bodyPr>
          <a:lstStyle/>
          <a:p>
            <a:pPr>
              <a:tabLst>
                <a:tab pos="723900" algn="l"/>
                <a:tab pos="1447800" algn="l"/>
                <a:tab pos="2171700" algn="l"/>
              </a:tabLst>
              <a:defRPr/>
            </a:pPr>
            <a:r>
              <a:rPr lang="fr-FR" sz="1050" dirty="0">
                <a:solidFill>
                  <a:schemeClr val="tx1">
                    <a:lumMod val="50000"/>
                    <a:lumOff val="50000"/>
                  </a:schemeClr>
                </a:solidFill>
                <a:latin typeface="Lato" charset="0"/>
                <a:ea typeface="Lato" charset="0"/>
                <a:cs typeface="Lato" charset="0"/>
              </a:rPr>
              <a:t>Décrivez ici les fonctions que vous avez occupées. Décrivez également vos missions, le nombre de personnes que vous avez encadré et si vous le pouvez, essayez d’inscrire les résultats que vous avez obtenus, n’hésitez pas à les quantifier.</a:t>
            </a:r>
          </a:p>
        </p:txBody>
      </p:sp>
      <p:sp>
        <p:nvSpPr>
          <p:cNvPr id="46" name="TextBox 116"/>
          <p:cNvSpPr txBox="1"/>
          <p:nvPr/>
        </p:nvSpPr>
        <p:spPr>
          <a:xfrm>
            <a:off x="4659133" y="5326902"/>
            <a:ext cx="2900542" cy="307777"/>
          </a:xfrm>
          <a:prstGeom prst="rect">
            <a:avLst/>
          </a:prstGeom>
          <a:noFill/>
        </p:spPr>
        <p:txBody>
          <a:bodyPr wrap="square" rtlCol="0">
            <a:spAutoFit/>
          </a:bodyPr>
          <a:lstStyle/>
          <a:p>
            <a:r>
              <a:rPr lang="en-PH" sz="1400" b="1" dirty="0">
                <a:solidFill>
                  <a:srgbClr val="4CB2BD"/>
                </a:solidFill>
                <a:latin typeface="Lato" panose="020F0502020204030203" pitchFamily="34" charset="0"/>
                <a:ea typeface="Roboto" pitchFamily="2" charset="0"/>
                <a:cs typeface="Lato" panose="020F0502020204030203" pitchFamily="34" charset="0"/>
              </a:rPr>
              <a:t># COMPETENCES</a:t>
            </a:r>
            <a:endParaRPr lang="en-GB" sz="1400" b="1" dirty="0">
              <a:solidFill>
                <a:srgbClr val="4CB2BD"/>
              </a:solidFill>
              <a:latin typeface="Lato" panose="020F0502020204030203" pitchFamily="34" charset="0"/>
              <a:ea typeface="Roboto" pitchFamily="2" charset="0"/>
              <a:cs typeface="Lato" panose="020F0502020204030203" pitchFamily="34" charset="0"/>
            </a:endParaRPr>
          </a:p>
        </p:txBody>
      </p:sp>
      <p:sp>
        <p:nvSpPr>
          <p:cNvPr id="47" name="TextBox 126"/>
          <p:cNvSpPr txBox="1"/>
          <p:nvPr/>
        </p:nvSpPr>
        <p:spPr>
          <a:xfrm>
            <a:off x="4762037" y="5725836"/>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Photoshop</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48" name="TextBox 128"/>
          <p:cNvSpPr txBox="1"/>
          <p:nvPr/>
        </p:nvSpPr>
        <p:spPr>
          <a:xfrm>
            <a:off x="4762037" y="6002259"/>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Illustrator</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49" name="TextBox 129"/>
          <p:cNvSpPr txBox="1"/>
          <p:nvPr/>
        </p:nvSpPr>
        <p:spPr>
          <a:xfrm>
            <a:off x="4762037" y="6278682"/>
            <a:ext cx="771228" cy="161583"/>
          </a:xfrm>
          <a:prstGeom prst="rect">
            <a:avLst/>
          </a:prstGeom>
          <a:noFill/>
        </p:spPr>
        <p:txBody>
          <a:bodyPr wrap="square" lIns="0" tIns="0" rIns="0" bIns="0" rtlCol="0">
            <a:spAutoFit/>
          </a:bodyPr>
          <a:lstStyle/>
          <a:p>
            <a:r>
              <a:rPr lang="en-PH" sz="1050" dirty="0" err="1">
                <a:solidFill>
                  <a:srgbClr val="737373"/>
                </a:solidFill>
                <a:latin typeface="Lato" panose="020F0502020204030203" pitchFamily="34" charset="0"/>
                <a:ea typeface="Roboto" pitchFamily="2" charset="0"/>
                <a:cs typeface="Lato" panose="020F0502020204030203" pitchFamily="34" charset="0"/>
              </a:rPr>
              <a:t>Indesign</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50" name="TextBox 131"/>
          <p:cNvSpPr txBox="1"/>
          <p:nvPr/>
        </p:nvSpPr>
        <p:spPr>
          <a:xfrm>
            <a:off x="4762037" y="6555105"/>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Acrobat</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51" name="TextBox 138"/>
          <p:cNvSpPr txBox="1"/>
          <p:nvPr/>
        </p:nvSpPr>
        <p:spPr>
          <a:xfrm>
            <a:off x="4762037" y="6831528"/>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After Effects</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52" name="TextBox 139"/>
          <p:cNvSpPr txBox="1"/>
          <p:nvPr/>
        </p:nvSpPr>
        <p:spPr>
          <a:xfrm>
            <a:off x="4762037" y="7107949"/>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HTML/CSS</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grpSp>
        <p:nvGrpSpPr>
          <p:cNvPr id="53" name="Group 14"/>
          <p:cNvGrpSpPr/>
          <p:nvPr/>
        </p:nvGrpSpPr>
        <p:grpSpPr>
          <a:xfrm>
            <a:off x="5691250" y="5702395"/>
            <a:ext cx="1475982" cy="185381"/>
            <a:chOff x="5032768" y="2363826"/>
            <a:chExt cx="1475982" cy="185381"/>
          </a:xfrm>
          <a:solidFill>
            <a:srgbClr val="4CB2BD"/>
          </a:solidFill>
        </p:grpSpPr>
        <p:sp>
          <p:nvSpPr>
            <p:cNvPr id="54" name="Chevron 53"/>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55" name="Chevron 54"/>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56" name="Chevron 55"/>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57" name="Chevron 56"/>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58" name="Chevron 57"/>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59" name="Chevron 58"/>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0" name="Chevron 59"/>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1" name="Chevron 60"/>
            <p:cNvSpPr/>
            <p:nvPr/>
          </p:nvSpPr>
          <p:spPr>
            <a:xfrm>
              <a:off x="6049539"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2" name="Chevron 61"/>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3" name="Chevron 62"/>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64" name="Group 156"/>
          <p:cNvGrpSpPr/>
          <p:nvPr/>
        </p:nvGrpSpPr>
        <p:grpSpPr>
          <a:xfrm>
            <a:off x="5691250" y="5978818"/>
            <a:ext cx="1475982" cy="185381"/>
            <a:chOff x="5032768" y="2363826"/>
            <a:chExt cx="1475982" cy="185381"/>
          </a:xfrm>
          <a:solidFill>
            <a:srgbClr val="4CB2BD"/>
          </a:solidFill>
        </p:grpSpPr>
        <p:sp>
          <p:nvSpPr>
            <p:cNvPr id="65" name="Chevron 64"/>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6" name="Chevron 65"/>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7" name="Chevron 66"/>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8" name="Chevron 67"/>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69" name="Chevron 68"/>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0" name="Chevron 69"/>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1" name="Chevron 70"/>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2" name="Chevron 71"/>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3" name="Chevron 72"/>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4" name="Chevron 73"/>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75" name="Group 189"/>
          <p:cNvGrpSpPr/>
          <p:nvPr/>
        </p:nvGrpSpPr>
        <p:grpSpPr>
          <a:xfrm>
            <a:off x="5691250" y="6255241"/>
            <a:ext cx="1475982" cy="185381"/>
            <a:chOff x="5032768" y="2363826"/>
            <a:chExt cx="1475982" cy="185381"/>
          </a:xfrm>
          <a:solidFill>
            <a:srgbClr val="4CB2BD"/>
          </a:solidFill>
        </p:grpSpPr>
        <p:sp>
          <p:nvSpPr>
            <p:cNvPr id="76" name="Chevron 75"/>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7" name="Chevron 76"/>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8" name="Chevron 77"/>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79" name="Chevron 78"/>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0" name="Chevron 79"/>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1" name="Chevron 80"/>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2" name="Chevron 81"/>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3" name="Chevron 82"/>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4" name="Chevron 83"/>
            <p:cNvSpPr/>
            <p:nvPr/>
          </p:nvSpPr>
          <p:spPr>
            <a:xfrm>
              <a:off x="6194792"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5" name="Chevron 84"/>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86" name="Group 200"/>
          <p:cNvGrpSpPr/>
          <p:nvPr/>
        </p:nvGrpSpPr>
        <p:grpSpPr>
          <a:xfrm>
            <a:off x="5691250" y="6531664"/>
            <a:ext cx="1475982" cy="185381"/>
            <a:chOff x="5032768" y="2363826"/>
            <a:chExt cx="1475982" cy="185381"/>
          </a:xfrm>
          <a:solidFill>
            <a:srgbClr val="4CB2BD"/>
          </a:solidFill>
        </p:grpSpPr>
        <p:sp>
          <p:nvSpPr>
            <p:cNvPr id="87" name="Chevron 86"/>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8" name="Chevron 87"/>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89" name="Chevron 88"/>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0" name="Chevron 89"/>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1" name="Chevron 90"/>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2" name="Chevron 91"/>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3" name="Chevron 92"/>
            <p:cNvSpPr/>
            <p:nvPr/>
          </p:nvSpPr>
          <p:spPr>
            <a:xfrm>
              <a:off x="5904286"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4" name="Chevron 93"/>
            <p:cNvSpPr/>
            <p:nvPr/>
          </p:nvSpPr>
          <p:spPr>
            <a:xfrm>
              <a:off x="6049539"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5" name="Chevron 94"/>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6" name="Chevron 95"/>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97" name="Group 229"/>
          <p:cNvGrpSpPr/>
          <p:nvPr/>
        </p:nvGrpSpPr>
        <p:grpSpPr>
          <a:xfrm>
            <a:off x="5691250" y="6808087"/>
            <a:ext cx="1475982" cy="185381"/>
            <a:chOff x="5032768" y="2363826"/>
            <a:chExt cx="1475982" cy="185381"/>
          </a:xfrm>
          <a:solidFill>
            <a:srgbClr val="4CB2BD"/>
          </a:solidFill>
        </p:grpSpPr>
        <p:sp>
          <p:nvSpPr>
            <p:cNvPr id="98" name="Chevron 97"/>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99" name="Chevron 98"/>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0" name="Chevron 99"/>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1" name="Chevron 100"/>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2" name="Chevron 101"/>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3" name="Chevron 102"/>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4" name="Chevron 103"/>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5" name="Chevron 104"/>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6" name="Chevron 105"/>
            <p:cNvSpPr/>
            <p:nvPr/>
          </p:nvSpPr>
          <p:spPr>
            <a:xfrm>
              <a:off x="6194792"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07" name="Chevron 106"/>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108" name="Group 240"/>
          <p:cNvGrpSpPr/>
          <p:nvPr/>
        </p:nvGrpSpPr>
        <p:grpSpPr>
          <a:xfrm>
            <a:off x="5691250" y="7084508"/>
            <a:ext cx="1475982" cy="185381"/>
            <a:chOff x="5032768" y="2363826"/>
            <a:chExt cx="1475982" cy="185381"/>
          </a:xfrm>
          <a:solidFill>
            <a:srgbClr val="4CB2BD"/>
          </a:solidFill>
        </p:grpSpPr>
        <p:sp>
          <p:nvSpPr>
            <p:cNvPr id="109" name="Chevron 108"/>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0" name="Chevron 109"/>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1" name="Chevron 110"/>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2" name="Chevron 111"/>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3" name="Chevron 112"/>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4" name="Chevron 113"/>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5" name="Chevron 114"/>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6" name="Chevron 115"/>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7" name="Chevron 116"/>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18" name="Chevron 117"/>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sp>
        <p:nvSpPr>
          <p:cNvPr id="119" name="TextBox 251"/>
          <p:cNvSpPr txBox="1"/>
          <p:nvPr/>
        </p:nvSpPr>
        <p:spPr>
          <a:xfrm>
            <a:off x="4659132" y="7527095"/>
            <a:ext cx="2763643" cy="307777"/>
          </a:xfrm>
          <a:prstGeom prst="rect">
            <a:avLst/>
          </a:prstGeom>
          <a:noFill/>
        </p:spPr>
        <p:txBody>
          <a:bodyPr wrap="square" rtlCol="0">
            <a:spAutoFit/>
          </a:bodyPr>
          <a:lstStyle/>
          <a:p>
            <a:r>
              <a:rPr lang="en-PH" sz="1400" b="1" dirty="0">
                <a:solidFill>
                  <a:srgbClr val="4CB2BD"/>
                </a:solidFill>
                <a:latin typeface="Lato" panose="020F0502020204030203" pitchFamily="34" charset="0"/>
                <a:ea typeface="Roboto" pitchFamily="2" charset="0"/>
                <a:cs typeface="Lato" panose="020F0502020204030203" pitchFamily="34" charset="0"/>
              </a:rPr>
              <a:t># LANGUES</a:t>
            </a:r>
            <a:endParaRPr lang="en-GB" sz="1400" b="1" dirty="0">
              <a:solidFill>
                <a:srgbClr val="4CB2BD"/>
              </a:solidFill>
              <a:latin typeface="Lato" panose="020F0502020204030203" pitchFamily="34" charset="0"/>
              <a:ea typeface="Roboto" pitchFamily="2" charset="0"/>
              <a:cs typeface="Lato" panose="020F0502020204030203" pitchFamily="34" charset="0"/>
            </a:endParaRPr>
          </a:p>
        </p:txBody>
      </p:sp>
      <p:sp>
        <p:nvSpPr>
          <p:cNvPr id="120" name="TextBox 252"/>
          <p:cNvSpPr txBox="1"/>
          <p:nvPr/>
        </p:nvSpPr>
        <p:spPr>
          <a:xfrm>
            <a:off x="4762037" y="7974156"/>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English</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121" name="TextBox 253"/>
          <p:cNvSpPr txBox="1"/>
          <p:nvPr/>
        </p:nvSpPr>
        <p:spPr>
          <a:xfrm>
            <a:off x="4762037" y="8250579"/>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Korean</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sp>
        <p:nvSpPr>
          <p:cNvPr id="122" name="TextBox 254"/>
          <p:cNvSpPr txBox="1"/>
          <p:nvPr/>
        </p:nvSpPr>
        <p:spPr>
          <a:xfrm>
            <a:off x="4762037" y="8527002"/>
            <a:ext cx="771228" cy="161583"/>
          </a:xfrm>
          <a:prstGeom prst="rect">
            <a:avLst/>
          </a:prstGeom>
          <a:noFill/>
        </p:spPr>
        <p:txBody>
          <a:bodyPr wrap="square" lIns="0" tIns="0" rIns="0" bIns="0" rtlCol="0">
            <a:spAutoFit/>
          </a:bodyPr>
          <a:lstStyle/>
          <a:p>
            <a:r>
              <a:rPr lang="en-PH" sz="1050" dirty="0">
                <a:solidFill>
                  <a:srgbClr val="737373"/>
                </a:solidFill>
                <a:latin typeface="Lato" panose="020F0502020204030203" pitchFamily="34" charset="0"/>
                <a:ea typeface="Roboto" pitchFamily="2" charset="0"/>
                <a:cs typeface="Lato" panose="020F0502020204030203" pitchFamily="34" charset="0"/>
              </a:rPr>
              <a:t>Japanese</a:t>
            </a:r>
            <a:endParaRPr lang="en-GB" sz="1050" dirty="0">
              <a:solidFill>
                <a:srgbClr val="737373"/>
              </a:solidFill>
              <a:latin typeface="Lato" panose="020F0502020204030203" pitchFamily="34" charset="0"/>
              <a:ea typeface="Roboto" pitchFamily="2" charset="0"/>
              <a:cs typeface="Lato" panose="020F0502020204030203" pitchFamily="34" charset="0"/>
            </a:endParaRPr>
          </a:p>
        </p:txBody>
      </p:sp>
      <p:grpSp>
        <p:nvGrpSpPr>
          <p:cNvPr id="123" name="Group 314"/>
          <p:cNvGrpSpPr/>
          <p:nvPr/>
        </p:nvGrpSpPr>
        <p:grpSpPr>
          <a:xfrm>
            <a:off x="5691250" y="7974156"/>
            <a:ext cx="1475982" cy="185381"/>
            <a:chOff x="5032768" y="2363826"/>
            <a:chExt cx="1475982" cy="185381"/>
          </a:xfrm>
          <a:solidFill>
            <a:srgbClr val="4CB2BD"/>
          </a:solidFill>
        </p:grpSpPr>
        <p:sp>
          <p:nvSpPr>
            <p:cNvPr id="124" name="Chevron 123"/>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25" name="Chevron 124"/>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26" name="Chevron 125"/>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27" name="Chevron 126"/>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28" name="Chevron 127"/>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29" name="Chevron 128"/>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0" name="Chevron 129"/>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1" name="Chevron 130"/>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2" name="Chevron 131"/>
            <p:cNvSpPr/>
            <p:nvPr/>
          </p:nvSpPr>
          <p:spPr>
            <a:xfrm>
              <a:off x="6194792"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3" name="Chevron 132"/>
            <p:cNvSpPr/>
            <p:nvPr/>
          </p:nvSpPr>
          <p:spPr>
            <a:xfrm>
              <a:off x="634004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134" name="Group 325"/>
          <p:cNvGrpSpPr/>
          <p:nvPr/>
        </p:nvGrpSpPr>
        <p:grpSpPr>
          <a:xfrm>
            <a:off x="5691250" y="8250579"/>
            <a:ext cx="1475982" cy="185381"/>
            <a:chOff x="5032768" y="2363826"/>
            <a:chExt cx="1475982" cy="185381"/>
          </a:xfrm>
          <a:solidFill>
            <a:srgbClr val="4CB2BD"/>
          </a:solidFill>
        </p:grpSpPr>
        <p:sp>
          <p:nvSpPr>
            <p:cNvPr id="135" name="Chevron 134"/>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6" name="Chevron 135"/>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7" name="Chevron 136"/>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8" name="Chevron 137"/>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39" name="Chevron 138"/>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0" name="Chevron 139"/>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1" name="Chevron 140"/>
            <p:cNvSpPr/>
            <p:nvPr/>
          </p:nvSpPr>
          <p:spPr>
            <a:xfrm>
              <a:off x="5904286"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2" name="Chevron 141"/>
            <p:cNvSpPr/>
            <p:nvPr/>
          </p:nvSpPr>
          <p:spPr>
            <a:xfrm>
              <a:off x="6049539"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3" name="Chevron 142"/>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4" name="Chevron 143"/>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grpSp>
        <p:nvGrpSpPr>
          <p:cNvPr id="145" name="Group 336"/>
          <p:cNvGrpSpPr/>
          <p:nvPr/>
        </p:nvGrpSpPr>
        <p:grpSpPr>
          <a:xfrm>
            <a:off x="5691250" y="8527002"/>
            <a:ext cx="1475982" cy="185381"/>
            <a:chOff x="5032768" y="2363826"/>
            <a:chExt cx="1475982" cy="185381"/>
          </a:xfrm>
          <a:solidFill>
            <a:srgbClr val="4CB2BD"/>
          </a:solidFill>
        </p:grpSpPr>
        <p:sp>
          <p:nvSpPr>
            <p:cNvPr id="146" name="Chevron 145"/>
            <p:cNvSpPr/>
            <p:nvPr/>
          </p:nvSpPr>
          <p:spPr>
            <a:xfrm>
              <a:off x="5032768"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7" name="Chevron 146"/>
            <p:cNvSpPr/>
            <p:nvPr/>
          </p:nvSpPr>
          <p:spPr>
            <a:xfrm>
              <a:off x="5178021"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8" name="Chevron 147"/>
            <p:cNvSpPr/>
            <p:nvPr/>
          </p:nvSpPr>
          <p:spPr>
            <a:xfrm>
              <a:off x="5323274"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49" name="Chevron 148"/>
            <p:cNvSpPr/>
            <p:nvPr/>
          </p:nvSpPr>
          <p:spPr>
            <a:xfrm>
              <a:off x="5468527"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0" name="Chevron 149"/>
            <p:cNvSpPr/>
            <p:nvPr/>
          </p:nvSpPr>
          <p:spPr>
            <a:xfrm>
              <a:off x="5613780"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1" name="Chevron 150"/>
            <p:cNvSpPr/>
            <p:nvPr/>
          </p:nvSpPr>
          <p:spPr>
            <a:xfrm>
              <a:off x="5759033" y="2363826"/>
              <a:ext cx="168709" cy="185381"/>
            </a:xfrm>
            <a:prstGeom prst="chevron">
              <a:avLst>
                <a:gd name="adj" fmla="val 6413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2" name="Chevron 151"/>
            <p:cNvSpPr/>
            <p:nvPr/>
          </p:nvSpPr>
          <p:spPr>
            <a:xfrm>
              <a:off x="5904286"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3" name="Chevron 152"/>
            <p:cNvSpPr/>
            <p:nvPr/>
          </p:nvSpPr>
          <p:spPr>
            <a:xfrm>
              <a:off x="6049539"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4" name="Chevron 153"/>
            <p:cNvSpPr/>
            <p:nvPr/>
          </p:nvSpPr>
          <p:spPr>
            <a:xfrm>
              <a:off x="6194792"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sp>
          <p:nvSpPr>
            <p:cNvPr id="155" name="Chevron 154"/>
            <p:cNvSpPr/>
            <p:nvPr/>
          </p:nvSpPr>
          <p:spPr>
            <a:xfrm>
              <a:off x="6340041" y="2363826"/>
              <a:ext cx="168709" cy="185381"/>
            </a:xfrm>
            <a:prstGeom prst="chevron">
              <a:avLst>
                <a:gd name="adj" fmla="val 64130"/>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400">
                <a:solidFill>
                  <a:schemeClr val="tx1"/>
                </a:solidFill>
              </a:endParaRPr>
            </a:p>
          </p:txBody>
        </p:sp>
      </p:grpSp>
      <p:pic>
        <p:nvPicPr>
          <p:cNvPr id="157" name="Image 156"/>
          <p:cNvPicPr>
            <a:picLocks noChangeAspect="1"/>
          </p:cNvPicPr>
          <p:nvPr/>
        </p:nvPicPr>
        <p:blipFill rotWithShape="1">
          <a:blip r:embed="rId6">
            <a:extLst>
              <a:ext uri="{28A0092B-C50C-407E-A947-70E740481C1C}">
                <a14:useLocalDpi xmlns:a14="http://schemas.microsoft.com/office/drawing/2010/main" val="0"/>
              </a:ext>
            </a:extLst>
          </a:blip>
          <a:srcRect l="27700" r="5591"/>
          <a:stretch/>
        </p:blipFill>
        <p:spPr>
          <a:xfrm>
            <a:off x="4544752" y="2680565"/>
            <a:ext cx="2069163" cy="2070272"/>
          </a:xfrm>
          <a:prstGeom prst="ellipse">
            <a:avLst/>
          </a:prstGeom>
        </p:spPr>
      </p:pic>
      <p:sp>
        <p:nvSpPr>
          <p:cNvPr id="162" name="TextBox 251"/>
          <p:cNvSpPr txBox="1"/>
          <p:nvPr/>
        </p:nvSpPr>
        <p:spPr>
          <a:xfrm>
            <a:off x="4624174" y="9120363"/>
            <a:ext cx="2763643" cy="307777"/>
          </a:xfrm>
          <a:prstGeom prst="rect">
            <a:avLst/>
          </a:prstGeom>
          <a:noFill/>
        </p:spPr>
        <p:txBody>
          <a:bodyPr wrap="square" rtlCol="0">
            <a:spAutoFit/>
          </a:bodyPr>
          <a:lstStyle/>
          <a:p>
            <a:r>
              <a:rPr lang="en-PH" sz="1400" b="1" dirty="0">
                <a:solidFill>
                  <a:srgbClr val="4CB2BD"/>
                </a:solidFill>
                <a:latin typeface="Lato" panose="020F0502020204030203" pitchFamily="34" charset="0"/>
                <a:ea typeface="Roboto" pitchFamily="2" charset="0"/>
                <a:cs typeface="Lato" panose="020F0502020204030203" pitchFamily="34" charset="0"/>
              </a:rPr>
              <a:t># HOBBIES</a:t>
            </a:r>
            <a:endParaRPr lang="en-GB" sz="1400" b="1" dirty="0">
              <a:solidFill>
                <a:srgbClr val="4CB2BD"/>
              </a:solidFill>
              <a:latin typeface="Lato" panose="020F0502020204030203" pitchFamily="34" charset="0"/>
              <a:ea typeface="Roboto" pitchFamily="2" charset="0"/>
              <a:cs typeface="Lato" panose="020F0502020204030203" pitchFamily="34" charset="0"/>
            </a:endParaRPr>
          </a:p>
        </p:txBody>
      </p:sp>
      <p:sp>
        <p:nvSpPr>
          <p:cNvPr id="164" name="Rectangle 163"/>
          <p:cNvSpPr/>
          <p:nvPr/>
        </p:nvSpPr>
        <p:spPr>
          <a:xfrm>
            <a:off x="4621236" y="9541228"/>
            <a:ext cx="2554488" cy="769441"/>
          </a:xfrm>
          <a:prstGeom prst="rect">
            <a:avLst/>
          </a:prstGeom>
        </p:spPr>
        <p:txBody>
          <a:bodyPr wrap="square">
            <a:spAutoFit/>
          </a:bodyPr>
          <a:lstStyle/>
          <a:p>
            <a:r>
              <a:rPr lang="fr-FR" sz="1100" dirty="0">
                <a:solidFill>
                  <a:srgbClr val="7F7F7F"/>
                </a:solidFill>
                <a:latin typeface="Lato" charset="0"/>
                <a:ea typeface="Lato" charset="0"/>
                <a:cs typeface="Lato" charset="0"/>
              </a:rPr>
              <a:t>Décrivez vos centres d’intérêt ou d’autres informations qui vous semblent importants de faire apparaître sur votre CV. </a:t>
            </a:r>
            <a:endParaRPr lang="en-GB" sz="1100" dirty="0">
              <a:solidFill>
                <a:srgbClr val="7F7F7F"/>
              </a:solidFill>
              <a:latin typeface="Lato" charset="0"/>
              <a:ea typeface="Lato" charset="0"/>
              <a:cs typeface="Lato" charset="0"/>
            </a:endParaRPr>
          </a:p>
        </p:txBody>
      </p:sp>
      <p:sp>
        <p:nvSpPr>
          <p:cNvPr id="156" name="Ellipse 155"/>
          <p:cNvSpPr/>
          <p:nvPr/>
        </p:nvSpPr>
        <p:spPr>
          <a:xfrm>
            <a:off x="246695" y="5660456"/>
            <a:ext cx="726278" cy="726253"/>
          </a:xfrm>
          <a:prstGeom prst="ellipse">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3" name="ZoneTexte 162"/>
          <p:cNvSpPr txBox="1"/>
          <p:nvPr/>
        </p:nvSpPr>
        <p:spPr>
          <a:xfrm>
            <a:off x="177393" y="5888714"/>
            <a:ext cx="1060248" cy="261610"/>
          </a:xfrm>
          <a:prstGeom prst="rect">
            <a:avLst/>
          </a:prstGeom>
          <a:noFill/>
        </p:spPr>
        <p:txBody>
          <a:bodyPr wrap="square" rtlCol="0">
            <a:spAutoFit/>
          </a:bodyPr>
          <a:lstStyle/>
          <a:p>
            <a:r>
              <a:rPr lang="fr-FR" sz="1100" dirty="0">
                <a:solidFill>
                  <a:schemeClr val="bg1">
                    <a:lumMod val="50000"/>
                  </a:schemeClr>
                </a:solidFill>
              </a:rPr>
              <a:t>Logo société</a:t>
            </a:r>
          </a:p>
        </p:txBody>
      </p:sp>
      <p:sp>
        <p:nvSpPr>
          <p:cNvPr id="165" name="Ellipse 164"/>
          <p:cNvSpPr/>
          <p:nvPr/>
        </p:nvSpPr>
        <p:spPr>
          <a:xfrm>
            <a:off x="226724" y="6907149"/>
            <a:ext cx="726278" cy="726253"/>
          </a:xfrm>
          <a:prstGeom prst="ellipse">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6" name="ZoneTexte 165"/>
          <p:cNvSpPr txBox="1"/>
          <p:nvPr/>
        </p:nvSpPr>
        <p:spPr>
          <a:xfrm>
            <a:off x="157422" y="7135407"/>
            <a:ext cx="1060248" cy="261610"/>
          </a:xfrm>
          <a:prstGeom prst="rect">
            <a:avLst/>
          </a:prstGeom>
          <a:noFill/>
        </p:spPr>
        <p:txBody>
          <a:bodyPr wrap="square" rtlCol="0">
            <a:spAutoFit/>
          </a:bodyPr>
          <a:lstStyle/>
          <a:p>
            <a:r>
              <a:rPr lang="fr-FR" sz="1100" dirty="0">
                <a:solidFill>
                  <a:schemeClr val="bg1">
                    <a:lumMod val="50000"/>
                  </a:schemeClr>
                </a:solidFill>
              </a:rPr>
              <a:t>Logo société</a:t>
            </a:r>
          </a:p>
        </p:txBody>
      </p:sp>
      <p:sp>
        <p:nvSpPr>
          <p:cNvPr id="167" name="Ellipse 166"/>
          <p:cNvSpPr/>
          <p:nvPr/>
        </p:nvSpPr>
        <p:spPr>
          <a:xfrm>
            <a:off x="226724" y="8147215"/>
            <a:ext cx="726278" cy="726253"/>
          </a:xfrm>
          <a:prstGeom prst="ellipse">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8" name="ZoneTexte 167"/>
          <p:cNvSpPr txBox="1"/>
          <p:nvPr/>
        </p:nvSpPr>
        <p:spPr>
          <a:xfrm>
            <a:off x="157422" y="8375473"/>
            <a:ext cx="1060248" cy="261610"/>
          </a:xfrm>
          <a:prstGeom prst="rect">
            <a:avLst/>
          </a:prstGeom>
          <a:noFill/>
        </p:spPr>
        <p:txBody>
          <a:bodyPr wrap="square" rtlCol="0">
            <a:spAutoFit/>
          </a:bodyPr>
          <a:lstStyle/>
          <a:p>
            <a:r>
              <a:rPr lang="fr-FR" sz="1100" dirty="0">
                <a:solidFill>
                  <a:schemeClr val="bg1">
                    <a:lumMod val="50000"/>
                  </a:schemeClr>
                </a:solidFill>
              </a:rPr>
              <a:t>Logo société</a:t>
            </a:r>
          </a:p>
        </p:txBody>
      </p:sp>
      <p:sp>
        <p:nvSpPr>
          <p:cNvPr id="169" name="Ellipse 168"/>
          <p:cNvSpPr/>
          <p:nvPr/>
        </p:nvSpPr>
        <p:spPr>
          <a:xfrm>
            <a:off x="221877" y="9428140"/>
            <a:ext cx="726278" cy="726253"/>
          </a:xfrm>
          <a:prstGeom prst="ellipse">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0" name="ZoneTexte 169"/>
          <p:cNvSpPr txBox="1"/>
          <p:nvPr/>
        </p:nvSpPr>
        <p:spPr>
          <a:xfrm>
            <a:off x="152575" y="9656398"/>
            <a:ext cx="1060248" cy="261610"/>
          </a:xfrm>
          <a:prstGeom prst="rect">
            <a:avLst/>
          </a:prstGeom>
          <a:noFill/>
        </p:spPr>
        <p:txBody>
          <a:bodyPr wrap="square" rtlCol="0">
            <a:spAutoFit/>
          </a:bodyPr>
          <a:lstStyle/>
          <a:p>
            <a:r>
              <a:rPr lang="fr-FR" sz="1100" dirty="0">
                <a:solidFill>
                  <a:schemeClr val="bg1">
                    <a:lumMod val="50000"/>
                  </a:schemeClr>
                </a:solidFill>
              </a:rPr>
              <a:t>Logo société</a:t>
            </a:r>
          </a:p>
        </p:txBody>
      </p:sp>
    </p:spTree>
    <p:extLst>
      <p:ext uri="{BB962C8B-B14F-4D97-AF65-F5344CB8AC3E}">
        <p14:creationId xmlns:p14="http://schemas.microsoft.com/office/powerpoint/2010/main" val="115633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743409A-4799-FA42-9F31-505AABB8CCA0}"/>
              </a:ext>
            </a:extLst>
          </p:cNvPr>
          <p:cNvSpPr>
            <a:spLocks noGrp="1"/>
          </p:cNvSpPr>
          <p:nvPr>
            <p:ph idx="1"/>
          </p:nvPr>
        </p:nvSpPr>
        <p:spPr>
          <a:xfrm>
            <a:off x="448927" y="645966"/>
            <a:ext cx="6661822" cy="9360267"/>
          </a:xfrm>
        </p:spPr>
        <p:txBody>
          <a:bodyPr>
            <a:normAutofit fontScale="47500" lnSpcReduction="20000"/>
          </a:bodyPr>
          <a:lstStyle/>
          <a:p>
            <a:pPr marL="0" indent="0">
              <a:buNone/>
            </a:pPr>
            <a:r>
              <a:rPr lang="fr-FR" b="1" dirty="0"/>
              <a:t>Cher(e) Candidat(e)</a:t>
            </a:r>
          </a:p>
          <a:p>
            <a:pPr marL="0" indent="0">
              <a:buNone/>
            </a:pPr>
            <a:endParaRPr lang="fr-FR" b="1" dirty="0"/>
          </a:p>
          <a:p>
            <a:pPr marL="0" indent="0">
              <a:buNone/>
            </a:pPr>
            <a:r>
              <a:rPr lang="fr-FR" b="1" dirty="0"/>
              <a:t>Merci d'avoir téléchargé ce modèle sur notre site. Nous espérons qu'il vous aidera à mettre en valeur votre CV.</a:t>
            </a:r>
          </a:p>
          <a:p>
            <a:pPr marL="0" indent="0">
              <a:buNone/>
            </a:pPr>
            <a:endParaRPr lang="fr-FR" b="1" dirty="0"/>
          </a:p>
          <a:p>
            <a:pPr marL="0" indent="0">
              <a:buNone/>
            </a:pPr>
            <a:r>
              <a:rPr lang="fr-FR" dirty="0"/>
              <a:t>---------------------------------------------------------------------------------------</a:t>
            </a:r>
          </a:p>
          <a:p>
            <a:pPr marL="0" indent="0">
              <a:buNone/>
            </a:pPr>
            <a:endParaRPr lang="fr-FR" dirty="0"/>
          </a:p>
          <a:p>
            <a:pPr marL="0" indent="0">
              <a:buNone/>
            </a:pPr>
            <a:r>
              <a:rPr lang="fr-FR" dirty="0"/>
              <a:t>Besoin de conseils pour rédiger votre CV ou vous préparer pour l’entretien d’embauche ? Consultez nos articles :</a:t>
            </a:r>
          </a:p>
          <a:p>
            <a:pPr marL="0" indent="0">
              <a:buNone/>
            </a:pPr>
            <a:endParaRPr lang="fr-FR" dirty="0"/>
          </a:p>
          <a:p>
            <a:pPr marL="0" indent="0">
              <a:buNone/>
            </a:pPr>
            <a:r>
              <a:rPr lang="fr-FR" dirty="0"/>
              <a:t>- </a:t>
            </a:r>
            <a:r>
              <a:rPr lang="fr-FR" dirty="0">
                <a:hlinkClick r:id="rId2"/>
              </a:rPr>
              <a:t>Le titre du CV : guide pratique + 30 exemples</a:t>
            </a:r>
            <a:endParaRPr lang="fr-FR" dirty="0"/>
          </a:p>
          <a:p>
            <a:pPr marL="0" indent="0">
              <a:buNone/>
            </a:pPr>
            <a:r>
              <a:rPr lang="fr-FR" dirty="0"/>
              <a:t>- </a:t>
            </a:r>
            <a:r>
              <a:rPr lang="fr-FR" dirty="0">
                <a:hlinkClick r:id="rId3"/>
              </a:rPr>
              <a:t>Comment mettre en valeur son expérience professionnelle ?</a:t>
            </a:r>
            <a:endParaRPr lang="fr-FR" dirty="0"/>
          </a:p>
          <a:p>
            <a:pPr marL="0" indent="0">
              <a:buNone/>
            </a:pPr>
            <a:r>
              <a:rPr lang="fr-FR" dirty="0"/>
              <a:t>- </a:t>
            </a:r>
            <a:r>
              <a:rPr lang="fr-FR" dirty="0">
                <a:hlinkClick r:id="rId4"/>
              </a:rPr>
              <a:t>Rédiger une accroche de CV percutante + 9 exemples</a:t>
            </a:r>
            <a:endParaRPr lang="fr-FR" dirty="0"/>
          </a:p>
          <a:p>
            <a:pPr marL="0" indent="0">
              <a:buNone/>
            </a:pPr>
            <a:r>
              <a:rPr lang="fr-FR" dirty="0"/>
              <a:t>- </a:t>
            </a:r>
            <a:r>
              <a:rPr lang="fr-FR" dirty="0">
                <a:hlinkClick r:id="rId5"/>
              </a:rPr>
              <a:t>Les 7 points clés d'un CV réussi</a:t>
            </a:r>
            <a:endParaRPr lang="fr-FR" dirty="0"/>
          </a:p>
          <a:p>
            <a:pPr marL="0" indent="0">
              <a:buNone/>
            </a:pPr>
            <a:r>
              <a:rPr lang="fr-FR" dirty="0"/>
              <a:t>- Personnalisez votre CV avec </a:t>
            </a:r>
            <a:r>
              <a:rPr lang="fr-FR" dirty="0">
                <a:hlinkClick r:id="rId6"/>
              </a:rPr>
              <a:t>des icônes gratuites</a:t>
            </a:r>
            <a:endParaRPr lang="fr-FR" dirty="0"/>
          </a:p>
          <a:p>
            <a:pPr marL="0" indent="0">
              <a:buNone/>
            </a:pPr>
            <a:r>
              <a:rPr lang="fr-FR" dirty="0"/>
              <a:t>- Bien </a:t>
            </a:r>
            <a:r>
              <a:rPr lang="fr-FR" dirty="0">
                <a:hlinkClick r:id="rId7"/>
              </a:rPr>
              <a:t>préparer son entretien </a:t>
            </a:r>
            <a:endParaRPr lang="fr-FR" dirty="0"/>
          </a:p>
          <a:p>
            <a:pPr marL="0" indent="0">
              <a:buNone/>
            </a:pPr>
            <a:endParaRPr lang="fr-FR" dirty="0"/>
          </a:p>
          <a:p>
            <a:pPr marL="0" indent="0">
              <a:buNone/>
            </a:pPr>
            <a:r>
              <a:rPr lang="fr-FR" dirty="0"/>
              <a:t>Nous proposons également plusieurs centaines d'exemples de lettres de motivation classées par métier et des modèles pour les mettre en forme.</a:t>
            </a:r>
          </a:p>
          <a:p>
            <a:pPr marL="0" indent="0">
              <a:buNone/>
            </a:pPr>
            <a:endParaRPr lang="fr-FR" dirty="0"/>
          </a:p>
          <a:p>
            <a:pPr marL="0" indent="0">
              <a:buNone/>
            </a:pPr>
            <a:r>
              <a:rPr lang="fr-FR" dirty="0"/>
              <a:t>- </a:t>
            </a:r>
            <a:r>
              <a:rPr lang="fr-FR" dirty="0">
                <a:hlinkClick r:id="rId8"/>
              </a:rPr>
              <a:t>1200 exemples de lettres de motivation </a:t>
            </a:r>
            <a:endParaRPr lang="fr-FR" dirty="0"/>
          </a:p>
          <a:p>
            <a:pPr marL="0" indent="0">
              <a:buNone/>
            </a:pPr>
            <a:r>
              <a:rPr lang="fr-FR" dirty="0"/>
              <a:t>- </a:t>
            </a:r>
            <a:r>
              <a:rPr lang="fr-FR" dirty="0">
                <a:hlinkClick r:id="rId9"/>
              </a:rPr>
              <a:t>Les modèles de </a:t>
            </a:r>
            <a:r>
              <a:rPr lang="fr-FR" dirty="0">
                <a:hlinkClick r:id="rId10"/>
              </a:rPr>
              <a:t>courrier</a:t>
            </a:r>
            <a:endParaRPr lang="fr-FR" dirty="0"/>
          </a:p>
          <a:p>
            <a:pPr marL="0" indent="0">
              <a:buNone/>
            </a:pPr>
            <a:r>
              <a:rPr lang="fr-FR" dirty="0"/>
              <a:t>- Tous nos conseils </a:t>
            </a:r>
            <a:r>
              <a:rPr lang="fr-FR" dirty="0">
                <a:hlinkClick r:id="rId11"/>
              </a:rPr>
              <a:t>pour rédiger une lettre efficace </a:t>
            </a:r>
            <a:endParaRPr lang="fr-FR" dirty="0"/>
          </a:p>
          <a:p>
            <a:pPr marL="0" indent="0">
              <a:buNone/>
            </a:pPr>
            <a:endParaRPr lang="fr-FR" dirty="0"/>
          </a:p>
          <a:p>
            <a:pPr marL="0" indent="0">
              <a:buNone/>
            </a:pPr>
            <a:endParaRPr lang="fr-FR" dirty="0"/>
          </a:p>
          <a:p>
            <a:pPr marL="0" indent="0">
              <a:buNone/>
            </a:pPr>
            <a:r>
              <a:rPr lang="fr-FR" dirty="0"/>
              <a:t>Nous vous souhaitons bonne chance dans vos recherches et vos entretiens </a:t>
            </a:r>
            <a:r>
              <a:rPr lang="fr-FR" dirty="0">
                <a:sym typeface="Wingdings" pitchFamily="2" charset="2"/>
              </a:rPr>
              <a:t> </a:t>
            </a:r>
            <a:endParaRPr lang="fr-FR" dirty="0"/>
          </a:p>
          <a:p>
            <a:pPr marL="0" indent="0">
              <a:buNone/>
            </a:pPr>
            <a:endParaRPr lang="fr-FR" dirty="0"/>
          </a:p>
          <a:p>
            <a:pPr marL="0" indent="0">
              <a:buNone/>
            </a:pPr>
            <a:endParaRPr lang="fr-FR" dirty="0"/>
          </a:p>
          <a:p>
            <a:pPr marL="0" indent="0">
              <a:buNone/>
            </a:pPr>
            <a:r>
              <a:rPr lang="fr-FR" dirty="0"/>
              <a:t>Enfin, rappelez-vous qu'une bonne candidature est une candidature personnalisée ! Prenez donc le temps de la rédiger avec soin car elle décrit votre parcours professionnel et votre personnalité. </a:t>
            </a:r>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buNone/>
            </a:pPr>
            <a:endParaRPr lang="fr-FR" dirty="0"/>
          </a:p>
          <a:p>
            <a:pPr marL="0" indent="0" algn="ctr">
              <a:buNone/>
            </a:pPr>
            <a:r>
              <a:rPr lang="fr-FR" dirty="0">
                <a:solidFill>
                  <a:schemeClr val="tx1">
                    <a:lumMod val="50000"/>
                    <a:lumOff val="50000"/>
                  </a:schemeClr>
                </a:solidFill>
              </a:rPr>
              <a:t>----------------</a:t>
            </a:r>
          </a:p>
          <a:p>
            <a:pPr marL="0" indent="0">
              <a:buNone/>
            </a:pPr>
            <a:r>
              <a:rPr lang="fr-FR" sz="2100" dirty="0">
                <a:solidFill>
                  <a:schemeClr val="tx1">
                    <a:lumMod val="50000"/>
                    <a:lumOff val="50000"/>
                  </a:schemeClr>
                </a:solidFill>
              </a:rPr>
              <a:t>Copyright : Les contenus diffusés sur notre site (modèles de CV, modèles de lettre, articles ...) sont la propriété de creeruncv.com. Leur utilisation est limitée à un usage strictement personnel. Il est interdit de les diffuser ou redistribuer sans notre accord. Contenus déposés dans 180 pays devant huissier. Reproduction strictement interdite, même partielle. Limité à un usage strictement personnel. </a:t>
            </a:r>
            <a:br>
              <a:rPr lang="fr-FR" sz="2100" dirty="0">
                <a:solidFill>
                  <a:schemeClr val="tx1">
                    <a:lumMod val="50000"/>
                    <a:lumOff val="50000"/>
                  </a:schemeClr>
                </a:solidFill>
              </a:rPr>
            </a:br>
            <a:r>
              <a:rPr lang="fr-FR" sz="2100" dirty="0" err="1">
                <a:solidFill>
                  <a:schemeClr val="tx1">
                    <a:lumMod val="50000"/>
                    <a:lumOff val="50000"/>
                  </a:schemeClr>
                </a:solidFill>
              </a:rPr>
              <a:t>Disclaimer</a:t>
            </a:r>
            <a:r>
              <a:rPr lang="fr-FR" sz="2100" dirty="0">
                <a:solidFill>
                  <a:schemeClr val="tx1">
                    <a:lumMod val="50000"/>
                    <a:lumOff val="50000"/>
                  </a:schemeClr>
                </a:solidFill>
              </a:rPr>
              <a:t> : Les modèles disponibles sur notre site fournis "en l'état" et sans garantie.</a:t>
            </a:r>
          </a:p>
          <a:p>
            <a:pPr marL="0" indent="0">
              <a:buNone/>
            </a:pPr>
            <a:endParaRPr lang="fr-FR" sz="2447" dirty="0">
              <a:solidFill>
                <a:schemeClr val="tx1">
                  <a:lumMod val="50000"/>
                  <a:lumOff val="50000"/>
                </a:schemeClr>
              </a:solidFill>
            </a:endParaRPr>
          </a:p>
          <a:p>
            <a:pPr marL="0" indent="0" algn="ctr">
              <a:buNone/>
            </a:pPr>
            <a:r>
              <a:rPr lang="fr-FR" sz="2447" dirty="0" err="1"/>
              <a:t>Créeruncv.com</a:t>
            </a:r>
            <a:r>
              <a:rPr lang="fr-FR" sz="2447" dirty="0"/>
              <a:t> est un site gratuit. </a:t>
            </a:r>
          </a:p>
        </p:txBody>
      </p:sp>
    </p:spTree>
    <p:extLst>
      <p:ext uri="{BB962C8B-B14F-4D97-AF65-F5344CB8AC3E}">
        <p14:creationId xmlns:p14="http://schemas.microsoft.com/office/powerpoint/2010/main" val="124087350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639</Words>
  <Application>Microsoft Macintosh PowerPoint</Application>
  <PresentationFormat>Personnalisé</PresentationFormat>
  <Paragraphs>85</Paragraphs>
  <Slides>2</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vt:i4>
      </vt:variant>
    </vt:vector>
  </HeadingPairs>
  <TitlesOfParts>
    <vt:vector size="8" baseType="lpstr">
      <vt:lpstr>Antonio</vt:lpstr>
      <vt:lpstr>Arial</vt:lpstr>
      <vt:lpstr>Calibri</vt:lpstr>
      <vt:lpstr>Calibri Light</vt:lpstr>
      <vt:lpstr>Lato</vt:lpstr>
      <vt:lpstr>Thème Office</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Axel Maille</dc:creator>
  <cp:lastModifiedBy>Axel Maille</cp:lastModifiedBy>
  <cp:revision>21</cp:revision>
  <dcterms:created xsi:type="dcterms:W3CDTF">2017-11-17T14:14:05Z</dcterms:created>
  <dcterms:modified xsi:type="dcterms:W3CDTF">2022-08-02T22:39:52Z</dcterms:modified>
</cp:coreProperties>
</file>