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4E2F"/>
    <a:srgbClr val="333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51"/>
    <p:restoredTop sz="94631"/>
  </p:normalViewPr>
  <p:slideViewPr>
    <p:cSldViewPr snapToGrid="0" snapToObjects="1">
      <p:cViewPr varScale="1">
        <p:scale>
          <a:sx n="82" d="100"/>
          <a:sy n="82" d="100"/>
        </p:scale>
        <p:origin x="36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EB1732C6-C897-5A4F-8B16-A3ABBCB7969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B1732C6-C897-5A4F-8B16-A3ABBCB7969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B1732C6-C897-5A4F-8B16-A3ABBCB7969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B1732C6-C897-5A4F-8B16-A3ABBCB7969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B1732C6-C897-5A4F-8B16-A3ABBCB79692}" type="datetimeFigureOut">
              <a:rPr lang="fr-FR" smtClean="0"/>
              <a:t>18/11/2020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1732C6-C897-5A4F-8B16-A3ABBCB79692}"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B1732C6-C897-5A4F-8B16-A3ABBCB79692}" type="datetimeFigureOut">
              <a:rPr lang="fr-FR" smtClean="0"/>
              <a:t>18/11/2020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EB1732C6-C897-5A4F-8B16-A3ABBCB79692}" type="datetimeFigureOut">
              <a:rPr lang="fr-FR" smtClean="0"/>
              <a:t>18/11/2020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732C6-C897-5A4F-8B16-A3ABBCB79692}" type="datetimeFigureOut">
              <a:rPr lang="fr-FR" smtClean="0"/>
              <a:t>18/11/2020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B1732C6-C897-5A4F-8B16-A3ABBCB79692}"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B1732C6-C897-5A4F-8B16-A3ABBCB79692}" type="datetimeFigureOut">
              <a:rPr lang="fr-FR" smtClean="0"/>
              <a:t>18/11/2020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EB1732C6-C897-5A4F-8B16-A3ABBCB79692}" type="datetimeFigureOut">
              <a:rPr lang="fr-FR" smtClean="0"/>
              <a:t>18/11/2020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BD001025-53A3-6648-B924-C11AF54CBFD8}" type="slidenum">
              <a:rPr lang="fr-FR" smtClean="0"/>
              <a:t>‹N°›</a:t>
            </a:fld>
            <a:endParaRPr lang="fr-FR"/>
          </a:p>
        </p:txBody>
      </p:sp>
    </p:spTree>
    <p:extLst>
      <p:ext uri="{BB962C8B-B14F-4D97-AF65-F5344CB8AC3E}">
        <p14:creationId xmlns:p14="http://schemas.microsoft.com/office/powerpoint/2010/main" val="163353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742739" cy="10691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5235186" y="9787"/>
            <a:ext cx="2331459" cy="10691813"/>
          </a:xfrm>
          <a:prstGeom prst="rect">
            <a:avLst/>
          </a:prstGeom>
          <a:solidFill>
            <a:srgbClr val="333F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p:cNvPicPr>
            <a:picLocks noChangeAspect="1"/>
          </p:cNvPicPr>
          <p:nvPr/>
        </p:nvPicPr>
        <p:blipFill rotWithShape="1">
          <a:blip r:embed="rId2">
            <a:extLst>
              <a:ext uri="{28A0092B-C50C-407E-A947-70E740481C1C}">
                <a14:useLocalDpi xmlns:a14="http://schemas.microsoft.com/office/drawing/2010/main" val="0"/>
              </a:ext>
            </a:extLst>
          </a:blip>
          <a:srcRect l="18909" r="14365"/>
          <a:stretch/>
        </p:blipFill>
        <p:spPr>
          <a:xfrm>
            <a:off x="247426" y="273460"/>
            <a:ext cx="1194099" cy="1194447"/>
          </a:xfrm>
          <a:prstGeom prst="ellipse">
            <a:avLst/>
          </a:prstGeom>
          <a:ln w="28575">
            <a:solidFill>
              <a:srgbClr val="333F4F"/>
            </a:solidFill>
          </a:ln>
        </p:spPr>
      </p:pic>
      <p:sp>
        <p:nvSpPr>
          <p:cNvPr id="6" name="TextBox 22"/>
          <p:cNvSpPr txBox="1"/>
          <p:nvPr/>
        </p:nvSpPr>
        <p:spPr>
          <a:xfrm>
            <a:off x="132085" y="3323976"/>
            <a:ext cx="1481562" cy="3139321"/>
          </a:xfrm>
          <a:prstGeom prst="rect">
            <a:avLst/>
          </a:prstGeom>
          <a:noFill/>
        </p:spPr>
        <p:txBody>
          <a:bodyPr wrap="square" rtlCol="0">
            <a:spAutoFit/>
          </a:bodyPr>
          <a:lstStyle/>
          <a:p>
            <a:pPr algn="ctr" defTabSz="685800">
              <a:defRPr/>
            </a:pPr>
            <a:r>
              <a:rPr lang="fr-FR" sz="1100" dirty="0">
                <a:solidFill>
                  <a:srgbClr val="333F4F"/>
                </a:solidFill>
                <a:latin typeface="+mj-lt"/>
                <a:ea typeface="Antonio" charset="0"/>
                <a:cs typeface="Antonio"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8" name="ZoneTexte 7"/>
          <p:cNvSpPr txBox="1"/>
          <p:nvPr/>
        </p:nvSpPr>
        <p:spPr>
          <a:xfrm>
            <a:off x="132085" y="1545846"/>
            <a:ext cx="1424780" cy="553998"/>
          </a:xfrm>
          <a:prstGeom prst="rect">
            <a:avLst/>
          </a:prstGeom>
          <a:noFill/>
        </p:spPr>
        <p:txBody>
          <a:bodyPr wrap="square" rtlCol="0">
            <a:spAutoFit/>
          </a:bodyPr>
          <a:lstStyle/>
          <a:p>
            <a:pPr algn="ctr"/>
            <a:r>
              <a:rPr lang="fr-FR" sz="1400" dirty="0">
                <a:solidFill>
                  <a:srgbClr val="333F4F"/>
                </a:solidFill>
              </a:rPr>
              <a:t>Mathieu</a:t>
            </a:r>
          </a:p>
          <a:p>
            <a:pPr algn="ctr"/>
            <a:r>
              <a:rPr lang="fr-FR" sz="1600" b="1" dirty="0">
                <a:solidFill>
                  <a:srgbClr val="333F4F"/>
                </a:solidFill>
              </a:rPr>
              <a:t>MOUSNIERA</a:t>
            </a:r>
          </a:p>
        </p:txBody>
      </p:sp>
      <p:sp>
        <p:nvSpPr>
          <p:cNvPr id="9" name="Rectangle 8"/>
          <p:cNvSpPr/>
          <p:nvPr/>
        </p:nvSpPr>
        <p:spPr>
          <a:xfrm>
            <a:off x="278752" y="2935231"/>
            <a:ext cx="1064459" cy="338554"/>
          </a:xfrm>
          <a:prstGeom prst="rect">
            <a:avLst/>
          </a:prstGeom>
        </p:spPr>
        <p:txBody>
          <a:bodyPr wrap="none">
            <a:spAutoFit/>
          </a:bodyPr>
          <a:lstStyle/>
          <a:p>
            <a:r>
              <a:rPr lang="fr-FR" sz="1600" dirty="0">
                <a:latin typeface="+mj-lt"/>
              </a:rPr>
              <a:t>A PROPOS</a:t>
            </a:r>
          </a:p>
        </p:txBody>
      </p:sp>
      <p:pic>
        <p:nvPicPr>
          <p:cNvPr id="10"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3017" y="273460"/>
            <a:ext cx="487632" cy="487632"/>
          </a:xfrm>
          <a:prstGeom prst="rect">
            <a:avLst/>
          </a:prstGeom>
        </p:spPr>
      </p:pic>
      <p:sp>
        <p:nvSpPr>
          <p:cNvPr id="11" name="Rectangle 10"/>
          <p:cNvSpPr/>
          <p:nvPr/>
        </p:nvSpPr>
        <p:spPr>
          <a:xfrm>
            <a:off x="5467633" y="761092"/>
            <a:ext cx="1852623" cy="338554"/>
          </a:xfrm>
          <a:prstGeom prst="rect">
            <a:avLst/>
          </a:prstGeom>
        </p:spPr>
        <p:txBody>
          <a:bodyPr wrap="none">
            <a:spAutoFit/>
          </a:bodyPr>
          <a:lstStyle/>
          <a:p>
            <a:r>
              <a:rPr lang="fr-FR" sz="1600" dirty="0">
                <a:solidFill>
                  <a:schemeClr val="bg1"/>
                </a:solidFill>
                <a:latin typeface="+mj-lt"/>
              </a:rPr>
              <a:t>MES COMPETENCES</a:t>
            </a:r>
          </a:p>
        </p:txBody>
      </p:sp>
      <p:pic>
        <p:nvPicPr>
          <p:cNvPr id="12" name="Picture 6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08142" y="131064"/>
            <a:ext cx="459920" cy="459920"/>
          </a:xfrm>
          <a:prstGeom prst="rect">
            <a:avLst/>
          </a:prstGeom>
        </p:spPr>
      </p:pic>
      <p:sp>
        <p:nvSpPr>
          <p:cNvPr id="13" name="Rectangle 12"/>
          <p:cNvSpPr/>
          <p:nvPr/>
        </p:nvSpPr>
        <p:spPr>
          <a:xfrm>
            <a:off x="2589091" y="191747"/>
            <a:ext cx="1196161" cy="338554"/>
          </a:xfrm>
          <a:prstGeom prst="rect">
            <a:avLst/>
          </a:prstGeom>
        </p:spPr>
        <p:txBody>
          <a:bodyPr wrap="none">
            <a:spAutoFit/>
          </a:bodyPr>
          <a:lstStyle/>
          <a:p>
            <a:r>
              <a:rPr lang="fr-FR" sz="1600" dirty="0">
                <a:latin typeface="+mj-lt"/>
              </a:rPr>
              <a:t>EXPERIENCE</a:t>
            </a:r>
          </a:p>
        </p:txBody>
      </p:sp>
      <p:pic>
        <p:nvPicPr>
          <p:cNvPr id="14" name="Picture 6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38861" y="7975123"/>
            <a:ext cx="418105" cy="418105"/>
          </a:xfrm>
          <a:prstGeom prst="rect">
            <a:avLst/>
          </a:prstGeom>
        </p:spPr>
      </p:pic>
      <p:sp>
        <p:nvSpPr>
          <p:cNvPr id="15" name="Rectangle 14"/>
          <p:cNvSpPr/>
          <p:nvPr/>
        </p:nvSpPr>
        <p:spPr>
          <a:xfrm>
            <a:off x="2576524" y="8014898"/>
            <a:ext cx="1208729" cy="338554"/>
          </a:xfrm>
          <a:prstGeom prst="rect">
            <a:avLst/>
          </a:prstGeom>
        </p:spPr>
        <p:txBody>
          <a:bodyPr wrap="none">
            <a:spAutoFit/>
          </a:bodyPr>
          <a:lstStyle/>
          <a:p>
            <a:r>
              <a:rPr lang="fr-FR" sz="1600" dirty="0">
                <a:latin typeface="+mj-lt"/>
              </a:rPr>
              <a:t>FORMATION</a:t>
            </a:r>
          </a:p>
        </p:txBody>
      </p:sp>
      <p:sp>
        <p:nvSpPr>
          <p:cNvPr id="16" name="TextBox 185"/>
          <p:cNvSpPr txBox="1"/>
          <p:nvPr/>
        </p:nvSpPr>
        <p:spPr>
          <a:xfrm>
            <a:off x="1932599" y="728288"/>
            <a:ext cx="3122634" cy="7455887"/>
          </a:xfrm>
          <a:prstGeom prst="rect">
            <a:avLst/>
          </a:prstGeom>
          <a:noFill/>
        </p:spPr>
        <p:txBody>
          <a:bodyPr wrap="square" rtlCol="0">
            <a:spAutoFit/>
          </a:bodyPr>
          <a:lstStyle/>
          <a:p>
            <a:r>
              <a:rPr lang="en-US" sz="1100" b="1" dirty="0">
                <a:solidFill>
                  <a:schemeClr val="bg1">
                    <a:lumMod val="50000"/>
                  </a:schemeClr>
                </a:solidFill>
              </a:rPr>
              <a:t>Paris, France </a:t>
            </a:r>
            <a:r>
              <a:rPr lang="en-US" sz="1100" b="1" dirty="0">
                <a:solidFill>
                  <a:schemeClr val="tx1">
                    <a:lumMod val="65000"/>
                    <a:lumOff val="35000"/>
                  </a:schemeClr>
                </a:solidFill>
              </a:rPr>
              <a:t>2010-2012</a:t>
            </a:r>
          </a:p>
          <a:p>
            <a:r>
              <a:rPr lang="en-US" sz="1100" b="1" dirty="0">
                <a:solidFill>
                  <a:schemeClr val="tx1">
                    <a:lumMod val="65000"/>
                    <a:lumOff val="35000"/>
                  </a:schemeClr>
                </a:solidFill>
              </a:rPr>
              <a:t>Poste </a:t>
            </a:r>
            <a:r>
              <a:rPr lang="en-US" sz="1100" b="1" dirty="0">
                <a:solidFill>
                  <a:schemeClr val="tx1">
                    <a:lumMod val="65000"/>
                    <a:lumOff val="35000"/>
                  </a:schemeClr>
                </a:solidFill>
                <a:sym typeface="Wingdings"/>
              </a:rPr>
              <a:t>  Nom de la </a:t>
            </a:r>
            <a:r>
              <a:rPr lang="en-US" sz="1100" b="1" dirty="0" err="1">
                <a:solidFill>
                  <a:schemeClr val="tx1">
                    <a:lumMod val="65000"/>
                    <a:lumOff val="35000"/>
                  </a:schemeClr>
                </a:solidFill>
                <a:sym typeface="Wingdings"/>
              </a:rPr>
              <a:t>société</a:t>
            </a:r>
            <a:endParaRPr lang="en-US" sz="1100" b="1" dirty="0">
              <a:solidFill>
                <a:schemeClr val="tx1">
                  <a:lumMod val="65000"/>
                  <a:lumOff val="35000"/>
                </a:schemeClr>
              </a:solidFill>
              <a:sym typeface="Wingdings"/>
            </a:endParaRP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US" sz="1100" b="1" dirty="0">
                <a:solidFill>
                  <a:schemeClr val="bg1">
                    <a:lumMod val="50000"/>
                  </a:schemeClr>
                </a:solidFill>
              </a:rPr>
              <a:t>Paris, France </a:t>
            </a:r>
            <a:r>
              <a:rPr lang="en-US" sz="1100" b="1" dirty="0">
                <a:solidFill>
                  <a:schemeClr val="tx1">
                    <a:lumMod val="65000"/>
                    <a:lumOff val="35000"/>
                  </a:schemeClr>
                </a:solidFill>
              </a:rPr>
              <a:t>2010-2012</a:t>
            </a:r>
          </a:p>
          <a:p>
            <a:r>
              <a:rPr lang="en-US" sz="1100" b="1" dirty="0">
                <a:solidFill>
                  <a:schemeClr val="tx1">
                    <a:lumMod val="65000"/>
                    <a:lumOff val="35000"/>
                  </a:schemeClr>
                </a:solidFill>
              </a:rPr>
              <a:t>Poste </a:t>
            </a:r>
            <a:r>
              <a:rPr lang="en-US" sz="1100" b="1" dirty="0">
                <a:solidFill>
                  <a:schemeClr val="tx1">
                    <a:lumMod val="65000"/>
                    <a:lumOff val="35000"/>
                  </a:schemeClr>
                </a:solidFill>
                <a:sym typeface="Wingdings"/>
              </a:rPr>
              <a:t>  Nom de la </a:t>
            </a:r>
            <a:r>
              <a:rPr lang="en-US" sz="1100" b="1" dirty="0" err="1">
                <a:solidFill>
                  <a:schemeClr val="tx1">
                    <a:lumMod val="65000"/>
                    <a:lumOff val="35000"/>
                  </a:schemeClr>
                </a:solidFill>
                <a:sym typeface="Wingdings"/>
              </a:rPr>
              <a:t>société</a:t>
            </a:r>
            <a:endParaRPr lang="en-US" sz="1100" b="1" dirty="0">
              <a:solidFill>
                <a:schemeClr val="tx1">
                  <a:lumMod val="65000"/>
                  <a:lumOff val="35000"/>
                </a:schemeClr>
              </a:solidFill>
              <a:sym typeface="Wingdings"/>
            </a:endParaRP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US" sz="1100" b="1" dirty="0">
                <a:solidFill>
                  <a:schemeClr val="bg1">
                    <a:lumMod val="50000"/>
                  </a:schemeClr>
                </a:solidFill>
              </a:rPr>
              <a:t>Paris, France </a:t>
            </a:r>
            <a:r>
              <a:rPr lang="en-US" sz="1100" b="1" dirty="0">
                <a:solidFill>
                  <a:schemeClr val="tx1">
                    <a:lumMod val="65000"/>
                    <a:lumOff val="35000"/>
                  </a:schemeClr>
                </a:solidFill>
              </a:rPr>
              <a:t>2010-2012</a:t>
            </a:r>
          </a:p>
          <a:p>
            <a:r>
              <a:rPr lang="en-US" sz="1100" b="1" dirty="0">
                <a:solidFill>
                  <a:schemeClr val="tx1">
                    <a:lumMod val="65000"/>
                    <a:lumOff val="35000"/>
                  </a:schemeClr>
                </a:solidFill>
              </a:rPr>
              <a:t>Poste </a:t>
            </a:r>
            <a:r>
              <a:rPr lang="en-US" sz="1100" b="1" dirty="0">
                <a:solidFill>
                  <a:schemeClr val="tx1">
                    <a:lumMod val="65000"/>
                    <a:lumOff val="35000"/>
                  </a:schemeClr>
                </a:solidFill>
                <a:sym typeface="Wingdings"/>
              </a:rPr>
              <a:t>  Nom de la </a:t>
            </a:r>
            <a:r>
              <a:rPr lang="en-US" sz="1100" b="1" dirty="0" err="1">
                <a:solidFill>
                  <a:schemeClr val="tx1">
                    <a:lumMod val="65000"/>
                    <a:lumOff val="35000"/>
                  </a:schemeClr>
                </a:solidFill>
                <a:sym typeface="Wingdings"/>
              </a:rPr>
              <a:t>société</a:t>
            </a:r>
            <a:endParaRPr lang="en-US" sz="1100" b="1" dirty="0">
              <a:solidFill>
                <a:schemeClr val="tx1">
                  <a:lumMod val="65000"/>
                  <a:lumOff val="35000"/>
                </a:schemeClr>
              </a:solidFill>
              <a:sym typeface="Wingdings"/>
            </a:endParaRP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US" sz="1100" b="1" dirty="0">
                <a:solidFill>
                  <a:schemeClr val="bg1">
                    <a:lumMod val="50000"/>
                  </a:schemeClr>
                </a:solidFill>
              </a:rPr>
              <a:t>Paris, France </a:t>
            </a:r>
            <a:r>
              <a:rPr lang="en-US" sz="1100" b="1" dirty="0">
                <a:solidFill>
                  <a:schemeClr val="tx1">
                    <a:lumMod val="65000"/>
                    <a:lumOff val="35000"/>
                  </a:schemeClr>
                </a:solidFill>
              </a:rPr>
              <a:t>2010-2012</a:t>
            </a:r>
          </a:p>
          <a:p>
            <a:r>
              <a:rPr lang="en-US" sz="1100" b="1" dirty="0">
                <a:solidFill>
                  <a:schemeClr val="tx1">
                    <a:lumMod val="65000"/>
                    <a:lumOff val="35000"/>
                  </a:schemeClr>
                </a:solidFill>
              </a:rPr>
              <a:t>Poste </a:t>
            </a:r>
            <a:r>
              <a:rPr lang="en-US" sz="1100" b="1" dirty="0">
                <a:solidFill>
                  <a:schemeClr val="tx1">
                    <a:lumMod val="65000"/>
                    <a:lumOff val="35000"/>
                  </a:schemeClr>
                </a:solidFill>
                <a:sym typeface="Wingdings"/>
              </a:rPr>
              <a:t>  Nom de la </a:t>
            </a:r>
            <a:r>
              <a:rPr lang="en-US" sz="1100" b="1" dirty="0" err="1">
                <a:solidFill>
                  <a:schemeClr val="tx1">
                    <a:lumMod val="65000"/>
                    <a:lumOff val="35000"/>
                  </a:schemeClr>
                </a:solidFill>
                <a:sym typeface="Wingdings"/>
              </a:rPr>
              <a:t>société</a:t>
            </a:r>
            <a:endParaRPr lang="en-US" sz="1100" b="1" dirty="0">
              <a:solidFill>
                <a:schemeClr val="tx1">
                  <a:lumMod val="65000"/>
                  <a:lumOff val="35000"/>
                </a:schemeClr>
              </a:solidFill>
              <a:sym typeface="Wingdings"/>
            </a:endParaRP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r>
              <a:rPr lang="en-US" sz="1100" b="1" dirty="0">
                <a:solidFill>
                  <a:schemeClr val="bg1">
                    <a:lumMod val="50000"/>
                  </a:schemeClr>
                </a:solidFill>
              </a:rPr>
              <a:t>Paris, France </a:t>
            </a:r>
            <a:r>
              <a:rPr lang="en-US" sz="1100" b="1" dirty="0">
                <a:solidFill>
                  <a:schemeClr val="tx1">
                    <a:lumMod val="65000"/>
                    <a:lumOff val="35000"/>
                  </a:schemeClr>
                </a:solidFill>
              </a:rPr>
              <a:t>2010-2012</a:t>
            </a:r>
          </a:p>
          <a:p>
            <a:r>
              <a:rPr lang="en-US" sz="1100" b="1" dirty="0">
                <a:solidFill>
                  <a:schemeClr val="tx1">
                    <a:lumMod val="65000"/>
                    <a:lumOff val="35000"/>
                  </a:schemeClr>
                </a:solidFill>
              </a:rPr>
              <a:t>Poste </a:t>
            </a:r>
            <a:r>
              <a:rPr lang="en-US" sz="1100" b="1" dirty="0">
                <a:solidFill>
                  <a:schemeClr val="tx1">
                    <a:lumMod val="65000"/>
                    <a:lumOff val="35000"/>
                  </a:schemeClr>
                </a:solidFill>
                <a:sym typeface="Wingdings"/>
              </a:rPr>
              <a:t>  Nom de la </a:t>
            </a:r>
            <a:r>
              <a:rPr lang="en-US" sz="1100" b="1" dirty="0" err="1">
                <a:solidFill>
                  <a:schemeClr val="tx1">
                    <a:lumMod val="65000"/>
                    <a:lumOff val="35000"/>
                  </a:schemeClr>
                </a:solidFill>
                <a:sym typeface="Wingdings"/>
              </a:rPr>
              <a:t>société</a:t>
            </a:r>
            <a:endParaRPr lang="en-US" sz="1100" b="1" dirty="0">
              <a:solidFill>
                <a:schemeClr val="tx1">
                  <a:lumMod val="65000"/>
                  <a:lumOff val="35000"/>
                </a:schemeClr>
              </a:solidFill>
              <a:sym typeface="Wingdings"/>
            </a:endParaRP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a:p>
            <a:pPr>
              <a:spcBef>
                <a:spcPts val="300"/>
              </a:spcBef>
            </a:pPr>
            <a:endParaRPr lang="fr-FR" sz="1100" dirty="0">
              <a:solidFill>
                <a:schemeClr val="tx1">
                  <a:lumMod val="50000"/>
                  <a:lumOff val="50000"/>
                </a:schemeClr>
              </a:solidFill>
              <a:ea typeface="Times New Roman" charset="0"/>
              <a:cs typeface="Times New Roman" charset="0"/>
            </a:endParaRPr>
          </a:p>
          <a:p>
            <a:pPr>
              <a:spcBef>
                <a:spcPts val="300"/>
              </a:spcBef>
            </a:pPr>
            <a:endParaRPr lang="fr-FR" sz="1100" dirty="0">
              <a:solidFill>
                <a:schemeClr val="tx1">
                  <a:lumMod val="50000"/>
                  <a:lumOff val="50000"/>
                </a:schemeClr>
              </a:solidFill>
              <a:ea typeface="Times New Roman" charset="0"/>
              <a:cs typeface="Times New Roman" charset="0"/>
            </a:endParaRPr>
          </a:p>
        </p:txBody>
      </p:sp>
      <p:sp>
        <p:nvSpPr>
          <p:cNvPr id="17" name="TextBox 1479"/>
          <p:cNvSpPr txBox="1"/>
          <p:nvPr/>
        </p:nvSpPr>
        <p:spPr>
          <a:xfrm>
            <a:off x="2008142" y="8568155"/>
            <a:ext cx="3034199" cy="2123658"/>
          </a:xfrm>
          <a:prstGeom prst="rect">
            <a:avLst/>
          </a:prstGeom>
          <a:noFill/>
        </p:spPr>
        <p:txBody>
          <a:bodyPr wrap="square" rtlCol="0">
            <a:spAutoFit/>
          </a:bodyPr>
          <a:lstStyle/>
          <a:p>
            <a:r>
              <a:rPr lang="en-US" sz="1100" b="1" dirty="0">
                <a:solidFill>
                  <a:schemeClr val="bg1">
                    <a:lumMod val="65000"/>
                  </a:schemeClr>
                </a:solidFill>
              </a:rPr>
              <a:t>DIPLOME</a:t>
            </a:r>
            <a:r>
              <a:rPr lang="en-US" sz="1100" b="1" dirty="0">
                <a:solidFill>
                  <a:schemeClr val="bg1">
                    <a:lumMod val="65000"/>
                  </a:schemeClr>
                </a:solidFill>
                <a:sym typeface="Wingdings"/>
              </a:rPr>
              <a:t></a:t>
            </a:r>
            <a:r>
              <a:rPr lang="en-US" sz="1100" b="1" dirty="0">
                <a:solidFill>
                  <a:schemeClr val="bg1">
                    <a:lumMod val="65000"/>
                  </a:schemeClr>
                </a:solidFill>
              </a:rPr>
              <a:t> </a:t>
            </a:r>
            <a:r>
              <a:rPr lang="en-US" sz="1100" b="1" dirty="0">
                <a:solidFill>
                  <a:schemeClr val="tx1">
                    <a:lumMod val="65000"/>
                    <a:lumOff val="35000"/>
                  </a:schemeClr>
                </a:solidFill>
              </a:rPr>
              <a:t>UNIVERSITE </a:t>
            </a:r>
          </a:p>
          <a:p>
            <a:r>
              <a:rPr lang="fr-FR" sz="1100" dirty="0">
                <a:solidFill>
                  <a:schemeClr val="tx1">
                    <a:lumMod val="65000"/>
                    <a:lumOff val="35000"/>
                  </a:schemeClr>
                </a:solidFill>
              </a:rPr>
              <a:t>Décrivez en une ligne les objectifs et les spécialités de cette formation. </a:t>
            </a:r>
          </a:p>
          <a:p>
            <a:endParaRPr lang="fr-FR" sz="1100" dirty="0">
              <a:solidFill>
                <a:schemeClr val="tx1">
                  <a:lumMod val="65000"/>
                  <a:lumOff val="35000"/>
                </a:schemeClr>
              </a:solidFill>
              <a:latin typeface="+mj-lt"/>
            </a:endParaRPr>
          </a:p>
          <a:p>
            <a:r>
              <a:rPr lang="en-US" sz="1100" b="1" dirty="0">
                <a:solidFill>
                  <a:schemeClr val="bg1">
                    <a:lumMod val="65000"/>
                  </a:schemeClr>
                </a:solidFill>
              </a:rPr>
              <a:t>DIPLOME</a:t>
            </a:r>
            <a:r>
              <a:rPr lang="en-US" sz="1100" b="1" dirty="0">
                <a:solidFill>
                  <a:schemeClr val="bg1">
                    <a:lumMod val="65000"/>
                  </a:schemeClr>
                </a:solidFill>
                <a:sym typeface="Wingdings"/>
              </a:rPr>
              <a:t></a:t>
            </a:r>
            <a:r>
              <a:rPr lang="en-US" sz="1100" b="1" dirty="0">
                <a:solidFill>
                  <a:schemeClr val="bg1">
                    <a:lumMod val="65000"/>
                  </a:schemeClr>
                </a:solidFill>
              </a:rPr>
              <a:t> </a:t>
            </a:r>
            <a:r>
              <a:rPr lang="en-US" sz="1100" b="1" dirty="0">
                <a:solidFill>
                  <a:schemeClr val="tx1">
                    <a:lumMod val="65000"/>
                    <a:lumOff val="35000"/>
                  </a:schemeClr>
                </a:solidFill>
              </a:rPr>
              <a:t>UNIVERSITE </a:t>
            </a:r>
          </a:p>
          <a:p>
            <a:r>
              <a:rPr lang="fr-FR" sz="1100" dirty="0">
                <a:solidFill>
                  <a:schemeClr val="tx1">
                    <a:lumMod val="65000"/>
                    <a:lumOff val="35000"/>
                  </a:schemeClr>
                </a:solidFill>
              </a:rPr>
              <a:t>Décrivez en une ligne les objectifs et les spécialités de cette formation. </a:t>
            </a:r>
          </a:p>
          <a:p>
            <a:endParaRPr lang="fr-FR" sz="1100" dirty="0">
              <a:solidFill>
                <a:schemeClr val="tx1">
                  <a:lumMod val="65000"/>
                  <a:lumOff val="35000"/>
                </a:schemeClr>
              </a:solidFill>
              <a:latin typeface="+mj-lt"/>
            </a:endParaRPr>
          </a:p>
          <a:p>
            <a:r>
              <a:rPr lang="en-US" sz="1100" b="1" dirty="0">
                <a:solidFill>
                  <a:schemeClr val="bg1">
                    <a:lumMod val="65000"/>
                  </a:schemeClr>
                </a:solidFill>
              </a:rPr>
              <a:t>DIPLOME</a:t>
            </a:r>
            <a:r>
              <a:rPr lang="en-US" sz="1100" b="1" dirty="0">
                <a:solidFill>
                  <a:schemeClr val="bg1">
                    <a:lumMod val="65000"/>
                  </a:schemeClr>
                </a:solidFill>
                <a:sym typeface="Wingdings"/>
              </a:rPr>
              <a:t></a:t>
            </a:r>
            <a:r>
              <a:rPr lang="en-US" sz="1100" b="1" dirty="0">
                <a:solidFill>
                  <a:schemeClr val="bg1">
                    <a:lumMod val="65000"/>
                  </a:schemeClr>
                </a:solidFill>
              </a:rPr>
              <a:t> </a:t>
            </a:r>
            <a:r>
              <a:rPr lang="en-US" sz="1100" b="1" dirty="0">
                <a:solidFill>
                  <a:schemeClr val="tx1">
                    <a:lumMod val="65000"/>
                    <a:lumOff val="35000"/>
                  </a:schemeClr>
                </a:solidFill>
              </a:rPr>
              <a:t>UNIVERSITE </a:t>
            </a:r>
          </a:p>
          <a:p>
            <a:r>
              <a:rPr lang="fr-FR" sz="1100" dirty="0">
                <a:solidFill>
                  <a:schemeClr val="tx1">
                    <a:lumMod val="65000"/>
                    <a:lumOff val="35000"/>
                  </a:schemeClr>
                </a:solidFill>
              </a:rPr>
              <a:t>Décrivez en une ligne les objectifs et les spécialités de cette formation. </a:t>
            </a:r>
          </a:p>
          <a:p>
            <a:endParaRPr lang="fr-FR" sz="1100" dirty="0">
              <a:solidFill>
                <a:schemeClr val="tx1">
                  <a:lumMod val="65000"/>
                  <a:lumOff val="35000"/>
                </a:schemeClr>
              </a:solidFill>
              <a:latin typeface="+mj-lt"/>
            </a:endParaRPr>
          </a:p>
        </p:txBody>
      </p:sp>
      <p:sp>
        <p:nvSpPr>
          <p:cNvPr id="18" name="Rectangle 17"/>
          <p:cNvSpPr/>
          <p:nvPr/>
        </p:nvSpPr>
        <p:spPr>
          <a:xfrm>
            <a:off x="374933" y="7357114"/>
            <a:ext cx="968278" cy="338554"/>
          </a:xfrm>
          <a:prstGeom prst="rect">
            <a:avLst/>
          </a:prstGeom>
        </p:spPr>
        <p:txBody>
          <a:bodyPr wrap="none">
            <a:spAutoFit/>
          </a:bodyPr>
          <a:lstStyle/>
          <a:p>
            <a:r>
              <a:rPr lang="fr-FR" sz="1600" dirty="0">
                <a:latin typeface="+mj-lt"/>
              </a:rPr>
              <a:t>CONTACT</a:t>
            </a:r>
          </a:p>
        </p:txBody>
      </p:sp>
      <p:sp>
        <p:nvSpPr>
          <p:cNvPr id="19" name="object 4"/>
          <p:cNvSpPr txBox="1"/>
          <p:nvPr/>
        </p:nvSpPr>
        <p:spPr>
          <a:xfrm>
            <a:off x="132084" y="7893127"/>
            <a:ext cx="1481563" cy="1974900"/>
          </a:xfrm>
          <a:prstGeom prst="rect">
            <a:avLst/>
          </a:prstGeom>
        </p:spPr>
        <p:txBody>
          <a:bodyPr vert="horz" wrap="square" lIns="0" tIns="0" rIns="0" bIns="0" rtlCol="0">
            <a:spAutoFit/>
          </a:bodyPr>
          <a:lstStyle/>
          <a:p>
            <a:pPr algn="ctr">
              <a:lnSpc>
                <a:spcPts val="1100"/>
              </a:lnSpc>
            </a:pPr>
            <a:r>
              <a:rPr lang="fr-FR" sz="1100" dirty="0">
                <a:solidFill>
                  <a:srgbClr val="333F4F"/>
                </a:solidFill>
                <a:cs typeface="Proxima Nova Rg"/>
              </a:rPr>
              <a:t>Adresse :</a:t>
            </a:r>
          </a:p>
          <a:p>
            <a:pPr algn="ctr">
              <a:lnSpc>
                <a:spcPts val="1100"/>
              </a:lnSpc>
            </a:pPr>
            <a:r>
              <a:rPr lang="fr-FR" sz="1100" dirty="0">
                <a:solidFill>
                  <a:srgbClr val="333F4F"/>
                </a:solidFill>
                <a:cs typeface="Proxima Nova Rg"/>
              </a:rPr>
              <a:t>17 rue de la Réussite</a:t>
            </a:r>
          </a:p>
          <a:p>
            <a:pPr algn="ctr">
              <a:lnSpc>
                <a:spcPts val="1100"/>
              </a:lnSpc>
            </a:pPr>
            <a:r>
              <a:rPr lang="fr-FR" sz="1100" dirty="0">
                <a:solidFill>
                  <a:srgbClr val="333F4F"/>
                </a:solidFill>
                <a:cs typeface="Proxima Nova Rg"/>
              </a:rPr>
              <a:t>75012 Paris</a:t>
            </a:r>
          </a:p>
          <a:p>
            <a:pPr algn="ctr">
              <a:lnSpc>
                <a:spcPts val="1100"/>
              </a:lnSpc>
            </a:pPr>
            <a:endParaRPr lang="fr-FR" sz="1100" dirty="0">
              <a:solidFill>
                <a:srgbClr val="333F4F"/>
              </a:solidFill>
              <a:cs typeface="Proxima Nova Rg"/>
            </a:endParaRPr>
          </a:p>
          <a:p>
            <a:pPr algn="ctr">
              <a:lnSpc>
                <a:spcPts val="1100"/>
              </a:lnSpc>
            </a:pPr>
            <a:r>
              <a:rPr lang="fr-FR" sz="1100" dirty="0">
                <a:solidFill>
                  <a:srgbClr val="333F4F"/>
                </a:solidFill>
                <a:cs typeface="Proxima Nova Rg"/>
              </a:rPr>
              <a:t>Tél. :</a:t>
            </a:r>
          </a:p>
          <a:p>
            <a:pPr algn="ctr">
              <a:lnSpc>
                <a:spcPts val="1100"/>
              </a:lnSpc>
            </a:pPr>
            <a:r>
              <a:rPr lang="fr-FR" sz="1100" dirty="0">
                <a:solidFill>
                  <a:srgbClr val="333F4F"/>
                </a:solidFill>
                <a:cs typeface="Proxima Nova Rg"/>
              </a:rPr>
              <a:t>01 02 03 04 05</a:t>
            </a:r>
          </a:p>
          <a:p>
            <a:pPr algn="ctr">
              <a:lnSpc>
                <a:spcPts val="1100"/>
              </a:lnSpc>
            </a:pPr>
            <a:r>
              <a:rPr lang="fr-FR" sz="1100" dirty="0">
                <a:solidFill>
                  <a:srgbClr val="333F4F"/>
                </a:solidFill>
                <a:cs typeface="Proxima Nova Rg"/>
              </a:rPr>
              <a:t>06 01 02 03 04</a:t>
            </a:r>
          </a:p>
          <a:p>
            <a:pPr algn="ctr">
              <a:lnSpc>
                <a:spcPts val="1100"/>
              </a:lnSpc>
            </a:pPr>
            <a:endParaRPr lang="fr-FR" sz="1100" dirty="0">
              <a:solidFill>
                <a:srgbClr val="333F4F"/>
              </a:solidFill>
              <a:cs typeface="Proxima Nova Rg"/>
            </a:endParaRPr>
          </a:p>
          <a:p>
            <a:pPr algn="ctr">
              <a:lnSpc>
                <a:spcPts val="1100"/>
              </a:lnSpc>
            </a:pPr>
            <a:r>
              <a:rPr lang="fr-FR" sz="1100" dirty="0">
                <a:solidFill>
                  <a:srgbClr val="333F4F"/>
                </a:solidFill>
                <a:cs typeface="Proxima Nova Rg"/>
              </a:rPr>
              <a:t>Web :</a:t>
            </a:r>
          </a:p>
          <a:p>
            <a:pPr algn="ctr">
              <a:lnSpc>
                <a:spcPts val="1100"/>
              </a:lnSpc>
            </a:pPr>
            <a:r>
              <a:rPr lang="fr-FR" sz="1100" dirty="0" err="1">
                <a:solidFill>
                  <a:srgbClr val="333F4F"/>
                </a:solidFill>
                <a:cs typeface="Proxima Nova Rg"/>
              </a:rPr>
              <a:t>Twitter.com</a:t>
            </a:r>
            <a:r>
              <a:rPr lang="fr-FR" sz="1100" dirty="0">
                <a:solidFill>
                  <a:srgbClr val="333F4F"/>
                </a:solidFill>
                <a:cs typeface="Proxima Nova Rg"/>
              </a:rPr>
              <a:t>/VN</a:t>
            </a:r>
            <a:br>
              <a:rPr lang="fr-FR" sz="1100" dirty="0">
                <a:solidFill>
                  <a:srgbClr val="333F4F"/>
                </a:solidFill>
                <a:cs typeface="Proxima Nova Rg"/>
              </a:rPr>
            </a:br>
            <a:r>
              <a:rPr lang="fr-FR" sz="1100" dirty="0" err="1">
                <a:solidFill>
                  <a:srgbClr val="333F4F"/>
                </a:solidFill>
                <a:cs typeface="Proxima Nova Rg"/>
              </a:rPr>
              <a:t>Facebook.com</a:t>
            </a:r>
            <a:r>
              <a:rPr lang="fr-FR" sz="1100" dirty="0">
                <a:solidFill>
                  <a:srgbClr val="333F4F"/>
                </a:solidFill>
                <a:cs typeface="Proxima Nova Rg"/>
              </a:rPr>
              <a:t>/VN</a:t>
            </a:r>
          </a:p>
          <a:p>
            <a:pPr algn="ctr">
              <a:lnSpc>
                <a:spcPts val="1100"/>
              </a:lnSpc>
            </a:pPr>
            <a:endParaRPr lang="fr-FR" sz="1100" dirty="0">
              <a:solidFill>
                <a:srgbClr val="333F4F"/>
              </a:solidFill>
              <a:cs typeface="Proxima Nova Rg"/>
            </a:endParaRPr>
          </a:p>
          <a:p>
            <a:pPr algn="ctr">
              <a:lnSpc>
                <a:spcPts val="1100"/>
              </a:lnSpc>
            </a:pPr>
            <a:r>
              <a:rPr lang="fr-FR" sz="1100" dirty="0">
                <a:solidFill>
                  <a:srgbClr val="333F4F"/>
                </a:solidFill>
                <a:cs typeface="Proxima Nova Rg"/>
              </a:rPr>
              <a:t>Mail :</a:t>
            </a:r>
            <a:br>
              <a:rPr lang="fr-FR" sz="1100" dirty="0">
                <a:solidFill>
                  <a:srgbClr val="333F4F"/>
                </a:solidFill>
                <a:cs typeface="Proxima Nova Rg"/>
              </a:rPr>
            </a:br>
            <a:r>
              <a:rPr lang="fr-FR" sz="1100" dirty="0" err="1">
                <a:solidFill>
                  <a:srgbClr val="333F4F"/>
                </a:solidFill>
                <a:cs typeface="Proxima Nova Rg"/>
              </a:rPr>
              <a:t>mail@mail.com</a:t>
            </a:r>
            <a:endParaRPr sz="1100" dirty="0">
              <a:solidFill>
                <a:srgbClr val="333F4F"/>
              </a:solidFill>
              <a:cs typeface="Proxima Nova Rg"/>
            </a:endParaRPr>
          </a:p>
        </p:txBody>
      </p:sp>
      <p:pic>
        <p:nvPicPr>
          <p:cNvPr id="20"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3405" y="6970557"/>
            <a:ext cx="323585" cy="345093"/>
          </a:xfrm>
          <a:prstGeom prst="rect">
            <a:avLst/>
          </a:prstGeom>
        </p:spPr>
      </p:pic>
      <p:pic>
        <p:nvPicPr>
          <p:cNvPr id="22" name="Picture 84"/>
          <p:cNvPicPr>
            <a:picLocks noChangeAspect="1"/>
          </p:cNvPicPr>
          <p:nvPr/>
        </p:nvPicPr>
        <p:blipFill>
          <a:blip r:embed="rId7"/>
          <a:stretch>
            <a:fillRect/>
          </a:stretch>
        </p:blipFill>
        <p:spPr>
          <a:xfrm>
            <a:off x="643405" y="2510779"/>
            <a:ext cx="318152" cy="318868"/>
          </a:xfrm>
          <a:prstGeom prst="rect">
            <a:avLst/>
          </a:prstGeom>
        </p:spPr>
      </p:pic>
      <p:sp>
        <p:nvSpPr>
          <p:cNvPr id="23" name="TextBox 45"/>
          <p:cNvSpPr txBox="1"/>
          <p:nvPr/>
        </p:nvSpPr>
        <p:spPr>
          <a:xfrm>
            <a:off x="5232359" y="2080870"/>
            <a:ext cx="973159" cy="1954381"/>
          </a:xfrm>
          <a:prstGeom prst="rect">
            <a:avLst/>
          </a:prstGeom>
          <a:noFill/>
        </p:spPr>
        <p:txBody>
          <a:bodyPr wrap="square" rtlCol="0">
            <a:spAutoFit/>
          </a:bodyPr>
          <a:lstStyle/>
          <a:p>
            <a:pPr algn="r"/>
            <a:r>
              <a:rPr lang="en-US" sz="1100" dirty="0">
                <a:solidFill>
                  <a:schemeClr val="bg1"/>
                </a:solidFill>
                <a:latin typeface="+mj-lt"/>
              </a:rPr>
              <a:t>Photoshop CS</a:t>
            </a:r>
          </a:p>
          <a:p>
            <a:pPr algn="r"/>
            <a:endParaRPr lang="en-US" sz="1100" dirty="0">
              <a:solidFill>
                <a:schemeClr val="bg1"/>
              </a:solidFill>
              <a:latin typeface="+mj-lt"/>
            </a:endParaRPr>
          </a:p>
          <a:p>
            <a:pPr algn="r"/>
            <a:r>
              <a:rPr lang="en-US" sz="1100" dirty="0">
                <a:solidFill>
                  <a:schemeClr val="bg1"/>
                </a:solidFill>
                <a:latin typeface="+mj-lt"/>
              </a:rPr>
              <a:t>PHP MySQL</a:t>
            </a:r>
          </a:p>
          <a:p>
            <a:pPr algn="r"/>
            <a:endParaRPr lang="en-US" sz="1100" dirty="0">
              <a:solidFill>
                <a:schemeClr val="bg1"/>
              </a:solidFill>
              <a:latin typeface="+mj-lt"/>
            </a:endParaRPr>
          </a:p>
          <a:p>
            <a:pPr algn="r"/>
            <a:r>
              <a:rPr lang="en-US" sz="1100" dirty="0" err="1">
                <a:solidFill>
                  <a:schemeClr val="bg1"/>
                </a:solidFill>
                <a:latin typeface="+mj-lt"/>
              </a:rPr>
              <a:t>Adwords</a:t>
            </a:r>
            <a:endParaRPr lang="en-US" sz="1100" dirty="0">
              <a:solidFill>
                <a:schemeClr val="bg1"/>
              </a:solidFill>
              <a:latin typeface="+mj-lt"/>
            </a:endParaRPr>
          </a:p>
          <a:p>
            <a:pPr algn="r"/>
            <a:endParaRPr lang="en-US" sz="1100" dirty="0">
              <a:solidFill>
                <a:schemeClr val="bg1"/>
              </a:solidFill>
              <a:latin typeface="+mj-lt"/>
            </a:endParaRPr>
          </a:p>
          <a:p>
            <a:pPr algn="r"/>
            <a:r>
              <a:rPr lang="en-US" sz="1100" dirty="0">
                <a:solidFill>
                  <a:schemeClr val="bg1"/>
                </a:solidFill>
                <a:latin typeface="+mj-lt"/>
              </a:rPr>
              <a:t>Ruby On Rail</a:t>
            </a:r>
          </a:p>
          <a:p>
            <a:pPr algn="r"/>
            <a:endParaRPr lang="en-US" sz="1100" dirty="0">
              <a:solidFill>
                <a:schemeClr val="bg1"/>
              </a:solidFill>
              <a:latin typeface="+mj-lt"/>
            </a:endParaRPr>
          </a:p>
          <a:p>
            <a:pPr algn="r"/>
            <a:r>
              <a:rPr lang="en-US" sz="1100" dirty="0">
                <a:solidFill>
                  <a:schemeClr val="bg1"/>
                </a:solidFill>
                <a:latin typeface="+mj-lt"/>
              </a:rPr>
              <a:t>Analytics Omniture</a:t>
            </a:r>
          </a:p>
          <a:p>
            <a:pPr algn="r"/>
            <a:endParaRPr lang="uk-UA" sz="1100" dirty="0">
              <a:solidFill>
                <a:schemeClr val="bg1"/>
              </a:solidFill>
              <a:latin typeface="+mj-lt"/>
            </a:endParaRPr>
          </a:p>
        </p:txBody>
      </p:sp>
      <p:sp>
        <p:nvSpPr>
          <p:cNvPr id="38" name="Ellipse 37"/>
          <p:cNvSpPr/>
          <p:nvPr/>
        </p:nvSpPr>
        <p:spPr>
          <a:xfrm>
            <a:off x="6323150" y="2126109"/>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Ellipse 38"/>
          <p:cNvSpPr/>
          <p:nvPr/>
        </p:nvSpPr>
        <p:spPr>
          <a:xfrm>
            <a:off x="6509025" y="212483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Ellipse 39"/>
          <p:cNvSpPr/>
          <p:nvPr/>
        </p:nvSpPr>
        <p:spPr>
          <a:xfrm>
            <a:off x="6694900" y="212483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Ellipse 40"/>
          <p:cNvSpPr/>
          <p:nvPr/>
        </p:nvSpPr>
        <p:spPr>
          <a:xfrm>
            <a:off x="6883194" y="212483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Ellipse 41"/>
          <p:cNvSpPr/>
          <p:nvPr/>
        </p:nvSpPr>
        <p:spPr>
          <a:xfrm>
            <a:off x="7071488" y="212483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Ellipse 42"/>
          <p:cNvSpPr/>
          <p:nvPr/>
        </p:nvSpPr>
        <p:spPr>
          <a:xfrm>
            <a:off x="6324883" y="2456534"/>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p:cNvSpPr/>
          <p:nvPr/>
        </p:nvSpPr>
        <p:spPr>
          <a:xfrm>
            <a:off x="6510758" y="245526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p:nvSpPr>
        <p:spPr>
          <a:xfrm>
            <a:off x="6696633" y="245526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Ellipse 45"/>
          <p:cNvSpPr/>
          <p:nvPr/>
        </p:nvSpPr>
        <p:spPr>
          <a:xfrm>
            <a:off x="6884927" y="245526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p:nvSpPr>
        <p:spPr>
          <a:xfrm>
            <a:off x="7073221" y="245526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Ellipse 47"/>
          <p:cNvSpPr/>
          <p:nvPr/>
        </p:nvSpPr>
        <p:spPr>
          <a:xfrm>
            <a:off x="6336815" y="281885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p:cNvSpPr/>
          <p:nvPr/>
        </p:nvSpPr>
        <p:spPr>
          <a:xfrm>
            <a:off x="6522690" y="281758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Ellipse 49"/>
          <p:cNvSpPr/>
          <p:nvPr/>
        </p:nvSpPr>
        <p:spPr>
          <a:xfrm>
            <a:off x="6708565" y="281758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Ellipse 50"/>
          <p:cNvSpPr/>
          <p:nvPr/>
        </p:nvSpPr>
        <p:spPr>
          <a:xfrm>
            <a:off x="6896859" y="281758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Ellipse 51"/>
          <p:cNvSpPr/>
          <p:nvPr/>
        </p:nvSpPr>
        <p:spPr>
          <a:xfrm>
            <a:off x="7085153" y="281758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Ellipse 52"/>
          <p:cNvSpPr/>
          <p:nvPr/>
        </p:nvSpPr>
        <p:spPr>
          <a:xfrm>
            <a:off x="6336327" y="313162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Ellipse 53"/>
          <p:cNvSpPr/>
          <p:nvPr/>
        </p:nvSpPr>
        <p:spPr>
          <a:xfrm>
            <a:off x="6522202" y="3130356"/>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Ellipse 54"/>
          <p:cNvSpPr/>
          <p:nvPr/>
        </p:nvSpPr>
        <p:spPr>
          <a:xfrm>
            <a:off x="6708077" y="3130356"/>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p:cNvSpPr/>
          <p:nvPr/>
        </p:nvSpPr>
        <p:spPr>
          <a:xfrm>
            <a:off x="6896371" y="3130356"/>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Ellipse 56"/>
          <p:cNvSpPr/>
          <p:nvPr/>
        </p:nvSpPr>
        <p:spPr>
          <a:xfrm>
            <a:off x="7084665" y="3130356"/>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p:cNvSpPr/>
          <p:nvPr/>
        </p:nvSpPr>
        <p:spPr>
          <a:xfrm>
            <a:off x="6338538" y="3488859"/>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Ellipse 58"/>
          <p:cNvSpPr/>
          <p:nvPr/>
        </p:nvSpPr>
        <p:spPr>
          <a:xfrm>
            <a:off x="6524413" y="348758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Ellipse 59"/>
          <p:cNvSpPr/>
          <p:nvPr/>
        </p:nvSpPr>
        <p:spPr>
          <a:xfrm>
            <a:off x="6710288" y="348758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Ellipse 60"/>
          <p:cNvSpPr/>
          <p:nvPr/>
        </p:nvSpPr>
        <p:spPr>
          <a:xfrm>
            <a:off x="6898582" y="348758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Ellipse 61"/>
          <p:cNvSpPr/>
          <p:nvPr/>
        </p:nvSpPr>
        <p:spPr>
          <a:xfrm>
            <a:off x="7086876" y="348758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Ellipse 62"/>
          <p:cNvSpPr/>
          <p:nvPr/>
        </p:nvSpPr>
        <p:spPr>
          <a:xfrm>
            <a:off x="7259782" y="212483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Ellipse 63"/>
          <p:cNvSpPr/>
          <p:nvPr/>
        </p:nvSpPr>
        <p:spPr>
          <a:xfrm>
            <a:off x="7261515" y="245526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64"/>
          <p:cNvSpPr/>
          <p:nvPr/>
        </p:nvSpPr>
        <p:spPr>
          <a:xfrm>
            <a:off x="7273447" y="281758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Ellipse 65"/>
          <p:cNvSpPr/>
          <p:nvPr/>
        </p:nvSpPr>
        <p:spPr>
          <a:xfrm>
            <a:off x="7272959" y="3130356"/>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p:cNvSpPr/>
          <p:nvPr/>
        </p:nvSpPr>
        <p:spPr>
          <a:xfrm>
            <a:off x="7275170" y="348758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Rectangle 68"/>
          <p:cNvSpPr/>
          <p:nvPr/>
        </p:nvSpPr>
        <p:spPr>
          <a:xfrm>
            <a:off x="5242267" y="1656172"/>
            <a:ext cx="1123834" cy="307777"/>
          </a:xfrm>
          <a:prstGeom prst="rect">
            <a:avLst/>
          </a:prstGeom>
        </p:spPr>
        <p:txBody>
          <a:bodyPr wrap="none">
            <a:spAutoFit/>
          </a:bodyPr>
          <a:lstStyle/>
          <a:p>
            <a:r>
              <a:rPr lang="fr-FR" sz="1400" b="1" dirty="0">
                <a:solidFill>
                  <a:schemeClr val="bg1"/>
                </a:solidFill>
                <a:latin typeface="+mj-lt"/>
              </a:rPr>
              <a:t>Informatique</a:t>
            </a:r>
          </a:p>
        </p:txBody>
      </p:sp>
      <p:cxnSp>
        <p:nvCxnSpPr>
          <p:cNvPr id="70" name="Connecteur droit 69"/>
          <p:cNvCxnSpPr/>
          <p:nvPr/>
        </p:nvCxnSpPr>
        <p:spPr>
          <a:xfrm>
            <a:off x="6391118" y="1850951"/>
            <a:ext cx="99071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4" name="TextBox 45"/>
          <p:cNvSpPr txBox="1"/>
          <p:nvPr/>
        </p:nvSpPr>
        <p:spPr>
          <a:xfrm>
            <a:off x="5242253" y="4645741"/>
            <a:ext cx="973159" cy="938719"/>
          </a:xfrm>
          <a:prstGeom prst="rect">
            <a:avLst/>
          </a:prstGeom>
          <a:noFill/>
        </p:spPr>
        <p:txBody>
          <a:bodyPr wrap="square" rtlCol="0">
            <a:spAutoFit/>
          </a:bodyPr>
          <a:lstStyle/>
          <a:p>
            <a:pPr algn="r"/>
            <a:r>
              <a:rPr lang="en-US" sz="1100" dirty="0" err="1">
                <a:solidFill>
                  <a:schemeClr val="bg1"/>
                </a:solidFill>
                <a:latin typeface="+mj-lt"/>
              </a:rPr>
              <a:t>Anglais</a:t>
            </a:r>
            <a:endParaRPr lang="en-US" sz="1100" dirty="0">
              <a:solidFill>
                <a:schemeClr val="bg1"/>
              </a:solidFill>
              <a:latin typeface="+mj-lt"/>
            </a:endParaRPr>
          </a:p>
          <a:p>
            <a:pPr algn="r"/>
            <a:endParaRPr lang="en-US" sz="1100" dirty="0">
              <a:solidFill>
                <a:schemeClr val="bg1"/>
              </a:solidFill>
              <a:latin typeface="+mj-lt"/>
            </a:endParaRPr>
          </a:p>
          <a:p>
            <a:pPr algn="r"/>
            <a:r>
              <a:rPr lang="en-US" sz="1100" dirty="0" err="1">
                <a:solidFill>
                  <a:schemeClr val="bg1"/>
                </a:solidFill>
                <a:latin typeface="+mj-lt"/>
              </a:rPr>
              <a:t>Allemand</a:t>
            </a:r>
            <a:endParaRPr lang="en-US" sz="1100" dirty="0">
              <a:solidFill>
                <a:schemeClr val="bg1"/>
              </a:solidFill>
              <a:latin typeface="+mj-lt"/>
            </a:endParaRPr>
          </a:p>
          <a:p>
            <a:pPr algn="r"/>
            <a:endParaRPr lang="en-US" sz="1100" dirty="0">
              <a:solidFill>
                <a:schemeClr val="bg1"/>
              </a:solidFill>
              <a:latin typeface="+mj-lt"/>
            </a:endParaRPr>
          </a:p>
          <a:p>
            <a:pPr algn="r"/>
            <a:r>
              <a:rPr lang="en-US" sz="1100" dirty="0" err="1">
                <a:solidFill>
                  <a:schemeClr val="bg1"/>
                </a:solidFill>
                <a:latin typeface="+mj-lt"/>
              </a:rPr>
              <a:t>Italien</a:t>
            </a:r>
            <a:endParaRPr lang="en-US" sz="1100" dirty="0">
              <a:solidFill>
                <a:schemeClr val="bg1"/>
              </a:solidFill>
              <a:latin typeface="+mj-lt"/>
            </a:endParaRPr>
          </a:p>
        </p:txBody>
      </p:sp>
      <p:sp>
        <p:nvSpPr>
          <p:cNvPr id="105" name="Ellipse 104"/>
          <p:cNvSpPr/>
          <p:nvPr/>
        </p:nvSpPr>
        <p:spPr>
          <a:xfrm>
            <a:off x="6333044" y="4690980"/>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Ellipse 105"/>
          <p:cNvSpPr/>
          <p:nvPr/>
        </p:nvSpPr>
        <p:spPr>
          <a:xfrm>
            <a:off x="6518919" y="468970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Ellipse 106"/>
          <p:cNvSpPr/>
          <p:nvPr/>
        </p:nvSpPr>
        <p:spPr>
          <a:xfrm>
            <a:off x="6704794" y="468970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Ellipse 107"/>
          <p:cNvSpPr/>
          <p:nvPr/>
        </p:nvSpPr>
        <p:spPr>
          <a:xfrm>
            <a:off x="6893088" y="468970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Ellipse 108"/>
          <p:cNvSpPr/>
          <p:nvPr/>
        </p:nvSpPr>
        <p:spPr>
          <a:xfrm>
            <a:off x="7081382" y="468970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Ellipse 109"/>
          <p:cNvSpPr/>
          <p:nvPr/>
        </p:nvSpPr>
        <p:spPr>
          <a:xfrm>
            <a:off x="6334777" y="5021405"/>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Ellipse 110"/>
          <p:cNvSpPr/>
          <p:nvPr/>
        </p:nvSpPr>
        <p:spPr>
          <a:xfrm>
            <a:off x="6520652" y="502013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Ellipse 111"/>
          <p:cNvSpPr/>
          <p:nvPr/>
        </p:nvSpPr>
        <p:spPr>
          <a:xfrm>
            <a:off x="6706527" y="502013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Ellipse 112"/>
          <p:cNvSpPr/>
          <p:nvPr/>
        </p:nvSpPr>
        <p:spPr>
          <a:xfrm>
            <a:off x="6894821" y="502013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Ellipse 113"/>
          <p:cNvSpPr/>
          <p:nvPr/>
        </p:nvSpPr>
        <p:spPr>
          <a:xfrm>
            <a:off x="7083115" y="502013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Ellipse 114"/>
          <p:cNvSpPr/>
          <p:nvPr/>
        </p:nvSpPr>
        <p:spPr>
          <a:xfrm>
            <a:off x="6346709" y="5383724"/>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Ellipse 115"/>
          <p:cNvSpPr/>
          <p:nvPr/>
        </p:nvSpPr>
        <p:spPr>
          <a:xfrm>
            <a:off x="6532584" y="53824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7" name="Ellipse 116"/>
          <p:cNvSpPr/>
          <p:nvPr/>
        </p:nvSpPr>
        <p:spPr>
          <a:xfrm>
            <a:off x="6718459" y="53824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8" name="Ellipse 117"/>
          <p:cNvSpPr/>
          <p:nvPr/>
        </p:nvSpPr>
        <p:spPr>
          <a:xfrm>
            <a:off x="6906753" y="53824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9" name="Ellipse 118"/>
          <p:cNvSpPr/>
          <p:nvPr/>
        </p:nvSpPr>
        <p:spPr>
          <a:xfrm>
            <a:off x="7095047" y="53824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0" name="Ellipse 129"/>
          <p:cNvSpPr/>
          <p:nvPr/>
        </p:nvSpPr>
        <p:spPr>
          <a:xfrm>
            <a:off x="7269676" y="468970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1" name="Ellipse 130"/>
          <p:cNvSpPr/>
          <p:nvPr/>
        </p:nvSpPr>
        <p:spPr>
          <a:xfrm>
            <a:off x="7271409" y="502013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2" name="Ellipse 131"/>
          <p:cNvSpPr/>
          <p:nvPr/>
        </p:nvSpPr>
        <p:spPr>
          <a:xfrm>
            <a:off x="7283341" y="53824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5" name="Rectangle 134"/>
          <p:cNvSpPr/>
          <p:nvPr/>
        </p:nvSpPr>
        <p:spPr>
          <a:xfrm>
            <a:off x="5252161" y="4221043"/>
            <a:ext cx="772969" cy="307777"/>
          </a:xfrm>
          <a:prstGeom prst="rect">
            <a:avLst/>
          </a:prstGeom>
        </p:spPr>
        <p:txBody>
          <a:bodyPr wrap="none">
            <a:spAutoFit/>
          </a:bodyPr>
          <a:lstStyle/>
          <a:p>
            <a:r>
              <a:rPr lang="fr-FR" sz="1400" b="1" dirty="0">
                <a:solidFill>
                  <a:schemeClr val="bg1"/>
                </a:solidFill>
                <a:latin typeface="+mj-lt"/>
              </a:rPr>
              <a:t>Langues</a:t>
            </a:r>
          </a:p>
        </p:txBody>
      </p:sp>
      <p:cxnSp>
        <p:nvCxnSpPr>
          <p:cNvPr id="136" name="Connecteur droit 135"/>
          <p:cNvCxnSpPr/>
          <p:nvPr/>
        </p:nvCxnSpPr>
        <p:spPr>
          <a:xfrm>
            <a:off x="6025130" y="4415822"/>
            <a:ext cx="1366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8" name="TextBox 45"/>
          <p:cNvSpPr txBox="1"/>
          <p:nvPr/>
        </p:nvSpPr>
        <p:spPr>
          <a:xfrm>
            <a:off x="5259624" y="6315860"/>
            <a:ext cx="973159" cy="1107996"/>
          </a:xfrm>
          <a:prstGeom prst="rect">
            <a:avLst/>
          </a:prstGeom>
          <a:noFill/>
        </p:spPr>
        <p:txBody>
          <a:bodyPr wrap="square" rtlCol="0">
            <a:spAutoFit/>
          </a:bodyPr>
          <a:lstStyle/>
          <a:p>
            <a:pPr algn="r"/>
            <a:r>
              <a:rPr lang="en-US" sz="1100" dirty="0" err="1">
                <a:solidFill>
                  <a:schemeClr val="bg1"/>
                </a:solidFill>
                <a:latin typeface="+mj-lt"/>
              </a:rPr>
              <a:t>Curieux</a:t>
            </a:r>
            <a:endParaRPr lang="en-US" sz="1100" dirty="0">
              <a:solidFill>
                <a:schemeClr val="bg1"/>
              </a:solidFill>
              <a:latin typeface="+mj-lt"/>
            </a:endParaRPr>
          </a:p>
          <a:p>
            <a:pPr algn="r"/>
            <a:endParaRPr lang="en-US" sz="1100" dirty="0">
              <a:solidFill>
                <a:schemeClr val="bg1"/>
              </a:solidFill>
              <a:latin typeface="+mj-lt"/>
            </a:endParaRPr>
          </a:p>
          <a:p>
            <a:pPr algn="r"/>
            <a:r>
              <a:rPr lang="en-US" sz="1100" dirty="0" err="1">
                <a:solidFill>
                  <a:schemeClr val="bg1"/>
                </a:solidFill>
                <a:latin typeface="+mj-lt"/>
              </a:rPr>
              <a:t>Inventif</a:t>
            </a:r>
            <a:endParaRPr lang="en-US" sz="1100" dirty="0">
              <a:solidFill>
                <a:schemeClr val="bg1"/>
              </a:solidFill>
              <a:latin typeface="+mj-lt"/>
            </a:endParaRPr>
          </a:p>
          <a:p>
            <a:pPr algn="r"/>
            <a:endParaRPr lang="en-US" sz="1100" dirty="0">
              <a:solidFill>
                <a:schemeClr val="bg1"/>
              </a:solidFill>
              <a:latin typeface="+mj-lt"/>
            </a:endParaRPr>
          </a:p>
          <a:p>
            <a:pPr algn="r"/>
            <a:r>
              <a:rPr lang="en-US" sz="1100" dirty="0">
                <a:solidFill>
                  <a:schemeClr val="bg1"/>
                </a:solidFill>
                <a:latin typeface="+mj-lt"/>
              </a:rPr>
              <a:t>Sens du contact</a:t>
            </a:r>
          </a:p>
        </p:txBody>
      </p:sp>
      <p:sp>
        <p:nvSpPr>
          <p:cNvPr id="139" name="Ellipse 138"/>
          <p:cNvSpPr/>
          <p:nvPr/>
        </p:nvSpPr>
        <p:spPr>
          <a:xfrm>
            <a:off x="6350415" y="6361099"/>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0" name="Ellipse 139"/>
          <p:cNvSpPr/>
          <p:nvPr/>
        </p:nvSpPr>
        <p:spPr>
          <a:xfrm>
            <a:off x="6536290" y="635982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Ellipse 140"/>
          <p:cNvSpPr/>
          <p:nvPr/>
        </p:nvSpPr>
        <p:spPr>
          <a:xfrm>
            <a:off x="6722165" y="635982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Ellipse 141"/>
          <p:cNvSpPr/>
          <p:nvPr/>
        </p:nvSpPr>
        <p:spPr>
          <a:xfrm>
            <a:off x="6910459" y="635982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Ellipse 142"/>
          <p:cNvSpPr/>
          <p:nvPr/>
        </p:nvSpPr>
        <p:spPr>
          <a:xfrm>
            <a:off x="7098753" y="635982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4" name="Ellipse 143"/>
          <p:cNvSpPr/>
          <p:nvPr/>
        </p:nvSpPr>
        <p:spPr>
          <a:xfrm>
            <a:off x="6352148" y="6691524"/>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Ellipse 144"/>
          <p:cNvSpPr/>
          <p:nvPr/>
        </p:nvSpPr>
        <p:spPr>
          <a:xfrm>
            <a:off x="6538023" y="66902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6" name="Ellipse 145"/>
          <p:cNvSpPr/>
          <p:nvPr/>
        </p:nvSpPr>
        <p:spPr>
          <a:xfrm>
            <a:off x="6723898" y="66902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7" name="Ellipse 146"/>
          <p:cNvSpPr/>
          <p:nvPr/>
        </p:nvSpPr>
        <p:spPr>
          <a:xfrm>
            <a:off x="6912192" y="66902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147"/>
          <p:cNvSpPr/>
          <p:nvPr/>
        </p:nvSpPr>
        <p:spPr>
          <a:xfrm>
            <a:off x="7100486" y="66902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9" name="Ellipse 148"/>
          <p:cNvSpPr/>
          <p:nvPr/>
        </p:nvSpPr>
        <p:spPr>
          <a:xfrm>
            <a:off x="6364080" y="705384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Ellipse 149"/>
          <p:cNvSpPr/>
          <p:nvPr/>
        </p:nvSpPr>
        <p:spPr>
          <a:xfrm>
            <a:off x="6549955" y="705257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1" name="Ellipse 150"/>
          <p:cNvSpPr/>
          <p:nvPr/>
        </p:nvSpPr>
        <p:spPr>
          <a:xfrm>
            <a:off x="6735830" y="705257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2" name="Ellipse 151"/>
          <p:cNvSpPr/>
          <p:nvPr/>
        </p:nvSpPr>
        <p:spPr>
          <a:xfrm>
            <a:off x="6924124" y="705257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3" name="Ellipse 152"/>
          <p:cNvSpPr/>
          <p:nvPr/>
        </p:nvSpPr>
        <p:spPr>
          <a:xfrm>
            <a:off x="7112418" y="705257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4" name="Ellipse 153"/>
          <p:cNvSpPr/>
          <p:nvPr/>
        </p:nvSpPr>
        <p:spPr>
          <a:xfrm>
            <a:off x="7287047" y="635982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5" name="Ellipse 154"/>
          <p:cNvSpPr/>
          <p:nvPr/>
        </p:nvSpPr>
        <p:spPr>
          <a:xfrm>
            <a:off x="7288780" y="6690252"/>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6" name="Ellipse 155"/>
          <p:cNvSpPr/>
          <p:nvPr/>
        </p:nvSpPr>
        <p:spPr>
          <a:xfrm>
            <a:off x="7300712" y="7052571"/>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7" name="Rectangle 156"/>
          <p:cNvSpPr/>
          <p:nvPr/>
        </p:nvSpPr>
        <p:spPr>
          <a:xfrm>
            <a:off x="5269532" y="5891162"/>
            <a:ext cx="1078372" cy="307777"/>
          </a:xfrm>
          <a:prstGeom prst="rect">
            <a:avLst/>
          </a:prstGeom>
        </p:spPr>
        <p:txBody>
          <a:bodyPr wrap="none">
            <a:spAutoFit/>
          </a:bodyPr>
          <a:lstStyle/>
          <a:p>
            <a:r>
              <a:rPr lang="fr-FR" sz="1400" b="1" dirty="0">
                <a:solidFill>
                  <a:schemeClr val="bg1"/>
                </a:solidFill>
                <a:latin typeface="+mj-lt"/>
              </a:rPr>
              <a:t>Personnalité</a:t>
            </a:r>
          </a:p>
        </p:txBody>
      </p:sp>
      <p:cxnSp>
        <p:nvCxnSpPr>
          <p:cNvPr id="158" name="Connecteur droit 157"/>
          <p:cNvCxnSpPr/>
          <p:nvPr/>
        </p:nvCxnSpPr>
        <p:spPr>
          <a:xfrm>
            <a:off x="6333044" y="6085941"/>
            <a:ext cx="107605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0" name="TextBox 45"/>
          <p:cNvSpPr txBox="1"/>
          <p:nvPr/>
        </p:nvSpPr>
        <p:spPr>
          <a:xfrm>
            <a:off x="5249716" y="8335286"/>
            <a:ext cx="973159" cy="938719"/>
          </a:xfrm>
          <a:prstGeom prst="rect">
            <a:avLst/>
          </a:prstGeom>
          <a:noFill/>
        </p:spPr>
        <p:txBody>
          <a:bodyPr wrap="square" rtlCol="0">
            <a:spAutoFit/>
          </a:bodyPr>
          <a:lstStyle/>
          <a:p>
            <a:pPr algn="r"/>
            <a:r>
              <a:rPr lang="en-US" sz="1100" dirty="0">
                <a:solidFill>
                  <a:schemeClr val="bg1"/>
                </a:solidFill>
                <a:latin typeface="+mj-lt"/>
              </a:rPr>
              <a:t>Cinema</a:t>
            </a:r>
          </a:p>
          <a:p>
            <a:pPr algn="r"/>
            <a:endParaRPr lang="en-US" sz="1100" dirty="0">
              <a:solidFill>
                <a:schemeClr val="bg1"/>
              </a:solidFill>
              <a:latin typeface="+mj-lt"/>
            </a:endParaRPr>
          </a:p>
          <a:p>
            <a:pPr algn="r"/>
            <a:r>
              <a:rPr lang="en-US" sz="1100" dirty="0">
                <a:solidFill>
                  <a:schemeClr val="bg1"/>
                </a:solidFill>
                <a:latin typeface="+mj-lt"/>
              </a:rPr>
              <a:t>Football</a:t>
            </a:r>
          </a:p>
          <a:p>
            <a:pPr algn="r"/>
            <a:endParaRPr lang="en-US" sz="1100" dirty="0">
              <a:solidFill>
                <a:schemeClr val="bg1"/>
              </a:solidFill>
              <a:latin typeface="+mj-lt"/>
            </a:endParaRPr>
          </a:p>
          <a:p>
            <a:pPr algn="r"/>
            <a:r>
              <a:rPr lang="en-US" sz="1100" dirty="0">
                <a:solidFill>
                  <a:schemeClr val="bg1"/>
                </a:solidFill>
                <a:latin typeface="+mj-lt"/>
              </a:rPr>
              <a:t>Lecture</a:t>
            </a:r>
          </a:p>
        </p:txBody>
      </p:sp>
      <p:sp>
        <p:nvSpPr>
          <p:cNvPr id="161" name="Ellipse 160"/>
          <p:cNvSpPr/>
          <p:nvPr/>
        </p:nvSpPr>
        <p:spPr>
          <a:xfrm>
            <a:off x="6340507" y="8380525"/>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2" name="Ellipse 161"/>
          <p:cNvSpPr/>
          <p:nvPr/>
        </p:nvSpPr>
        <p:spPr>
          <a:xfrm>
            <a:off x="6526382" y="837925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3" name="Ellipse 162"/>
          <p:cNvSpPr/>
          <p:nvPr/>
        </p:nvSpPr>
        <p:spPr>
          <a:xfrm>
            <a:off x="6712257" y="837925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4" name="Ellipse 163"/>
          <p:cNvSpPr/>
          <p:nvPr/>
        </p:nvSpPr>
        <p:spPr>
          <a:xfrm>
            <a:off x="6900551" y="837925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5" name="Ellipse 164"/>
          <p:cNvSpPr/>
          <p:nvPr/>
        </p:nvSpPr>
        <p:spPr>
          <a:xfrm>
            <a:off x="7088845" y="837925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6" name="Ellipse 165"/>
          <p:cNvSpPr/>
          <p:nvPr/>
        </p:nvSpPr>
        <p:spPr>
          <a:xfrm>
            <a:off x="6342240" y="8710950"/>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Ellipse 166"/>
          <p:cNvSpPr/>
          <p:nvPr/>
        </p:nvSpPr>
        <p:spPr>
          <a:xfrm>
            <a:off x="6528115" y="870967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8" name="Ellipse 167"/>
          <p:cNvSpPr/>
          <p:nvPr/>
        </p:nvSpPr>
        <p:spPr>
          <a:xfrm>
            <a:off x="6713990" y="870967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Ellipse 168"/>
          <p:cNvSpPr/>
          <p:nvPr/>
        </p:nvSpPr>
        <p:spPr>
          <a:xfrm>
            <a:off x="6902284" y="870967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Ellipse 169"/>
          <p:cNvSpPr/>
          <p:nvPr/>
        </p:nvSpPr>
        <p:spPr>
          <a:xfrm>
            <a:off x="7090578" y="870967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Ellipse 170"/>
          <p:cNvSpPr/>
          <p:nvPr/>
        </p:nvSpPr>
        <p:spPr>
          <a:xfrm>
            <a:off x="6354172" y="9073269"/>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2" name="Ellipse 171"/>
          <p:cNvSpPr/>
          <p:nvPr/>
        </p:nvSpPr>
        <p:spPr>
          <a:xfrm>
            <a:off x="6540047" y="907199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3" name="Ellipse 172"/>
          <p:cNvSpPr/>
          <p:nvPr/>
        </p:nvSpPr>
        <p:spPr>
          <a:xfrm>
            <a:off x="6725922" y="907199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Ellipse 173"/>
          <p:cNvSpPr/>
          <p:nvPr/>
        </p:nvSpPr>
        <p:spPr>
          <a:xfrm>
            <a:off x="6914216" y="907199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5" name="Ellipse 174"/>
          <p:cNvSpPr/>
          <p:nvPr/>
        </p:nvSpPr>
        <p:spPr>
          <a:xfrm>
            <a:off x="7102510" y="907199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Ellipse 175"/>
          <p:cNvSpPr/>
          <p:nvPr/>
        </p:nvSpPr>
        <p:spPr>
          <a:xfrm>
            <a:off x="7277139" y="8379253"/>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7" name="Ellipse 176"/>
          <p:cNvSpPr/>
          <p:nvPr/>
        </p:nvSpPr>
        <p:spPr>
          <a:xfrm>
            <a:off x="7278872" y="8709678"/>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8" name="Ellipse 177"/>
          <p:cNvSpPr/>
          <p:nvPr/>
        </p:nvSpPr>
        <p:spPr>
          <a:xfrm>
            <a:off x="7290804" y="9071997"/>
            <a:ext cx="149878" cy="149878"/>
          </a:xfrm>
          <a:prstGeom prst="ellipse">
            <a:avLst/>
          </a:prstGeom>
          <a:solidFill>
            <a:srgbClr val="C44E2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9" name="Rectangle 178"/>
          <p:cNvSpPr/>
          <p:nvPr/>
        </p:nvSpPr>
        <p:spPr>
          <a:xfrm>
            <a:off x="5360520" y="7901763"/>
            <a:ext cx="771365" cy="307777"/>
          </a:xfrm>
          <a:prstGeom prst="rect">
            <a:avLst/>
          </a:prstGeom>
        </p:spPr>
        <p:txBody>
          <a:bodyPr wrap="none">
            <a:spAutoFit/>
          </a:bodyPr>
          <a:lstStyle/>
          <a:p>
            <a:r>
              <a:rPr lang="fr-FR" sz="1400" b="1">
                <a:solidFill>
                  <a:schemeClr val="bg1"/>
                </a:solidFill>
                <a:latin typeface="+mj-lt"/>
              </a:rPr>
              <a:t>Hobbies</a:t>
            </a:r>
            <a:endParaRPr lang="fr-FR" sz="1400" b="1" dirty="0">
              <a:solidFill>
                <a:schemeClr val="bg1"/>
              </a:solidFill>
              <a:latin typeface="+mj-lt"/>
            </a:endParaRPr>
          </a:p>
        </p:txBody>
      </p:sp>
      <p:cxnSp>
        <p:nvCxnSpPr>
          <p:cNvPr id="180" name="Connecteur droit 179"/>
          <p:cNvCxnSpPr/>
          <p:nvPr/>
        </p:nvCxnSpPr>
        <p:spPr>
          <a:xfrm>
            <a:off x="6131885" y="8105367"/>
            <a:ext cx="12673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3784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96545937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726</Words>
  <Application>Microsoft Macintosh PowerPoint</Application>
  <PresentationFormat>Personnalisé</PresentationFormat>
  <Paragraphs>113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21</cp:revision>
  <dcterms:created xsi:type="dcterms:W3CDTF">2017-11-15T13:47:04Z</dcterms:created>
  <dcterms:modified xsi:type="dcterms:W3CDTF">2020-11-18T15:34:56Z</dcterms:modified>
</cp:coreProperties>
</file>