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9" r:id="rId3"/>
  </p:sldIdLst>
  <p:sldSz cx="7559675" cy="1069181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5252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34"/>
    <p:restoredTop sz="94631"/>
  </p:normalViewPr>
  <p:slideViewPr>
    <p:cSldViewPr snapToGrid="0" snapToObjects="1">
      <p:cViewPr varScale="1">
        <p:scale>
          <a:sx n="79" d="100"/>
          <a:sy n="79" d="100"/>
        </p:scale>
        <p:origin x="3496" y="2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fr-FR"/>
              <a:t>Cliquez et modifiez le titre</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fr-FR"/>
              <a:t>Cliquez pour modifier le style des sous-titres du masque</a:t>
            </a:r>
            <a:endParaRPr lang="en-US" dirty="0"/>
          </a:p>
        </p:txBody>
      </p:sp>
      <p:sp>
        <p:nvSpPr>
          <p:cNvPr id="4" name="Date Placeholder 3"/>
          <p:cNvSpPr>
            <a:spLocks noGrp="1"/>
          </p:cNvSpPr>
          <p:nvPr>
            <p:ph type="dt" sz="half" idx="10"/>
          </p:nvPr>
        </p:nvSpPr>
        <p:spPr/>
        <p:txBody>
          <a:bodyPr/>
          <a:lstStyle/>
          <a:p>
            <a:fld id="{C1547086-8660-D442-829B-29A5B43D77D4}" type="datetimeFigureOut">
              <a:rPr lang="fr-FR" smtClean="0"/>
              <a:t>02/08/2022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4A23E58-DD77-FD46-ABC0-6E5F09E02A4D}"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Cliquez et modifiez le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1547086-8660-D442-829B-29A5B43D77D4}" type="datetimeFigureOut">
              <a:rPr lang="fr-FR" smtClean="0"/>
              <a:t>02/08/2022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4A23E58-DD77-FD46-ABC0-6E5F09E02A4D}"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fr-FR"/>
              <a:t>Cliquez et modifiez le titre</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1547086-8660-D442-829B-29A5B43D77D4}" type="datetimeFigureOut">
              <a:rPr lang="fr-FR" smtClean="0"/>
              <a:t>02/08/2022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4A23E58-DD77-FD46-ABC0-6E5F09E02A4D}"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Cliquez et modifiez le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1547086-8660-D442-829B-29A5B43D77D4}" type="datetimeFigureOut">
              <a:rPr lang="fr-FR" smtClean="0"/>
              <a:t>02/08/2022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4A23E58-DD77-FD46-ABC0-6E5F09E02A4D}"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fr-FR"/>
              <a:t>Cliquez et modifiez le titre</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C1547086-8660-D442-829B-29A5B43D77D4}" type="datetimeFigureOut">
              <a:rPr lang="fr-FR" smtClean="0"/>
              <a:t>02/08/2022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4A23E58-DD77-FD46-ABC0-6E5F09E02A4D}"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Cliquez et modifiez le titre</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C1547086-8660-D442-829B-29A5B43D77D4}" type="datetimeFigureOut">
              <a:rPr lang="fr-FR" smtClean="0"/>
              <a:t>02/08/2022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84A23E58-DD77-FD46-ABC0-6E5F09E02A4D}"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fr-FR"/>
              <a:t>Cliquez et modifiez le titre</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fr-FR"/>
              <a:t>Cliquez pour modifier les styles du texte du masque</a:t>
            </a:r>
          </a:p>
        </p:txBody>
      </p:sp>
      <p:sp>
        <p:nvSpPr>
          <p:cNvPr id="4" name="Content Placeholder 3"/>
          <p:cNvSpPr>
            <a:spLocks noGrp="1"/>
          </p:cNvSpPr>
          <p:nvPr>
            <p:ph sz="half" idx="2"/>
          </p:nvPr>
        </p:nvSpPr>
        <p:spPr>
          <a:xfrm>
            <a:off x="520713" y="3905482"/>
            <a:ext cx="3198096" cy="574437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fr-FR"/>
              <a:t>Cliquez pour modifier les styles du texte du masque</a:t>
            </a:r>
          </a:p>
        </p:txBody>
      </p:sp>
      <p:sp>
        <p:nvSpPr>
          <p:cNvPr id="6" name="Content Placeholder 5"/>
          <p:cNvSpPr>
            <a:spLocks noGrp="1"/>
          </p:cNvSpPr>
          <p:nvPr>
            <p:ph sz="quarter" idx="4"/>
          </p:nvPr>
        </p:nvSpPr>
        <p:spPr>
          <a:xfrm>
            <a:off x="3827086" y="3905482"/>
            <a:ext cx="3213847" cy="574437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C1547086-8660-D442-829B-29A5B43D77D4}" type="datetimeFigureOut">
              <a:rPr lang="fr-FR" smtClean="0"/>
              <a:t>02/08/2022</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84A23E58-DD77-FD46-ABC0-6E5F09E02A4D}"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Cliquez et modifiez le titre</a:t>
            </a:r>
            <a:endParaRPr lang="en-US" dirty="0"/>
          </a:p>
        </p:txBody>
      </p:sp>
      <p:sp>
        <p:nvSpPr>
          <p:cNvPr id="3" name="Date Placeholder 2"/>
          <p:cNvSpPr>
            <a:spLocks noGrp="1"/>
          </p:cNvSpPr>
          <p:nvPr>
            <p:ph type="dt" sz="half" idx="10"/>
          </p:nvPr>
        </p:nvSpPr>
        <p:spPr/>
        <p:txBody>
          <a:bodyPr/>
          <a:lstStyle/>
          <a:p>
            <a:fld id="{C1547086-8660-D442-829B-29A5B43D77D4}" type="datetimeFigureOut">
              <a:rPr lang="fr-FR" smtClean="0"/>
              <a:t>02/08/2022</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84A23E58-DD77-FD46-ABC0-6E5F09E02A4D}"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547086-8660-D442-829B-29A5B43D77D4}" type="datetimeFigureOut">
              <a:rPr lang="fr-FR" smtClean="0"/>
              <a:t>02/08/2022</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84A23E58-DD77-FD46-ABC0-6E5F09E02A4D}"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fr-FR"/>
              <a:t>Cliquez et modifiez le titre</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C1547086-8660-D442-829B-29A5B43D77D4}" type="datetimeFigureOut">
              <a:rPr lang="fr-FR" smtClean="0"/>
              <a:t>02/08/2022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84A23E58-DD77-FD46-ABC0-6E5F09E02A4D}"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fr-FR"/>
              <a:t>Cliquez et modifiez le titre</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fr-FR"/>
              <a:t>Faire glisser l'image vers l'espace réservé ou cliquer sur l'icône pour l'ajouter</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C1547086-8660-D442-829B-29A5B43D77D4}" type="datetimeFigureOut">
              <a:rPr lang="fr-FR" smtClean="0"/>
              <a:t>02/08/2022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84A23E58-DD77-FD46-ABC0-6E5F09E02A4D}"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fr-FR"/>
              <a:t>Cliquez et modifiez le titre</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C1547086-8660-D442-829B-29A5B43D77D4}" type="datetimeFigureOut">
              <a:rPr lang="fr-FR" smtClean="0"/>
              <a:t>02/08/2022</a:t>
            </a:fld>
            <a:endParaRPr lang="fr-FR"/>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84A23E58-DD77-FD46-ABC0-6E5F09E02A4D}" type="slidenum">
              <a:rPr lang="fr-FR" smtClean="0"/>
              <a:t>‹N°›</a:t>
            </a:fld>
            <a:endParaRPr lang="fr-FR"/>
          </a:p>
        </p:txBody>
      </p:sp>
    </p:spTree>
    <p:extLst>
      <p:ext uri="{BB962C8B-B14F-4D97-AF65-F5344CB8AC3E}">
        <p14:creationId xmlns:p14="http://schemas.microsoft.com/office/powerpoint/2010/main" val="130420720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55934" rtl="0" eaLnBrk="1" latinLnBrk="0" hangingPunct="1">
        <a:lnSpc>
          <a:spcPct val="90000"/>
        </a:lnSpc>
        <a:spcBef>
          <a:spcPct val="0"/>
        </a:spcBef>
        <a:buNone/>
        <a:defRPr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8" Type="http://schemas.openxmlformats.org/officeDocument/2006/relationships/hyperlink" Target="https://www.creeruncv.com/lettre-de-motivation/?utm_source=Document&amp;utm_medium=Link&amp;utm_campaign=Doc_CV_PTT" TargetMode="External"/><Relationship Id="rId3" Type="http://schemas.openxmlformats.org/officeDocument/2006/relationships/hyperlink" Target="https://www.creeruncv.com/conseils/lexperience-profesionnelle-sur-le-cv/?utm_source=Document&amp;utm_medium=Link&amp;utm_campaign=Doc_CV_PTT" TargetMode="External"/><Relationship Id="rId7" Type="http://schemas.openxmlformats.org/officeDocument/2006/relationships/hyperlink" Target="https://www.creeruncv.com/conseils/recrutement/?utm_source=Document&amp;utm_medium=Link&amp;utm_campaign=Doc_CV_PTT" TargetMode="External"/><Relationship Id="rId2" Type="http://schemas.openxmlformats.org/officeDocument/2006/relationships/hyperlink" Target="https://www.creeruncv.com/conseils/le-titre-du-cv/?utm_source=Document&amp;utm_medium=Link&amp;utm_campaign=Doc_CV_PTT" TargetMode="External"/><Relationship Id="rId1" Type="http://schemas.openxmlformats.org/officeDocument/2006/relationships/slideLayout" Target="../slideLayouts/slideLayout2.xml"/><Relationship Id="rId6" Type="http://schemas.openxmlformats.org/officeDocument/2006/relationships/hyperlink" Target="https://www.creeruncv.com/conseils/icones-pour-cv/?utm_source=Document&amp;utm_medium=Link&amp;utm_campaign=Doc_CV_PTT" TargetMode="External"/><Relationship Id="rId11" Type="http://schemas.openxmlformats.org/officeDocument/2006/relationships/hyperlink" Target="https://www.creeruncv.com/conseils/lettre-de-motivation/?utm_source=Document&amp;utm_medium=Link&amp;utm_campaign=Doc_CV_PTT" TargetMode="External"/><Relationship Id="rId5" Type="http://schemas.openxmlformats.org/officeDocument/2006/relationships/hyperlink" Target="https://www.creeruncv.com/conseils/faire-un-cv-conseils-pratiques/?utm_source=Document&amp;utm_medium=Link&amp;utm_campaign=Doc_CV_PTT" TargetMode="External"/><Relationship Id="rId10" Type="http://schemas.openxmlformats.org/officeDocument/2006/relationships/hyperlink" Target="https://www.creeruncv.com/modele-de-lettre/?utm_source=Document&amp;utm_medium=Link&amp;utm_campaign=Doc_CV_PTT" TargetMode="External"/><Relationship Id="rId4" Type="http://schemas.openxmlformats.org/officeDocument/2006/relationships/hyperlink" Target="https://www.creeruncv.com/conseils/laccroche-du-cv/?utm_source=Document&amp;utm_medium=Link&amp;utm_campaign=Doc_CV_PTT" TargetMode="External"/><Relationship Id="rId9" Type="http://schemas.openxmlformats.org/officeDocument/2006/relationships/hyperlink" Target="https://www.creeruncv.com/modele-de-lettr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68649" y="0"/>
            <a:ext cx="5591026" cy="106918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4"/>
          <p:cNvSpPr/>
          <p:nvPr/>
        </p:nvSpPr>
        <p:spPr>
          <a:xfrm>
            <a:off x="0" y="0"/>
            <a:ext cx="2756217" cy="10691813"/>
          </a:xfrm>
          <a:prstGeom prst="rect">
            <a:avLst/>
          </a:prstGeom>
          <a:solidFill>
            <a:srgbClr val="25252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6" name="Image 5"/>
          <p:cNvPicPr>
            <a:picLocks noChangeAspect="1"/>
          </p:cNvPicPr>
          <p:nvPr/>
        </p:nvPicPr>
        <p:blipFill rotWithShape="1">
          <a:blip r:embed="rId2">
            <a:extLst>
              <a:ext uri="{28A0092B-C50C-407E-A947-70E740481C1C}">
                <a14:useLocalDpi xmlns:a14="http://schemas.microsoft.com/office/drawing/2010/main" val="0"/>
              </a:ext>
            </a:extLst>
          </a:blip>
          <a:srcRect l="21507" r="11767"/>
          <a:stretch/>
        </p:blipFill>
        <p:spPr>
          <a:xfrm>
            <a:off x="411105" y="244358"/>
            <a:ext cx="1516826" cy="1517268"/>
          </a:xfrm>
          <a:prstGeom prst="ellipse">
            <a:avLst/>
          </a:prstGeom>
          <a:ln w="28575">
            <a:solidFill>
              <a:schemeClr val="bg1"/>
            </a:solidFill>
          </a:ln>
        </p:spPr>
      </p:pic>
      <p:sp>
        <p:nvSpPr>
          <p:cNvPr id="11" name="Rectangle 10"/>
          <p:cNvSpPr/>
          <p:nvPr/>
        </p:nvSpPr>
        <p:spPr>
          <a:xfrm>
            <a:off x="3101110" y="3048365"/>
            <a:ext cx="4213489" cy="4462760"/>
          </a:xfrm>
          <a:prstGeom prst="rect">
            <a:avLst/>
          </a:prstGeom>
        </p:spPr>
        <p:txBody>
          <a:bodyPr wrap="square">
            <a:spAutoFit/>
          </a:bodyPr>
          <a:lstStyle/>
          <a:p>
            <a:r>
              <a:rPr lang="en-GB" sz="1100" b="1" dirty="0">
                <a:solidFill>
                  <a:schemeClr val="tx1">
                    <a:lumMod val="85000"/>
                    <a:lumOff val="15000"/>
                  </a:schemeClr>
                </a:solidFill>
                <a:ea typeface="Times New Roman" charset="0"/>
                <a:cs typeface="Times New Roman" charset="0"/>
              </a:rPr>
              <a:t>2011 </a:t>
            </a:r>
            <a:r>
              <a:rPr lang="mr-IN" sz="1100" b="1" dirty="0">
                <a:solidFill>
                  <a:schemeClr val="tx1">
                    <a:lumMod val="85000"/>
                    <a:lumOff val="15000"/>
                  </a:schemeClr>
                </a:solidFill>
                <a:ea typeface="Times New Roman" charset="0"/>
                <a:cs typeface="Times New Roman" charset="0"/>
              </a:rPr>
              <a:t>–</a:t>
            </a:r>
            <a:r>
              <a:rPr lang="en-GB" sz="1100" b="1" dirty="0">
                <a:solidFill>
                  <a:schemeClr val="tx1">
                    <a:lumMod val="85000"/>
                    <a:lumOff val="15000"/>
                  </a:schemeClr>
                </a:solidFill>
                <a:ea typeface="Times New Roman" charset="0"/>
                <a:cs typeface="Times New Roman" charset="0"/>
              </a:rPr>
              <a:t> 2012 | POSTE | ENTREPRISE</a:t>
            </a:r>
          </a:p>
          <a:p>
            <a:pPr>
              <a:spcBef>
                <a:spcPts val="300"/>
              </a:spcBef>
            </a:pPr>
            <a:r>
              <a:rPr lang="fr-FR" sz="1100" dirty="0">
                <a:solidFill>
                  <a:schemeClr val="tx1">
                    <a:lumMod val="50000"/>
                    <a:lumOff val="50000"/>
                  </a:schemeClr>
                </a:solidFill>
                <a:ea typeface="Times New Roman" charset="0"/>
                <a:cs typeface="Times New Roman" charset="0"/>
              </a:rPr>
              <a:t>Décrivez ici les fonctions que vous avez occupées. Décrivez également vos missions, le nombre de personnes que vous avez encadré et si vous le pouvez essayé d’inscrire les résultats que vous avez obtenus, n’hésitez pas à les quantifier.</a:t>
            </a:r>
          </a:p>
          <a:p>
            <a:pPr>
              <a:spcBef>
                <a:spcPts val="300"/>
              </a:spcBef>
            </a:pPr>
            <a:endParaRPr lang="fr-FR" sz="1100" dirty="0">
              <a:solidFill>
                <a:schemeClr val="tx1">
                  <a:lumMod val="50000"/>
                  <a:lumOff val="50000"/>
                </a:schemeClr>
              </a:solidFill>
              <a:ea typeface="Times New Roman" charset="0"/>
              <a:cs typeface="Times New Roman" charset="0"/>
            </a:endParaRPr>
          </a:p>
          <a:p>
            <a:r>
              <a:rPr lang="en-GB" sz="1100" b="1" dirty="0">
                <a:solidFill>
                  <a:schemeClr val="tx1">
                    <a:lumMod val="85000"/>
                    <a:lumOff val="15000"/>
                  </a:schemeClr>
                </a:solidFill>
                <a:ea typeface="Times New Roman" charset="0"/>
                <a:cs typeface="Times New Roman" charset="0"/>
              </a:rPr>
              <a:t>2011 </a:t>
            </a:r>
            <a:r>
              <a:rPr lang="mr-IN" sz="1100" b="1" dirty="0">
                <a:solidFill>
                  <a:schemeClr val="tx1">
                    <a:lumMod val="85000"/>
                    <a:lumOff val="15000"/>
                  </a:schemeClr>
                </a:solidFill>
                <a:ea typeface="Times New Roman" charset="0"/>
                <a:cs typeface="Times New Roman" charset="0"/>
              </a:rPr>
              <a:t>–</a:t>
            </a:r>
            <a:r>
              <a:rPr lang="en-GB" sz="1100" b="1" dirty="0">
                <a:solidFill>
                  <a:schemeClr val="tx1">
                    <a:lumMod val="85000"/>
                    <a:lumOff val="15000"/>
                  </a:schemeClr>
                </a:solidFill>
                <a:ea typeface="Times New Roman" charset="0"/>
                <a:cs typeface="Times New Roman" charset="0"/>
              </a:rPr>
              <a:t> 2012 | POSTE | ENTREPRISE</a:t>
            </a:r>
          </a:p>
          <a:p>
            <a:pPr>
              <a:spcBef>
                <a:spcPts val="300"/>
              </a:spcBef>
            </a:pPr>
            <a:r>
              <a:rPr lang="fr-FR" sz="1100" dirty="0">
                <a:solidFill>
                  <a:schemeClr val="tx1">
                    <a:lumMod val="50000"/>
                    <a:lumOff val="50000"/>
                  </a:schemeClr>
                </a:solidFill>
                <a:ea typeface="Times New Roman" charset="0"/>
                <a:cs typeface="Times New Roman" charset="0"/>
              </a:rPr>
              <a:t>Décrivez ici les fonctions que vous avez occupées. Décrivez également vos missions, le nombre de personnes que vous avez encadré et si vous le pouvez essayé d’inscrire les résultats que vous avez obtenus, n’hésitez pas à les quantifier.</a:t>
            </a:r>
          </a:p>
          <a:p>
            <a:pPr>
              <a:spcBef>
                <a:spcPts val="300"/>
              </a:spcBef>
            </a:pPr>
            <a:endParaRPr lang="fr-FR" sz="1100" dirty="0">
              <a:solidFill>
                <a:schemeClr val="tx1">
                  <a:lumMod val="50000"/>
                  <a:lumOff val="50000"/>
                </a:schemeClr>
              </a:solidFill>
              <a:ea typeface="Times New Roman" charset="0"/>
              <a:cs typeface="Times New Roman" charset="0"/>
            </a:endParaRPr>
          </a:p>
          <a:p>
            <a:r>
              <a:rPr lang="en-GB" sz="1100" b="1" dirty="0">
                <a:solidFill>
                  <a:schemeClr val="tx1">
                    <a:lumMod val="85000"/>
                    <a:lumOff val="15000"/>
                  </a:schemeClr>
                </a:solidFill>
                <a:ea typeface="Times New Roman" charset="0"/>
                <a:cs typeface="Times New Roman" charset="0"/>
              </a:rPr>
              <a:t>2011 </a:t>
            </a:r>
            <a:r>
              <a:rPr lang="mr-IN" sz="1100" b="1" dirty="0">
                <a:solidFill>
                  <a:schemeClr val="tx1">
                    <a:lumMod val="85000"/>
                    <a:lumOff val="15000"/>
                  </a:schemeClr>
                </a:solidFill>
                <a:ea typeface="Times New Roman" charset="0"/>
                <a:cs typeface="Times New Roman" charset="0"/>
              </a:rPr>
              <a:t>–</a:t>
            </a:r>
            <a:r>
              <a:rPr lang="en-GB" sz="1100" b="1" dirty="0">
                <a:solidFill>
                  <a:schemeClr val="tx1">
                    <a:lumMod val="85000"/>
                    <a:lumOff val="15000"/>
                  </a:schemeClr>
                </a:solidFill>
                <a:ea typeface="Times New Roman" charset="0"/>
                <a:cs typeface="Times New Roman" charset="0"/>
              </a:rPr>
              <a:t> 2012 | POSTE | ENTREPRISE</a:t>
            </a:r>
          </a:p>
          <a:p>
            <a:pPr>
              <a:spcBef>
                <a:spcPts val="300"/>
              </a:spcBef>
            </a:pPr>
            <a:r>
              <a:rPr lang="fr-FR" sz="1100" dirty="0">
                <a:solidFill>
                  <a:schemeClr val="tx1">
                    <a:lumMod val="50000"/>
                    <a:lumOff val="50000"/>
                  </a:schemeClr>
                </a:solidFill>
                <a:ea typeface="Times New Roman" charset="0"/>
                <a:cs typeface="Times New Roman" charset="0"/>
              </a:rPr>
              <a:t>Décrivez ici les fonctions que vous avez occupées. Décrivez également vos missions, le nombre de personnes que vous avez encadré et si vous le pouvez essayé d’inscrire les résultats que vous avez obtenus, n’hésitez pas à les quantifier.</a:t>
            </a:r>
          </a:p>
          <a:p>
            <a:pPr>
              <a:spcBef>
                <a:spcPts val="300"/>
              </a:spcBef>
            </a:pPr>
            <a:endParaRPr lang="fr-FR" sz="1100" dirty="0">
              <a:solidFill>
                <a:schemeClr val="tx1">
                  <a:lumMod val="50000"/>
                  <a:lumOff val="50000"/>
                </a:schemeClr>
              </a:solidFill>
              <a:ea typeface="Times New Roman" charset="0"/>
              <a:cs typeface="Times New Roman" charset="0"/>
            </a:endParaRPr>
          </a:p>
          <a:p>
            <a:r>
              <a:rPr lang="en-GB" sz="1100" b="1" dirty="0">
                <a:solidFill>
                  <a:schemeClr val="tx1">
                    <a:lumMod val="85000"/>
                    <a:lumOff val="15000"/>
                  </a:schemeClr>
                </a:solidFill>
                <a:ea typeface="Times New Roman" charset="0"/>
                <a:cs typeface="Times New Roman" charset="0"/>
              </a:rPr>
              <a:t>2011 </a:t>
            </a:r>
            <a:r>
              <a:rPr lang="mr-IN" sz="1100" b="1" dirty="0">
                <a:solidFill>
                  <a:schemeClr val="tx1">
                    <a:lumMod val="85000"/>
                    <a:lumOff val="15000"/>
                  </a:schemeClr>
                </a:solidFill>
                <a:ea typeface="Times New Roman" charset="0"/>
                <a:cs typeface="Times New Roman" charset="0"/>
              </a:rPr>
              <a:t>–</a:t>
            </a:r>
            <a:r>
              <a:rPr lang="en-GB" sz="1100" b="1" dirty="0">
                <a:solidFill>
                  <a:schemeClr val="tx1">
                    <a:lumMod val="85000"/>
                    <a:lumOff val="15000"/>
                  </a:schemeClr>
                </a:solidFill>
                <a:ea typeface="Times New Roman" charset="0"/>
                <a:cs typeface="Times New Roman" charset="0"/>
              </a:rPr>
              <a:t> 2012 | POSTE | ENTREPRISE</a:t>
            </a:r>
          </a:p>
          <a:p>
            <a:pPr>
              <a:spcBef>
                <a:spcPts val="300"/>
              </a:spcBef>
            </a:pPr>
            <a:r>
              <a:rPr lang="fr-FR" sz="1100" dirty="0">
                <a:solidFill>
                  <a:schemeClr val="tx1">
                    <a:lumMod val="50000"/>
                    <a:lumOff val="50000"/>
                  </a:schemeClr>
                </a:solidFill>
                <a:ea typeface="Times New Roman" charset="0"/>
                <a:cs typeface="Times New Roman" charset="0"/>
              </a:rPr>
              <a:t>Décrivez ici les fonctions que vous avez occupées. Décrivez également vos missions, le nombre de personnes que vous avez encadré et si vous le pouvez essayé d’inscrire les résultats que vous avez obtenus, n’hésitez pas à les quantifier.</a:t>
            </a:r>
          </a:p>
          <a:p>
            <a:pPr>
              <a:spcBef>
                <a:spcPts val="300"/>
              </a:spcBef>
            </a:pPr>
            <a:endParaRPr lang="fr-FR" sz="1100" dirty="0">
              <a:solidFill>
                <a:schemeClr val="tx1">
                  <a:lumMod val="50000"/>
                  <a:lumOff val="50000"/>
                </a:schemeClr>
              </a:solidFill>
              <a:ea typeface="Times New Roman" charset="0"/>
              <a:cs typeface="Times New Roman" charset="0"/>
            </a:endParaRPr>
          </a:p>
        </p:txBody>
      </p:sp>
      <p:sp>
        <p:nvSpPr>
          <p:cNvPr id="12" name="Rectangle 11"/>
          <p:cNvSpPr/>
          <p:nvPr/>
        </p:nvSpPr>
        <p:spPr>
          <a:xfrm>
            <a:off x="3122378" y="2650726"/>
            <a:ext cx="2849947" cy="338554"/>
          </a:xfrm>
          <a:prstGeom prst="rect">
            <a:avLst/>
          </a:prstGeom>
        </p:spPr>
        <p:txBody>
          <a:bodyPr wrap="none">
            <a:spAutoFit/>
          </a:bodyPr>
          <a:lstStyle/>
          <a:p>
            <a:r>
              <a:rPr lang="fr-FR" sz="1600" b="1" dirty="0"/>
              <a:t>EXPERIENCE PROFESSIONNELLE</a:t>
            </a:r>
            <a:endParaRPr lang="fr-FR" sz="1600" dirty="0"/>
          </a:p>
        </p:txBody>
      </p:sp>
      <p:sp>
        <p:nvSpPr>
          <p:cNvPr id="13" name="Rectangle 12"/>
          <p:cNvSpPr/>
          <p:nvPr/>
        </p:nvSpPr>
        <p:spPr>
          <a:xfrm>
            <a:off x="3114022" y="8393777"/>
            <a:ext cx="3778250" cy="2123658"/>
          </a:xfrm>
          <a:prstGeom prst="rect">
            <a:avLst/>
          </a:prstGeom>
        </p:spPr>
        <p:txBody>
          <a:bodyPr>
            <a:spAutoFit/>
          </a:bodyPr>
          <a:lstStyle/>
          <a:p>
            <a:pPr defTabSz="685800">
              <a:defRPr/>
            </a:pPr>
            <a:r>
              <a:rPr lang="fr-FR" sz="1100" b="1" dirty="0">
                <a:solidFill>
                  <a:schemeClr val="tx1">
                    <a:lumMod val="85000"/>
                    <a:lumOff val="15000"/>
                  </a:schemeClr>
                </a:solidFill>
              </a:rPr>
              <a:t>2012 </a:t>
            </a:r>
            <a:r>
              <a:rPr lang="mr-IN" sz="1100" b="1" dirty="0">
                <a:solidFill>
                  <a:schemeClr val="tx1">
                    <a:lumMod val="85000"/>
                    <a:lumOff val="15000"/>
                  </a:schemeClr>
                </a:solidFill>
              </a:rPr>
              <a:t>–</a:t>
            </a:r>
            <a:r>
              <a:rPr lang="fr-FR" sz="1100" b="1" dirty="0">
                <a:solidFill>
                  <a:schemeClr val="tx1">
                    <a:lumMod val="85000"/>
                    <a:lumOff val="15000"/>
                  </a:schemeClr>
                </a:solidFill>
              </a:rPr>
              <a:t> DIPLÔME – UNIVERSITÉ</a:t>
            </a:r>
          </a:p>
          <a:p>
            <a:pPr defTabSz="685800">
              <a:defRPr/>
            </a:pPr>
            <a:r>
              <a:rPr lang="fr-FR" sz="1100" dirty="0">
                <a:solidFill>
                  <a:schemeClr val="tx1">
                    <a:lumMod val="50000"/>
                    <a:lumOff val="50000"/>
                  </a:schemeClr>
                </a:solidFill>
              </a:rPr>
              <a:t>Décrivez en une ligne les objectifs et les spécialités de cette formation.</a:t>
            </a:r>
          </a:p>
          <a:p>
            <a:pPr defTabSz="685800">
              <a:defRPr/>
            </a:pPr>
            <a:endParaRPr lang="fr-FR" sz="1100" dirty="0">
              <a:solidFill>
                <a:schemeClr val="tx1">
                  <a:lumMod val="50000"/>
                  <a:lumOff val="50000"/>
                </a:schemeClr>
              </a:solidFill>
            </a:endParaRPr>
          </a:p>
          <a:p>
            <a:pPr defTabSz="685800">
              <a:defRPr/>
            </a:pPr>
            <a:r>
              <a:rPr lang="fr-FR" sz="1100" b="1" dirty="0">
                <a:solidFill>
                  <a:schemeClr val="tx1">
                    <a:lumMod val="85000"/>
                    <a:lumOff val="15000"/>
                  </a:schemeClr>
                </a:solidFill>
              </a:rPr>
              <a:t>2012 </a:t>
            </a:r>
            <a:r>
              <a:rPr lang="mr-IN" sz="1100" b="1" dirty="0">
                <a:solidFill>
                  <a:schemeClr val="tx1">
                    <a:lumMod val="85000"/>
                    <a:lumOff val="15000"/>
                  </a:schemeClr>
                </a:solidFill>
              </a:rPr>
              <a:t>–</a:t>
            </a:r>
            <a:r>
              <a:rPr lang="fr-FR" sz="1100" b="1" dirty="0">
                <a:solidFill>
                  <a:schemeClr val="tx1">
                    <a:lumMod val="85000"/>
                    <a:lumOff val="15000"/>
                  </a:schemeClr>
                </a:solidFill>
              </a:rPr>
              <a:t> DIPLÔME – UNIVERSITÉ</a:t>
            </a:r>
          </a:p>
          <a:p>
            <a:pPr defTabSz="685800">
              <a:defRPr/>
            </a:pPr>
            <a:r>
              <a:rPr lang="fr-FR" sz="1100" dirty="0">
                <a:solidFill>
                  <a:schemeClr val="tx1">
                    <a:lumMod val="50000"/>
                    <a:lumOff val="50000"/>
                  </a:schemeClr>
                </a:solidFill>
              </a:rPr>
              <a:t>Décrivez en une ligne les objectifs et les spécialités de cette formation.</a:t>
            </a:r>
            <a:endParaRPr lang="fr-FR" sz="1100" dirty="0"/>
          </a:p>
          <a:p>
            <a:pPr defTabSz="685800">
              <a:defRPr/>
            </a:pPr>
            <a:endParaRPr lang="fr-FR" sz="1100" dirty="0"/>
          </a:p>
          <a:p>
            <a:pPr defTabSz="685800">
              <a:defRPr/>
            </a:pPr>
            <a:r>
              <a:rPr lang="fr-FR" sz="1100" b="1" dirty="0">
                <a:solidFill>
                  <a:schemeClr val="tx1">
                    <a:lumMod val="85000"/>
                    <a:lumOff val="15000"/>
                  </a:schemeClr>
                </a:solidFill>
              </a:rPr>
              <a:t>2012 </a:t>
            </a:r>
            <a:r>
              <a:rPr lang="mr-IN" sz="1100" b="1" dirty="0">
                <a:solidFill>
                  <a:schemeClr val="tx1">
                    <a:lumMod val="85000"/>
                    <a:lumOff val="15000"/>
                  </a:schemeClr>
                </a:solidFill>
              </a:rPr>
              <a:t>–</a:t>
            </a:r>
            <a:r>
              <a:rPr lang="fr-FR" sz="1100" b="1" dirty="0">
                <a:solidFill>
                  <a:schemeClr val="tx1">
                    <a:lumMod val="85000"/>
                    <a:lumOff val="15000"/>
                  </a:schemeClr>
                </a:solidFill>
              </a:rPr>
              <a:t> DIPLÔME – UNIVERSITÉ</a:t>
            </a:r>
          </a:p>
          <a:p>
            <a:pPr defTabSz="685800">
              <a:defRPr/>
            </a:pPr>
            <a:r>
              <a:rPr lang="fr-FR" sz="1100" dirty="0">
                <a:solidFill>
                  <a:schemeClr val="tx1">
                    <a:lumMod val="50000"/>
                    <a:lumOff val="50000"/>
                  </a:schemeClr>
                </a:solidFill>
              </a:rPr>
              <a:t>Décrivez en une ligne les objectifs et les spécialités de cette formation.</a:t>
            </a:r>
            <a:endParaRPr lang="fr-FR" sz="1100" dirty="0"/>
          </a:p>
          <a:p>
            <a:pPr defTabSz="685800">
              <a:defRPr/>
            </a:pPr>
            <a:endParaRPr lang="fr-FR" sz="1100" dirty="0"/>
          </a:p>
        </p:txBody>
      </p:sp>
      <p:sp>
        <p:nvSpPr>
          <p:cNvPr id="14" name="Rectangle 13"/>
          <p:cNvSpPr/>
          <p:nvPr/>
        </p:nvSpPr>
        <p:spPr>
          <a:xfrm>
            <a:off x="3114022" y="7991636"/>
            <a:ext cx="1250855" cy="338554"/>
          </a:xfrm>
          <a:prstGeom prst="rect">
            <a:avLst/>
          </a:prstGeom>
        </p:spPr>
        <p:txBody>
          <a:bodyPr wrap="none">
            <a:spAutoFit/>
          </a:bodyPr>
          <a:lstStyle/>
          <a:p>
            <a:r>
              <a:rPr lang="fr-FR" sz="1600" b="1" dirty="0"/>
              <a:t>FORMATION</a:t>
            </a:r>
            <a:endParaRPr lang="fr-FR" sz="1600" dirty="0"/>
          </a:p>
        </p:txBody>
      </p:sp>
      <p:cxnSp>
        <p:nvCxnSpPr>
          <p:cNvPr id="15" name="Connecteur droit 14"/>
          <p:cNvCxnSpPr/>
          <p:nvPr/>
        </p:nvCxnSpPr>
        <p:spPr>
          <a:xfrm>
            <a:off x="3257857" y="7636426"/>
            <a:ext cx="4138023" cy="0"/>
          </a:xfrm>
          <a:prstGeom prst="line">
            <a:avLst/>
          </a:prstGeom>
          <a:ln>
            <a:solidFill>
              <a:schemeClr val="tx1">
                <a:lumMod val="50000"/>
                <a:lumOff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3" name="Rectangle 2"/>
          <p:cNvSpPr/>
          <p:nvPr/>
        </p:nvSpPr>
        <p:spPr>
          <a:xfrm>
            <a:off x="2748820" y="0"/>
            <a:ext cx="236530" cy="10691813"/>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TextBox 22"/>
          <p:cNvSpPr txBox="1"/>
          <p:nvPr/>
        </p:nvSpPr>
        <p:spPr>
          <a:xfrm>
            <a:off x="188867" y="3064354"/>
            <a:ext cx="2343116" cy="1785104"/>
          </a:xfrm>
          <a:prstGeom prst="rect">
            <a:avLst/>
          </a:prstGeom>
          <a:noFill/>
        </p:spPr>
        <p:txBody>
          <a:bodyPr wrap="square" rtlCol="0">
            <a:spAutoFit/>
          </a:bodyPr>
          <a:lstStyle/>
          <a:p>
            <a:pPr defTabSz="685800">
              <a:defRPr/>
            </a:pPr>
            <a:r>
              <a:rPr lang="fr-FR" sz="1100" dirty="0">
                <a:solidFill>
                  <a:schemeClr val="bg1"/>
                </a:solidFill>
                <a:ea typeface="Arial" charset="0"/>
                <a:cs typeface="Arial" charset="0"/>
              </a:rPr>
              <a:t>Décrivez en quelques lignes vos compétences clés pour le poste et vos objectifs de carrière. Vous pouvez les mettre en forme à l’aide de puces ou les laisser sous forme de texte plein.  Cet espace peut servir de début d’introduction à votre lettre de motivation soyez précis, imaginatif et mettez en valeur votre potentiel professionnel.</a:t>
            </a:r>
          </a:p>
        </p:txBody>
      </p:sp>
      <p:sp>
        <p:nvSpPr>
          <p:cNvPr id="18" name="Rectangle 17"/>
          <p:cNvSpPr/>
          <p:nvPr/>
        </p:nvSpPr>
        <p:spPr>
          <a:xfrm>
            <a:off x="188867" y="2662905"/>
            <a:ext cx="1064459" cy="338554"/>
          </a:xfrm>
          <a:prstGeom prst="rect">
            <a:avLst/>
          </a:prstGeom>
        </p:spPr>
        <p:txBody>
          <a:bodyPr wrap="none">
            <a:spAutoFit/>
          </a:bodyPr>
          <a:lstStyle/>
          <a:p>
            <a:r>
              <a:rPr lang="fr-FR" sz="1600" b="1">
                <a:solidFill>
                  <a:schemeClr val="bg1"/>
                </a:solidFill>
              </a:rPr>
              <a:t>A PROPOS</a:t>
            </a:r>
            <a:endParaRPr lang="fr-FR" sz="1600" dirty="0">
              <a:solidFill>
                <a:schemeClr val="bg1"/>
              </a:solidFill>
            </a:endParaRPr>
          </a:p>
        </p:txBody>
      </p:sp>
      <p:sp>
        <p:nvSpPr>
          <p:cNvPr id="19" name="Ellipse 18"/>
          <p:cNvSpPr/>
          <p:nvPr/>
        </p:nvSpPr>
        <p:spPr>
          <a:xfrm>
            <a:off x="3249367" y="1272304"/>
            <a:ext cx="311971" cy="31197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0" name="Picture 10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23203" y="1355530"/>
            <a:ext cx="164955" cy="164955"/>
          </a:xfrm>
          <a:prstGeom prst="rect">
            <a:avLst/>
          </a:prstGeom>
        </p:spPr>
      </p:pic>
      <p:sp>
        <p:nvSpPr>
          <p:cNvPr id="21" name="Ellipse 20"/>
          <p:cNvSpPr/>
          <p:nvPr/>
        </p:nvSpPr>
        <p:spPr>
          <a:xfrm>
            <a:off x="3249365" y="1710837"/>
            <a:ext cx="311971" cy="31197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2" name="Ellipse 21"/>
          <p:cNvSpPr/>
          <p:nvPr/>
        </p:nvSpPr>
        <p:spPr>
          <a:xfrm>
            <a:off x="5690413" y="1261556"/>
            <a:ext cx="311971" cy="31197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3" name="Ellipse 22"/>
          <p:cNvSpPr/>
          <p:nvPr/>
        </p:nvSpPr>
        <p:spPr>
          <a:xfrm>
            <a:off x="5690413" y="1702872"/>
            <a:ext cx="311971" cy="31197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4" name="Picture 9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318179" y="1796758"/>
            <a:ext cx="167573" cy="167573"/>
          </a:xfrm>
          <a:prstGeom prst="rect">
            <a:avLst/>
          </a:prstGeom>
        </p:spPr>
      </p:pic>
      <p:pic>
        <p:nvPicPr>
          <p:cNvPr id="25" name="Picture 10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759407" y="1336899"/>
            <a:ext cx="169953" cy="169953"/>
          </a:xfrm>
          <a:prstGeom prst="rect">
            <a:avLst/>
          </a:prstGeom>
        </p:spPr>
      </p:pic>
      <p:pic>
        <p:nvPicPr>
          <p:cNvPr id="26" name="Picture 10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762875" y="1779025"/>
            <a:ext cx="168377" cy="168377"/>
          </a:xfrm>
          <a:prstGeom prst="rect">
            <a:avLst/>
          </a:prstGeom>
        </p:spPr>
      </p:pic>
      <p:sp>
        <p:nvSpPr>
          <p:cNvPr id="27" name="ZoneTexte 26"/>
          <p:cNvSpPr txBox="1"/>
          <p:nvPr/>
        </p:nvSpPr>
        <p:spPr>
          <a:xfrm>
            <a:off x="3562354" y="1176397"/>
            <a:ext cx="875561" cy="261610"/>
          </a:xfrm>
          <a:prstGeom prst="rect">
            <a:avLst/>
          </a:prstGeom>
          <a:noFill/>
        </p:spPr>
        <p:txBody>
          <a:bodyPr wrap="none" rtlCol="0">
            <a:spAutoFit/>
          </a:bodyPr>
          <a:lstStyle/>
          <a:p>
            <a:r>
              <a:rPr lang="fr-FR" sz="1100" b="1" dirty="0"/>
              <a:t>TELEPHONE</a:t>
            </a:r>
          </a:p>
        </p:txBody>
      </p:sp>
      <p:sp>
        <p:nvSpPr>
          <p:cNvPr id="28" name="ZoneTexte 27"/>
          <p:cNvSpPr txBox="1"/>
          <p:nvPr/>
        </p:nvSpPr>
        <p:spPr>
          <a:xfrm>
            <a:off x="3562354" y="1630821"/>
            <a:ext cx="710451" cy="261610"/>
          </a:xfrm>
          <a:prstGeom prst="rect">
            <a:avLst/>
          </a:prstGeom>
          <a:noFill/>
        </p:spPr>
        <p:txBody>
          <a:bodyPr wrap="none" rtlCol="0">
            <a:spAutoFit/>
          </a:bodyPr>
          <a:lstStyle/>
          <a:p>
            <a:r>
              <a:rPr lang="fr-FR" sz="1100" b="1" dirty="0"/>
              <a:t>ADRESSE</a:t>
            </a:r>
          </a:p>
        </p:txBody>
      </p:sp>
      <p:sp>
        <p:nvSpPr>
          <p:cNvPr id="29" name="ZoneTexte 28"/>
          <p:cNvSpPr txBox="1"/>
          <p:nvPr/>
        </p:nvSpPr>
        <p:spPr>
          <a:xfrm>
            <a:off x="6009786" y="1176397"/>
            <a:ext cx="558166" cy="261610"/>
          </a:xfrm>
          <a:prstGeom prst="rect">
            <a:avLst/>
          </a:prstGeom>
          <a:noFill/>
        </p:spPr>
        <p:txBody>
          <a:bodyPr wrap="none" rtlCol="0">
            <a:spAutoFit/>
          </a:bodyPr>
          <a:lstStyle/>
          <a:p>
            <a:r>
              <a:rPr lang="fr-FR" sz="1100" b="1" dirty="0"/>
              <a:t>EMAIL</a:t>
            </a:r>
          </a:p>
        </p:txBody>
      </p:sp>
      <p:sp>
        <p:nvSpPr>
          <p:cNvPr id="30" name="ZoneTexte 29"/>
          <p:cNvSpPr txBox="1"/>
          <p:nvPr/>
        </p:nvSpPr>
        <p:spPr>
          <a:xfrm>
            <a:off x="5996920" y="1609787"/>
            <a:ext cx="723275" cy="261610"/>
          </a:xfrm>
          <a:prstGeom prst="rect">
            <a:avLst/>
          </a:prstGeom>
          <a:noFill/>
        </p:spPr>
        <p:txBody>
          <a:bodyPr wrap="none" rtlCol="0">
            <a:spAutoFit/>
          </a:bodyPr>
          <a:lstStyle/>
          <a:p>
            <a:r>
              <a:rPr lang="fr-FR" sz="1100" b="1" dirty="0"/>
              <a:t>RESEAUX</a:t>
            </a:r>
          </a:p>
        </p:txBody>
      </p:sp>
      <p:sp>
        <p:nvSpPr>
          <p:cNvPr id="31" name="ZoneTexte 30"/>
          <p:cNvSpPr txBox="1"/>
          <p:nvPr/>
        </p:nvSpPr>
        <p:spPr>
          <a:xfrm>
            <a:off x="3554566" y="1798798"/>
            <a:ext cx="1265090" cy="400110"/>
          </a:xfrm>
          <a:prstGeom prst="rect">
            <a:avLst/>
          </a:prstGeom>
          <a:noFill/>
        </p:spPr>
        <p:txBody>
          <a:bodyPr wrap="none" rtlCol="0">
            <a:spAutoFit/>
          </a:bodyPr>
          <a:lstStyle/>
          <a:p>
            <a:r>
              <a:rPr lang="fr-FR" sz="1000" dirty="0">
                <a:solidFill>
                  <a:schemeClr val="tx1">
                    <a:lumMod val="50000"/>
                    <a:lumOff val="50000"/>
                  </a:schemeClr>
                </a:solidFill>
              </a:rPr>
              <a:t>12 rue de la Réussite</a:t>
            </a:r>
          </a:p>
          <a:p>
            <a:r>
              <a:rPr lang="fr-FR" sz="1000" dirty="0">
                <a:solidFill>
                  <a:schemeClr val="tx1">
                    <a:lumMod val="50000"/>
                    <a:lumOff val="50000"/>
                  </a:schemeClr>
                </a:solidFill>
              </a:rPr>
              <a:t>75012 Paris</a:t>
            </a:r>
          </a:p>
        </p:txBody>
      </p:sp>
      <p:sp>
        <p:nvSpPr>
          <p:cNvPr id="32" name="ZoneTexte 31"/>
          <p:cNvSpPr txBox="1"/>
          <p:nvPr/>
        </p:nvSpPr>
        <p:spPr>
          <a:xfrm>
            <a:off x="6009503" y="1335539"/>
            <a:ext cx="1300356" cy="246221"/>
          </a:xfrm>
          <a:prstGeom prst="rect">
            <a:avLst/>
          </a:prstGeom>
          <a:noFill/>
        </p:spPr>
        <p:txBody>
          <a:bodyPr wrap="none" rtlCol="0">
            <a:spAutoFit/>
          </a:bodyPr>
          <a:lstStyle/>
          <a:p>
            <a:r>
              <a:rPr lang="fr-FR" sz="1000" dirty="0" err="1">
                <a:solidFill>
                  <a:schemeClr val="tx1">
                    <a:lumMod val="50000"/>
                    <a:lumOff val="50000"/>
                  </a:schemeClr>
                </a:solidFill>
              </a:rPr>
              <a:t>monemail@mail.com</a:t>
            </a:r>
            <a:endParaRPr lang="fr-FR" sz="1000" dirty="0">
              <a:solidFill>
                <a:schemeClr val="tx1">
                  <a:lumMod val="50000"/>
                  <a:lumOff val="50000"/>
                </a:schemeClr>
              </a:solidFill>
            </a:endParaRPr>
          </a:p>
        </p:txBody>
      </p:sp>
      <p:sp>
        <p:nvSpPr>
          <p:cNvPr id="33" name="ZoneTexte 32"/>
          <p:cNvSpPr txBox="1"/>
          <p:nvPr/>
        </p:nvSpPr>
        <p:spPr>
          <a:xfrm>
            <a:off x="5998956" y="1767003"/>
            <a:ext cx="1194558" cy="400110"/>
          </a:xfrm>
          <a:prstGeom prst="rect">
            <a:avLst/>
          </a:prstGeom>
          <a:noFill/>
        </p:spPr>
        <p:txBody>
          <a:bodyPr wrap="none" rtlCol="0">
            <a:spAutoFit/>
          </a:bodyPr>
          <a:lstStyle/>
          <a:p>
            <a:r>
              <a:rPr lang="fr-FR" sz="1000" dirty="0" err="1">
                <a:solidFill>
                  <a:schemeClr val="tx1">
                    <a:lumMod val="50000"/>
                    <a:lumOff val="50000"/>
                  </a:schemeClr>
                </a:solidFill>
              </a:rPr>
              <a:t>Facebook.com</a:t>
            </a:r>
            <a:r>
              <a:rPr lang="fr-FR" sz="1000" dirty="0">
                <a:solidFill>
                  <a:schemeClr val="tx1">
                    <a:lumMod val="50000"/>
                    <a:lumOff val="50000"/>
                  </a:schemeClr>
                </a:solidFill>
              </a:rPr>
              <a:t>/Moi</a:t>
            </a:r>
          </a:p>
          <a:p>
            <a:r>
              <a:rPr lang="fr-FR" sz="1000" dirty="0" err="1">
                <a:solidFill>
                  <a:schemeClr val="tx1">
                    <a:lumMod val="50000"/>
                    <a:lumOff val="50000"/>
                  </a:schemeClr>
                </a:solidFill>
              </a:rPr>
              <a:t>Linkedin.com</a:t>
            </a:r>
            <a:r>
              <a:rPr lang="fr-FR" sz="1000" dirty="0">
                <a:solidFill>
                  <a:schemeClr val="tx1">
                    <a:lumMod val="50000"/>
                    <a:lumOff val="50000"/>
                  </a:schemeClr>
                </a:solidFill>
              </a:rPr>
              <a:t>/Moi</a:t>
            </a:r>
          </a:p>
        </p:txBody>
      </p:sp>
      <p:sp>
        <p:nvSpPr>
          <p:cNvPr id="34" name="ZoneTexte 33"/>
          <p:cNvSpPr txBox="1"/>
          <p:nvPr/>
        </p:nvSpPr>
        <p:spPr>
          <a:xfrm>
            <a:off x="3568457" y="1338053"/>
            <a:ext cx="1895071" cy="246221"/>
          </a:xfrm>
          <a:prstGeom prst="rect">
            <a:avLst/>
          </a:prstGeom>
          <a:noFill/>
        </p:spPr>
        <p:txBody>
          <a:bodyPr wrap="none" rtlCol="0">
            <a:spAutoFit/>
          </a:bodyPr>
          <a:lstStyle/>
          <a:p>
            <a:r>
              <a:rPr lang="fr-FR" sz="1000" dirty="0">
                <a:solidFill>
                  <a:schemeClr val="tx1">
                    <a:lumMod val="50000"/>
                    <a:lumOff val="50000"/>
                  </a:schemeClr>
                </a:solidFill>
              </a:rPr>
              <a:t>01 02 03 04 05 / 06 01 02 03 04</a:t>
            </a:r>
          </a:p>
        </p:txBody>
      </p:sp>
      <p:cxnSp>
        <p:nvCxnSpPr>
          <p:cNvPr id="35" name="Connecteur droit 34"/>
          <p:cNvCxnSpPr/>
          <p:nvPr/>
        </p:nvCxnSpPr>
        <p:spPr>
          <a:xfrm>
            <a:off x="3219331" y="2402775"/>
            <a:ext cx="4138023" cy="0"/>
          </a:xfrm>
          <a:prstGeom prst="line">
            <a:avLst/>
          </a:prstGeom>
          <a:ln>
            <a:solidFill>
              <a:schemeClr val="tx1">
                <a:lumMod val="50000"/>
                <a:lumOff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36" name="Rectangle 35"/>
          <p:cNvSpPr/>
          <p:nvPr/>
        </p:nvSpPr>
        <p:spPr>
          <a:xfrm>
            <a:off x="3100663" y="644522"/>
            <a:ext cx="984950" cy="338554"/>
          </a:xfrm>
          <a:prstGeom prst="rect">
            <a:avLst/>
          </a:prstGeom>
        </p:spPr>
        <p:txBody>
          <a:bodyPr wrap="none">
            <a:spAutoFit/>
          </a:bodyPr>
          <a:lstStyle/>
          <a:p>
            <a:r>
              <a:rPr lang="fr-FR" sz="1600" b="1" dirty="0"/>
              <a:t>CONTACT</a:t>
            </a:r>
            <a:endParaRPr lang="fr-FR" sz="1600" dirty="0"/>
          </a:p>
        </p:txBody>
      </p:sp>
      <p:cxnSp>
        <p:nvCxnSpPr>
          <p:cNvPr id="37" name="Connecteur droit 36"/>
          <p:cNvCxnSpPr/>
          <p:nvPr/>
        </p:nvCxnSpPr>
        <p:spPr>
          <a:xfrm>
            <a:off x="3171836" y="516063"/>
            <a:ext cx="4138023" cy="0"/>
          </a:xfrm>
          <a:prstGeom prst="line">
            <a:avLst/>
          </a:prstGeom>
          <a:ln>
            <a:solidFill>
              <a:schemeClr val="tx1">
                <a:lumMod val="50000"/>
                <a:lumOff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4" name="ZoneTexte 3"/>
          <p:cNvSpPr txBox="1"/>
          <p:nvPr/>
        </p:nvSpPr>
        <p:spPr>
          <a:xfrm>
            <a:off x="390398" y="1788099"/>
            <a:ext cx="1587166" cy="307777"/>
          </a:xfrm>
          <a:prstGeom prst="rect">
            <a:avLst/>
          </a:prstGeom>
          <a:noFill/>
        </p:spPr>
        <p:txBody>
          <a:bodyPr wrap="none" rtlCol="0">
            <a:spAutoFit/>
          </a:bodyPr>
          <a:lstStyle/>
          <a:p>
            <a:r>
              <a:rPr lang="fr-FR" sz="1400" dirty="0">
                <a:solidFill>
                  <a:schemeClr val="bg1"/>
                </a:solidFill>
              </a:rPr>
              <a:t>Corinne JOLLYMON</a:t>
            </a:r>
          </a:p>
        </p:txBody>
      </p:sp>
      <p:sp>
        <p:nvSpPr>
          <p:cNvPr id="7" name="ZoneTexte 6"/>
          <p:cNvSpPr txBox="1"/>
          <p:nvPr/>
        </p:nvSpPr>
        <p:spPr>
          <a:xfrm>
            <a:off x="3059087" y="91142"/>
            <a:ext cx="2909323" cy="369332"/>
          </a:xfrm>
          <a:prstGeom prst="rect">
            <a:avLst/>
          </a:prstGeom>
          <a:noFill/>
        </p:spPr>
        <p:txBody>
          <a:bodyPr wrap="none" rtlCol="0">
            <a:spAutoFit/>
          </a:bodyPr>
          <a:lstStyle/>
          <a:p>
            <a:r>
              <a:rPr lang="fr-FR" b="1"/>
              <a:t>TITRE DU POSTE RECHERCHE</a:t>
            </a:r>
            <a:endParaRPr lang="fr-FR" b="1" dirty="0"/>
          </a:p>
        </p:txBody>
      </p:sp>
      <p:sp>
        <p:nvSpPr>
          <p:cNvPr id="38" name="Rectangle 37"/>
          <p:cNvSpPr/>
          <p:nvPr/>
        </p:nvSpPr>
        <p:spPr>
          <a:xfrm>
            <a:off x="185893" y="5412583"/>
            <a:ext cx="992323" cy="338554"/>
          </a:xfrm>
          <a:prstGeom prst="rect">
            <a:avLst/>
          </a:prstGeom>
        </p:spPr>
        <p:txBody>
          <a:bodyPr wrap="none">
            <a:spAutoFit/>
          </a:bodyPr>
          <a:lstStyle/>
          <a:p>
            <a:r>
              <a:rPr lang="fr-FR" sz="1600" b="1" dirty="0">
                <a:solidFill>
                  <a:schemeClr val="bg1"/>
                </a:solidFill>
              </a:rPr>
              <a:t>LANGUES</a:t>
            </a:r>
            <a:endParaRPr lang="fr-FR" sz="1600" dirty="0">
              <a:solidFill>
                <a:schemeClr val="bg1"/>
              </a:solidFill>
            </a:endParaRPr>
          </a:p>
        </p:txBody>
      </p:sp>
      <p:sp>
        <p:nvSpPr>
          <p:cNvPr id="40" name="TextBox 69"/>
          <p:cNvSpPr txBox="1"/>
          <p:nvPr/>
        </p:nvSpPr>
        <p:spPr>
          <a:xfrm>
            <a:off x="219636" y="5887968"/>
            <a:ext cx="1674562" cy="230832"/>
          </a:xfrm>
          <a:prstGeom prst="rect">
            <a:avLst/>
          </a:prstGeom>
          <a:noFill/>
        </p:spPr>
        <p:txBody>
          <a:bodyPr wrap="square" rtlCol="0">
            <a:spAutoFit/>
          </a:bodyPr>
          <a:lstStyle/>
          <a:p>
            <a:r>
              <a:rPr lang="en-PH" sz="900" dirty="0" err="1">
                <a:solidFill>
                  <a:schemeClr val="bg1"/>
                </a:solidFill>
                <a:ea typeface="Roboto" pitchFamily="2" charset="0"/>
                <a:cs typeface="Lato" panose="020F0502020204030203" pitchFamily="34" charset="0"/>
              </a:rPr>
              <a:t>Anglais</a:t>
            </a:r>
            <a:endParaRPr lang="en-GB" sz="900" i="1" dirty="0">
              <a:solidFill>
                <a:schemeClr val="bg1"/>
              </a:solidFill>
              <a:ea typeface="Roboto" pitchFamily="2" charset="0"/>
              <a:cs typeface="Lato" panose="020F0502020204030203" pitchFamily="34" charset="0"/>
            </a:endParaRPr>
          </a:p>
        </p:txBody>
      </p:sp>
      <p:sp>
        <p:nvSpPr>
          <p:cNvPr id="41" name="TextBox 72"/>
          <p:cNvSpPr txBox="1"/>
          <p:nvPr/>
        </p:nvSpPr>
        <p:spPr>
          <a:xfrm>
            <a:off x="219636" y="6145157"/>
            <a:ext cx="2067379" cy="230832"/>
          </a:xfrm>
          <a:prstGeom prst="rect">
            <a:avLst/>
          </a:prstGeom>
          <a:noFill/>
        </p:spPr>
        <p:txBody>
          <a:bodyPr wrap="square" rtlCol="0">
            <a:spAutoFit/>
          </a:bodyPr>
          <a:lstStyle/>
          <a:p>
            <a:r>
              <a:rPr lang="en-PH" sz="900" dirty="0" err="1">
                <a:solidFill>
                  <a:schemeClr val="bg1"/>
                </a:solidFill>
                <a:ea typeface="Roboto" pitchFamily="2" charset="0"/>
                <a:cs typeface="Lato" panose="020F0502020204030203" pitchFamily="34" charset="0"/>
              </a:rPr>
              <a:t>Allemand</a:t>
            </a:r>
            <a:endParaRPr lang="en-GB" sz="900" i="1" dirty="0">
              <a:solidFill>
                <a:schemeClr val="bg1"/>
              </a:solidFill>
              <a:ea typeface="Roboto" pitchFamily="2" charset="0"/>
              <a:cs typeface="Lato" panose="020F0502020204030203" pitchFamily="34" charset="0"/>
            </a:endParaRPr>
          </a:p>
        </p:txBody>
      </p:sp>
      <p:sp>
        <p:nvSpPr>
          <p:cNvPr id="42" name="TextBox 136"/>
          <p:cNvSpPr txBox="1"/>
          <p:nvPr/>
        </p:nvSpPr>
        <p:spPr>
          <a:xfrm>
            <a:off x="219636" y="6395924"/>
            <a:ext cx="2067379" cy="230832"/>
          </a:xfrm>
          <a:prstGeom prst="rect">
            <a:avLst/>
          </a:prstGeom>
          <a:noFill/>
        </p:spPr>
        <p:txBody>
          <a:bodyPr wrap="square" rtlCol="0">
            <a:spAutoFit/>
          </a:bodyPr>
          <a:lstStyle/>
          <a:p>
            <a:r>
              <a:rPr lang="en-PH" sz="900" dirty="0" err="1">
                <a:solidFill>
                  <a:schemeClr val="bg1"/>
                </a:solidFill>
                <a:ea typeface="Roboto" pitchFamily="2" charset="0"/>
                <a:cs typeface="Lato" panose="020F0502020204030203" pitchFamily="34" charset="0"/>
              </a:rPr>
              <a:t>Espagnol</a:t>
            </a:r>
            <a:endParaRPr lang="en-GB" sz="900" i="1" dirty="0">
              <a:solidFill>
                <a:schemeClr val="bg1"/>
              </a:solidFill>
              <a:ea typeface="Roboto" pitchFamily="2" charset="0"/>
              <a:cs typeface="Lato" panose="020F0502020204030203" pitchFamily="34" charset="0"/>
            </a:endParaRPr>
          </a:p>
        </p:txBody>
      </p:sp>
      <p:sp>
        <p:nvSpPr>
          <p:cNvPr id="43" name="Rectangle 42"/>
          <p:cNvSpPr/>
          <p:nvPr/>
        </p:nvSpPr>
        <p:spPr>
          <a:xfrm>
            <a:off x="1103906" y="5994362"/>
            <a:ext cx="1428077" cy="45719"/>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bg1"/>
              </a:solidFill>
              <a:ea typeface="Roboto" pitchFamily="2" charset="0"/>
            </a:endParaRPr>
          </a:p>
        </p:txBody>
      </p:sp>
      <p:sp>
        <p:nvSpPr>
          <p:cNvPr id="44" name="Rectangle 43"/>
          <p:cNvSpPr/>
          <p:nvPr/>
        </p:nvSpPr>
        <p:spPr>
          <a:xfrm>
            <a:off x="1103906" y="6244493"/>
            <a:ext cx="1428077" cy="45719"/>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bg1"/>
              </a:solidFill>
              <a:ea typeface="Roboto" pitchFamily="2" charset="0"/>
            </a:endParaRPr>
          </a:p>
        </p:txBody>
      </p:sp>
      <p:sp>
        <p:nvSpPr>
          <p:cNvPr id="45" name="Rectangle 44"/>
          <p:cNvSpPr/>
          <p:nvPr/>
        </p:nvSpPr>
        <p:spPr>
          <a:xfrm>
            <a:off x="1103906" y="6494624"/>
            <a:ext cx="1428077" cy="45719"/>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bg1"/>
              </a:solidFill>
              <a:ea typeface="Roboto" pitchFamily="2" charset="0"/>
            </a:endParaRPr>
          </a:p>
        </p:txBody>
      </p:sp>
      <p:sp>
        <p:nvSpPr>
          <p:cNvPr id="49" name="Rectangle 48"/>
          <p:cNvSpPr/>
          <p:nvPr/>
        </p:nvSpPr>
        <p:spPr>
          <a:xfrm>
            <a:off x="198849" y="7379790"/>
            <a:ext cx="1458989" cy="338554"/>
          </a:xfrm>
          <a:prstGeom prst="rect">
            <a:avLst/>
          </a:prstGeom>
        </p:spPr>
        <p:txBody>
          <a:bodyPr wrap="none">
            <a:spAutoFit/>
          </a:bodyPr>
          <a:lstStyle/>
          <a:p>
            <a:r>
              <a:rPr lang="fr-FR" sz="1600" b="1" dirty="0">
                <a:solidFill>
                  <a:schemeClr val="bg1"/>
                </a:solidFill>
              </a:rPr>
              <a:t>COMPETENCES</a:t>
            </a:r>
            <a:endParaRPr lang="fr-FR" sz="1600" dirty="0">
              <a:solidFill>
                <a:schemeClr val="bg1"/>
              </a:solidFill>
            </a:endParaRPr>
          </a:p>
        </p:txBody>
      </p:sp>
      <p:sp>
        <p:nvSpPr>
          <p:cNvPr id="51" name="TextBox 45"/>
          <p:cNvSpPr txBox="1"/>
          <p:nvPr/>
        </p:nvSpPr>
        <p:spPr>
          <a:xfrm>
            <a:off x="9432" y="7911979"/>
            <a:ext cx="1099493" cy="1477328"/>
          </a:xfrm>
          <a:prstGeom prst="rect">
            <a:avLst/>
          </a:prstGeom>
          <a:noFill/>
        </p:spPr>
        <p:txBody>
          <a:bodyPr wrap="square" rtlCol="0">
            <a:spAutoFit/>
          </a:bodyPr>
          <a:lstStyle/>
          <a:p>
            <a:pPr algn="r"/>
            <a:r>
              <a:rPr lang="en-US" sz="900" dirty="0">
                <a:solidFill>
                  <a:schemeClr val="bg1"/>
                </a:solidFill>
              </a:rPr>
              <a:t>Photoshop CS</a:t>
            </a:r>
          </a:p>
          <a:p>
            <a:pPr algn="r"/>
            <a:endParaRPr lang="en-US" sz="900" dirty="0">
              <a:solidFill>
                <a:schemeClr val="bg1"/>
              </a:solidFill>
            </a:endParaRPr>
          </a:p>
          <a:p>
            <a:pPr algn="r"/>
            <a:r>
              <a:rPr lang="en-US" sz="900" dirty="0">
                <a:solidFill>
                  <a:schemeClr val="bg1"/>
                </a:solidFill>
              </a:rPr>
              <a:t>PHP MySQL</a:t>
            </a:r>
          </a:p>
          <a:p>
            <a:pPr algn="r"/>
            <a:endParaRPr lang="en-US" sz="900" dirty="0">
              <a:solidFill>
                <a:schemeClr val="bg1"/>
              </a:solidFill>
            </a:endParaRPr>
          </a:p>
          <a:p>
            <a:pPr algn="r"/>
            <a:r>
              <a:rPr lang="en-US" sz="900" dirty="0">
                <a:solidFill>
                  <a:schemeClr val="bg1"/>
                </a:solidFill>
              </a:rPr>
              <a:t>Google </a:t>
            </a:r>
            <a:r>
              <a:rPr lang="en-US" sz="900" dirty="0" err="1">
                <a:solidFill>
                  <a:schemeClr val="bg1"/>
                </a:solidFill>
              </a:rPr>
              <a:t>Adwords</a:t>
            </a:r>
            <a:endParaRPr lang="en-US" sz="900" dirty="0">
              <a:solidFill>
                <a:schemeClr val="bg1"/>
              </a:solidFill>
            </a:endParaRPr>
          </a:p>
          <a:p>
            <a:pPr algn="r"/>
            <a:endParaRPr lang="en-US" sz="900" dirty="0">
              <a:solidFill>
                <a:schemeClr val="bg1"/>
              </a:solidFill>
            </a:endParaRPr>
          </a:p>
          <a:p>
            <a:pPr algn="r"/>
            <a:r>
              <a:rPr lang="en-US" sz="900" dirty="0">
                <a:solidFill>
                  <a:schemeClr val="bg1"/>
                </a:solidFill>
              </a:rPr>
              <a:t>Ruby On Rail</a:t>
            </a:r>
          </a:p>
          <a:p>
            <a:pPr algn="r"/>
            <a:endParaRPr lang="en-US" sz="900" dirty="0">
              <a:solidFill>
                <a:schemeClr val="bg1"/>
              </a:solidFill>
            </a:endParaRPr>
          </a:p>
          <a:p>
            <a:pPr algn="r"/>
            <a:r>
              <a:rPr lang="en-US" sz="900" dirty="0">
                <a:solidFill>
                  <a:schemeClr val="bg1"/>
                </a:solidFill>
              </a:rPr>
              <a:t>Analytics Omniture</a:t>
            </a:r>
          </a:p>
          <a:p>
            <a:pPr algn="r"/>
            <a:endParaRPr lang="uk-UA" sz="900" dirty="0">
              <a:solidFill>
                <a:schemeClr val="bg1"/>
              </a:solidFill>
            </a:endParaRPr>
          </a:p>
        </p:txBody>
      </p:sp>
      <p:sp>
        <p:nvSpPr>
          <p:cNvPr id="52" name="Rectangle 51"/>
          <p:cNvSpPr/>
          <p:nvPr/>
        </p:nvSpPr>
        <p:spPr>
          <a:xfrm>
            <a:off x="1121486" y="7943637"/>
            <a:ext cx="1501952" cy="127527"/>
          </a:xfrm>
          <a:prstGeom prst="rect">
            <a:avLst/>
          </a:prstGeom>
          <a:solidFill>
            <a:schemeClr val="bg1"/>
          </a:solid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schemeClr val="bg1"/>
              </a:solidFill>
            </a:endParaRPr>
          </a:p>
        </p:txBody>
      </p:sp>
      <p:sp>
        <p:nvSpPr>
          <p:cNvPr id="53" name="Rectangle 52"/>
          <p:cNvSpPr/>
          <p:nvPr/>
        </p:nvSpPr>
        <p:spPr>
          <a:xfrm>
            <a:off x="1123337" y="7943637"/>
            <a:ext cx="1077704" cy="128591"/>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schemeClr val="bg1"/>
              </a:solidFill>
            </a:endParaRPr>
          </a:p>
        </p:txBody>
      </p:sp>
      <p:sp>
        <p:nvSpPr>
          <p:cNvPr id="54" name="Rectangle 53"/>
          <p:cNvSpPr/>
          <p:nvPr/>
        </p:nvSpPr>
        <p:spPr>
          <a:xfrm>
            <a:off x="1116462" y="8232176"/>
            <a:ext cx="1506976" cy="110167"/>
          </a:xfrm>
          <a:prstGeom prst="rect">
            <a:avLst/>
          </a:prstGeom>
          <a:solidFill>
            <a:schemeClr val="bg1"/>
          </a:solid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schemeClr val="bg1"/>
              </a:solidFill>
            </a:endParaRPr>
          </a:p>
        </p:txBody>
      </p:sp>
      <p:sp>
        <p:nvSpPr>
          <p:cNvPr id="55" name="Rectangle 54"/>
          <p:cNvSpPr/>
          <p:nvPr/>
        </p:nvSpPr>
        <p:spPr>
          <a:xfrm>
            <a:off x="1111438" y="8227634"/>
            <a:ext cx="1188000" cy="109963"/>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schemeClr val="bg1"/>
              </a:solidFill>
            </a:endParaRPr>
          </a:p>
        </p:txBody>
      </p:sp>
      <p:sp>
        <p:nvSpPr>
          <p:cNvPr id="56" name="Rectangle 55"/>
          <p:cNvSpPr/>
          <p:nvPr/>
        </p:nvSpPr>
        <p:spPr>
          <a:xfrm>
            <a:off x="1116462" y="8520715"/>
            <a:ext cx="1506976" cy="116805"/>
          </a:xfrm>
          <a:prstGeom prst="rect">
            <a:avLst/>
          </a:prstGeom>
          <a:solidFill>
            <a:schemeClr val="bg1"/>
          </a:solid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schemeClr val="bg1"/>
              </a:solidFill>
            </a:endParaRPr>
          </a:p>
        </p:txBody>
      </p:sp>
      <p:sp>
        <p:nvSpPr>
          <p:cNvPr id="57" name="Rectangle 56"/>
          <p:cNvSpPr/>
          <p:nvPr/>
        </p:nvSpPr>
        <p:spPr>
          <a:xfrm>
            <a:off x="1111438" y="8521555"/>
            <a:ext cx="1296000" cy="115965"/>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schemeClr val="bg1"/>
              </a:solidFill>
            </a:endParaRPr>
          </a:p>
        </p:txBody>
      </p:sp>
      <p:sp>
        <p:nvSpPr>
          <p:cNvPr id="58" name="Rectangle 57"/>
          <p:cNvSpPr/>
          <p:nvPr/>
        </p:nvSpPr>
        <p:spPr>
          <a:xfrm>
            <a:off x="1116462" y="8797150"/>
            <a:ext cx="1506976" cy="129159"/>
          </a:xfrm>
          <a:prstGeom prst="rect">
            <a:avLst/>
          </a:prstGeom>
          <a:solidFill>
            <a:schemeClr val="bg1"/>
          </a:solid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schemeClr val="bg1"/>
              </a:solidFill>
            </a:endParaRPr>
          </a:p>
        </p:txBody>
      </p:sp>
      <p:sp>
        <p:nvSpPr>
          <p:cNvPr id="59" name="Rectangle 58"/>
          <p:cNvSpPr/>
          <p:nvPr/>
        </p:nvSpPr>
        <p:spPr>
          <a:xfrm>
            <a:off x="1111438" y="8800310"/>
            <a:ext cx="975600" cy="1260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schemeClr val="bg1"/>
              </a:solidFill>
            </a:endParaRPr>
          </a:p>
        </p:txBody>
      </p:sp>
      <p:sp>
        <p:nvSpPr>
          <p:cNvPr id="60" name="Rectangle 59"/>
          <p:cNvSpPr/>
          <p:nvPr/>
        </p:nvSpPr>
        <p:spPr>
          <a:xfrm>
            <a:off x="1116462" y="9094245"/>
            <a:ext cx="1506976" cy="117980"/>
          </a:xfrm>
          <a:prstGeom prst="rect">
            <a:avLst/>
          </a:prstGeom>
          <a:solidFill>
            <a:schemeClr val="bg1"/>
          </a:solid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schemeClr val="bg1"/>
              </a:solidFill>
            </a:endParaRPr>
          </a:p>
        </p:txBody>
      </p:sp>
      <p:sp>
        <p:nvSpPr>
          <p:cNvPr id="61" name="Rectangle 60"/>
          <p:cNvSpPr/>
          <p:nvPr/>
        </p:nvSpPr>
        <p:spPr>
          <a:xfrm>
            <a:off x="1111438" y="9094245"/>
            <a:ext cx="1420545" cy="11798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schemeClr val="bg1"/>
              </a:solidFill>
            </a:endParaRPr>
          </a:p>
        </p:txBody>
      </p:sp>
      <p:cxnSp>
        <p:nvCxnSpPr>
          <p:cNvPr id="62" name="Connecteur droit 61"/>
          <p:cNvCxnSpPr/>
          <p:nvPr/>
        </p:nvCxnSpPr>
        <p:spPr>
          <a:xfrm>
            <a:off x="219636" y="2402775"/>
            <a:ext cx="2187802" cy="0"/>
          </a:xfrm>
          <a:prstGeom prst="line">
            <a:avLst/>
          </a:prstGeom>
          <a:ln>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63" name="Connecteur droit 62"/>
          <p:cNvCxnSpPr/>
          <p:nvPr/>
        </p:nvCxnSpPr>
        <p:spPr>
          <a:xfrm>
            <a:off x="219636" y="5161215"/>
            <a:ext cx="2187802" cy="0"/>
          </a:xfrm>
          <a:prstGeom prst="line">
            <a:avLst/>
          </a:prstGeom>
          <a:ln>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64" name="Connecteur droit 63"/>
          <p:cNvCxnSpPr/>
          <p:nvPr/>
        </p:nvCxnSpPr>
        <p:spPr>
          <a:xfrm>
            <a:off x="253762" y="7054023"/>
            <a:ext cx="2187802" cy="0"/>
          </a:xfrm>
          <a:prstGeom prst="line">
            <a:avLst/>
          </a:prstGeom>
          <a:ln>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10" name="Losange 9"/>
          <p:cNvSpPr/>
          <p:nvPr/>
        </p:nvSpPr>
        <p:spPr>
          <a:xfrm>
            <a:off x="2087038" y="5887968"/>
            <a:ext cx="257189" cy="257189"/>
          </a:xfrm>
          <a:prstGeom prst="diamond">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5" name="Losange 64"/>
          <p:cNvSpPr/>
          <p:nvPr/>
        </p:nvSpPr>
        <p:spPr>
          <a:xfrm>
            <a:off x="1689349" y="6138757"/>
            <a:ext cx="257189" cy="257189"/>
          </a:xfrm>
          <a:prstGeom prst="diamond">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6" name="Losange 65"/>
          <p:cNvSpPr/>
          <p:nvPr/>
        </p:nvSpPr>
        <p:spPr>
          <a:xfrm>
            <a:off x="2387684" y="6388862"/>
            <a:ext cx="257189" cy="257189"/>
          </a:xfrm>
          <a:prstGeom prst="diamond">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3043172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743409A-4799-FA42-9F31-505AABB8CCA0}"/>
              </a:ext>
            </a:extLst>
          </p:cNvPr>
          <p:cNvSpPr>
            <a:spLocks noGrp="1"/>
          </p:cNvSpPr>
          <p:nvPr>
            <p:ph idx="1"/>
          </p:nvPr>
        </p:nvSpPr>
        <p:spPr>
          <a:xfrm>
            <a:off x="448927" y="645966"/>
            <a:ext cx="6661822" cy="9360267"/>
          </a:xfrm>
        </p:spPr>
        <p:txBody>
          <a:bodyPr>
            <a:normAutofit fontScale="47500" lnSpcReduction="20000"/>
          </a:bodyPr>
          <a:lstStyle/>
          <a:p>
            <a:pPr marL="0" indent="0">
              <a:buNone/>
            </a:pPr>
            <a:r>
              <a:rPr lang="fr-FR" b="1" dirty="0"/>
              <a:t>Cher(e) Candidat(e)</a:t>
            </a:r>
          </a:p>
          <a:p>
            <a:pPr marL="0" indent="0">
              <a:buNone/>
            </a:pPr>
            <a:endParaRPr lang="fr-FR" b="1" dirty="0"/>
          </a:p>
          <a:p>
            <a:pPr marL="0" indent="0">
              <a:buNone/>
            </a:pPr>
            <a:r>
              <a:rPr lang="fr-FR" b="1" dirty="0"/>
              <a:t>Merci d'avoir téléchargé ce modèle sur notre site. Nous espérons qu'il vous aidera à mettre en valeur votre CV.</a:t>
            </a:r>
          </a:p>
          <a:p>
            <a:pPr marL="0" indent="0">
              <a:buNone/>
            </a:pPr>
            <a:endParaRPr lang="fr-FR" b="1" dirty="0"/>
          </a:p>
          <a:p>
            <a:pPr marL="0" indent="0">
              <a:buNone/>
            </a:pPr>
            <a:r>
              <a:rPr lang="fr-FR" dirty="0"/>
              <a:t>---------------------------------------------------------------------------------------</a:t>
            </a:r>
          </a:p>
          <a:p>
            <a:pPr marL="0" indent="0">
              <a:buNone/>
            </a:pPr>
            <a:endParaRPr lang="fr-FR" dirty="0"/>
          </a:p>
          <a:p>
            <a:pPr marL="0" indent="0">
              <a:buNone/>
            </a:pPr>
            <a:r>
              <a:rPr lang="fr-FR" dirty="0"/>
              <a:t>Besoin de conseils pour rédiger votre CV ou vous préparer pour l’entretien d’embauche ? Consultez nos articles :</a:t>
            </a:r>
          </a:p>
          <a:p>
            <a:pPr marL="0" indent="0">
              <a:buNone/>
            </a:pPr>
            <a:endParaRPr lang="fr-FR" dirty="0"/>
          </a:p>
          <a:p>
            <a:pPr marL="0" indent="0">
              <a:buNone/>
            </a:pPr>
            <a:r>
              <a:rPr lang="fr-FR" dirty="0"/>
              <a:t>- </a:t>
            </a:r>
            <a:r>
              <a:rPr lang="fr-FR" dirty="0">
                <a:hlinkClick r:id="rId2"/>
              </a:rPr>
              <a:t>Le titre du CV : guide pratique + 30 exemples</a:t>
            </a:r>
            <a:endParaRPr lang="fr-FR" dirty="0"/>
          </a:p>
          <a:p>
            <a:pPr marL="0" indent="0">
              <a:buNone/>
            </a:pPr>
            <a:r>
              <a:rPr lang="fr-FR" dirty="0"/>
              <a:t>- </a:t>
            </a:r>
            <a:r>
              <a:rPr lang="fr-FR" dirty="0">
                <a:hlinkClick r:id="rId3"/>
              </a:rPr>
              <a:t>Comment mettre en valeur son expérience professionnelle ?</a:t>
            </a:r>
            <a:endParaRPr lang="fr-FR" dirty="0"/>
          </a:p>
          <a:p>
            <a:pPr marL="0" indent="0">
              <a:buNone/>
            </a:pPr>
            <a:r>
              <a:rPr lang="fr-FR" dirty="0"/>
              <a:t>- </a:t>
            </a:r>
            <a:r>
              <a:rPr lang="fr-FR" dirty="0">
                <a:hlinkClick r:id="rId4"/>
              </a:rPr>
              <a:t>Rédiger une accroche de CV percutante + 9 exemples</a:t>
            </a:r>
            <a:endParaRPr lang="fr-FR" dirty="0"/>
          </a:p>
          <a:p>
            <a:pPr marL="0" indent="0">
              <a:buNone/>
            </a:pPr>
            <a:r>
              <a:rPr lang="fr-FR" dirty="0"/>
              <a:t>- </a:t>
            </a:r>
            <a:r>
              <a:rPr lang="fr-FR" dirty="0">
                <a:hlinkClick r:id="rId5"/>
              </a:rPr>
              <a:t>Les 7 points clés d'un CV réussi</a:t>
            </a:r>
            <a:endParaRPr lang="fr-FR" dirty="0"/>
          </a:p>
          <a:p>
            <a:pPr marL="0" indent="0">
              <a:buNone/>
            </a:pPr>
            <a:r>
              <a:rPr lang="fr-FR" dirty="0"/>
              <a:t>- Personnalisez votre CV avec </a:t>
            </a:r>
            <a:r>
              <a:rPr lang="fr-FR" dirty="0">
                <a:hlinkClick r:id="rId6"/>
              </a:rPr>
              <a:t>des icônes gratuites</a:t>
            </a:r>
            <a:endParaRPr lang="fr-FR" dirty="0"/>
          </a:p>
          <a:p>
            <a:pPr marL="0" indent="0">
              <a:buNone/>
            </a:pPr>
            <a:r>
              <a:rPr lang="fr-FR" dirty="0"/>
              <a:t>- Bien </a:t>
            </a:r>
            <a:r>
              <a:rPr lang="fr-FR" dirty="0">
                <a:hlinkClick r:id="rId7"/>
              </a:rPr>
              <a:t>préparer son entretien </a:t>
            </a:r>
            <a:endParaRPr lang="fr-FR" dirty="0"/>
          </a:p>
          <a:p>
            <a:pPr marL="0" indent="0">
              <a:buNone/>
            </a:pPr>
            <a:endParaRPr lang="fr-FR" dirty="0"/>
          </a:p>
          <a:p>
            <a:pPr marL="0" indent="0">
              <a:buNone/>
            </a:pPr>
            <a:r>
              <a:rPr lang="fr-FR" dirty="0"/>
              <a:t>Nous proposons également plusieurs centaines d'exemples de lettres de motivation classées par métier et des modèles pour les mettre en forme.</a:t>
            </a:r>
          </a:p>
          <a:p>
            <a:pPr marL="0" indent="0">
              <a:buNone/>
            </a:pPr>
            <a:endParaRPr lang="fr-FR" dirty="0"/>
          </a:p>
          <a:p>
            <a:pPr marL="0" indent="0">
              <a:buNone/>
            </a:pPr>
            <a:r>
              <a:rPr lang="fr-FR" dirty="0"/>
              <a:t>- </a:t>
            </a:r>
            <a:r>
              <a:rPr lang="fr-FR" dirty="0">
                <a:hlinkClick r:id="rId8"/>
              </a:rPr>
              <a:t>1200 exemples de lettres de motivation </a:t>
            </a:r>
            <a:endParaRPr lang="fr-FR" dirty="0"/>
          </a:p>
          <a:p>
            <a:pPr marL="0" indent="0">
              <a:buNone/>
            </a:pPr>
            <a:r>
              <a:rPr lang="fr-FR" dirty="0"/>
              <a:t>- </a:t>
            </a:r>
            <a:r>
              <a:rPr lang="fr-FR" dirty="0">
                <a:hlinkClick r:id="rId9"/>
              </a:rPr>
              <a:t>Les modèles de </a:t>
            </a:r>
            <a:r>
              <a:rPr lang="fr-FR" dirty="0">
                <a:hlinkClick r:id="rId10"/>
              </a:rPr>
              <a:t>courrier</a:t>
            </a:r>
            <a:endParaRPr lang="fr-FR" dirty="0"/>
          </a:p>
          <a:p>
            <a:pPr marL="0" indent="0">
              <a:buNone/>
            </a:pPr>
            <a:r>
              <a:rPr lang="fr-FR" dirty="0"/>
              <a:t>- Tous nos conseils </a:t>
            </a:r>
            <a:r>
              <a:rPr lang="fr-FR" dirty="0">
                <a:hlinkClick r:id="rId11"/>
              </a:rPr>
              <a:t>pour rédiger une lettre efficace </a:t>
            </a:r>
            <a:endParaRPr lang="fr-FR" dirty="0"/>
          </a:p>
          <a:p>
            <a:pPr marL="0" indent="0">
              <a:buNone/>
            </a:pPr>
            <a:endParaRPr lang="fr-FR" dirty="0"/>
          </a:p>
          <a:p>
            <a:pPr marL="0" indent="0">
              <a:buNone/>
            </a:pPr>
            <a:endParaRPr lang="fr-FR" dirty="0"/>
          </a:p>
          <a:p>
            <a:pPr marL="0" indent="0">
              <a:buNone/>
            </a:pPr>
            <a:r>
              <a:rPr lang="fr-FR" dirty="0"/>
              <a:t>Nous vous souhaitons bonne chance dans vos recherches et vos entretiens </a:t>
            </a:r>
            <a:r>
              <a:rPr lang="fr-FR" dirty="0">
                <a:sym typeface="Wingdings" pitchFamily="2" charset="2"/>
              </a:rPr>
              <a:t> </a:t>
            </a:r>
            <a:endParaRPr lang="fr-FR" dirty="0"/>
          </a:p>
          <a:p>
            <a:pPr marL="0" indent="0">
              <a:buNone/>
            </a:pPr>
            <a:endParaRPr lang="fr-FR" dirty="0"/>
          </a:p>
          <a:p>
            <a:pPr marL="0" indent="0">
              <a:buNone/>
            </a:pPr>
            <a:endParaRPr lang="fr-FR" dirty="0"/>
          </a:p>
          <a:p>
            <a:pPr marL="0" indent="0">
              <a:buNone/>
            </a:pPr>
            <a:r>
              <a:rPr lang="fr-FR" dirty="0"/>
              <a:t>Enfin, rappelez-vous qu'une bonne candidature est une candidature personnalisée ! Prenez donc le temps de la rédiger avec soin car elle décrit votre parcours professionnel et votre personnalité. </a:t>
            </a:r>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lgn="ctr">
              <a:buNone/>
            </a:pPr>
            <a:r>
              <a:rPr lang="fr-FR" dirty="0">
                <a:solidFill>
                  <a:schemeClr val="tx1">
                    <a:lumMod val="50000"/>
                    <a:lumOff val="50000"/>
                  </a:schemeClr>
                </a:solidFill>
              </a:rPr>
              <a:t>----------------</a:t>
            </a:r>
          </a:p>
          <a:p>
            <a:pPr marL="0" indent="0">
              <a:buNone/>
            </a:pPr>
            <a:r>
              <a:rPr lang="fr-FR" sz="2100" dirty="0">
                <a:solidFill>
                  <a:schemeClr val="tx1">
                    <a:lumMod val="50000"/>
                    <a:lumOff val="50000"/>
                  </a:schemeClr>
                </a:solidFill>
              </a:rPr>
              <a:t>Copyright : Les contenus diffusés sur notre site (modèles de CV, modèles de lettre, articles ...) sont la propriété de creeruncv.com. Leur utilisation est limitée à un usage strictement personnel. Il est interdit de les diffuser ou redistribuer sans notre accord. Contenus déposés dans 180 pays devant huissier. Reproduction strictement interdite, même partielle. Limité à un usage strictement personnel. </a:t>
            </a:r>
            <a:br>
              <a:rPr lang="fr-FR" sz="2100" dirty="0">
                <a:solidFill>
                  <a:schemeClr val="tx1">
                    <a:lumMod val="50000"/>
                    <a:lumOff val="50000"/>
                  </a:schemeClr>
                </a:solidFill>
              </a:rPr>
            </a:br>
            <a:r>
              <a:rPr lang="fr-FR" sz="2100" dirty="0" err="1">
                <a:solidFill>
                  <a:schemeClr val="tx1">
                    <a:lumMod val="50000"/>
                    <a:lumOff val="50000"/>
                  </a:schemeClr>
                </a:solidFill>
              </a:rPr>
              <a:t>Disclaimer</a:t>
            </a:r>
            <a:r>
              <a:rPr lang="fr-FR" sz="2100" dirty="0">
                <a:solidFill>
                  <a:schemeClr val="tx1">
                    <a:lumMod val="50000"/>
                    <a:lumOff val="50000"/>
                  </a:schemeClr>
                </a:solidFill>
              </a:rPr>
              <a:t> : Les modèles disponibles sur notre site fournis "en l'état" et sans garantie.</a:t>
            </a:r>
          </a:p>
          <a:p>
            <a:pPr marL="0" indent="0">
              <a:buNone/>
            </a:pPr>
            <a:endParaRPr lang="fr-FR" sz="2447" dirty="0">
              <a:solidFill>
                <a:schemeClr val="tx1">
                  <a:lumMod val="50000"/>
                  <a:lumOff val="50000"/>
                </a:schemeClr>
              </a:solidFill>
            </a:endParaRPr>
          </a:p>
          <a:p>
            <a:pPr marL="0" indent="0" algn="ctr">
              <a:buNone/>
            </a:pPr>
            <a:r>
              <a:rPr lang="fr-FR" sz="2447" dirty="0" err="1"/>
              <a:t>Créeruncv.com</a:t>
            </a:r>
            <a:r>
              <a:rPr lang="fr-FR" sz="2447" dirty="0"/>
              <a:t> est un site gratuit. </a:t>
            </a:r>
          </a:p>
        </p:txBody>
      </p:sp>
    </p:spTree>
    <p:extLst>
      <p:ext uri="{BB962C8B-B14F-4D97-AF65-F5344CB8AC3E}">
        <p14:creationId xmlns:p14="http://schemas.microsoft.com/office/powerpoint/2010/main" val="1220094963"/>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1014</TotalTime>
  <Words>656</Words>
  <Application>Microsoft Macintosh PowerPoint</Application>
  <PresentationFormat>Personnalisé</PresentationFormat>
  <Paragraphs>88</Paragraphs>
  <Slides>2</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vt:i4>
      </vt:variant>
    </vt:vector>
  </HeadingPairs>
  <TitlesOfParts>
    <vt:vector size="6" baseType="lpstr">
      <vt:lpstr>Arial</vt:lpstr>
      <vt:lpstr>Calibri</vt:lpstr>
      <vt:lpstr>Calibri Light</vt:lpstr>
      <vt:lpstr>Thème Office</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Axel Maille</dc:creator>
  <cp:lastModifiedBy>Axel Maille</cp:lastModifiedBy>
  <cp:revision>14</cp:revision>
  <dcterms:created xsi:type="dcterms:W3CDTF">2017-11-12T00:45:54Z</dcterms:created>
  <dcterms:modified xsi:type="dcterms:W3CDTF">2022-08-02T15:55:30Z</dcterms:modified>
</cp:coreProperties>
</file>