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9" r:id="rId3"/>
  </p:sldIdLst>
  <p:sldSz cx="7559675" cy="1069181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CC1DD"/>
    <a:srgbClr val="B6C2D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61"/>
  </p:normalViewPr>
  <p:slideViewPr>
    <p:cSldViewPr snapToGrid="0" snapToObjects="1">
      <p:cViewPr varScale="1">
        <p:scale>
          <a:sx n="79" d="100"/>
          <a:sy n="79" d="100"/>
        </p:scale>
        <p:origin x="3440" y="2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fr-FR"/>
              <a:t>Cliquez et modifiez le titre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t>Cliquez pour modifier le style des sous-titres du masque</a:t>
            </a:r>
            <a:endParaRPr lang="en-US" dirty="0"/>
          </a:p>
        </p:txBody>
      </p:sp>
      <p:sp>
        <p:nvSpPr>
          <p:cNvPr id="4" name="Date Placeholder 3"/>
          <p:cNvSpPr>
            <a:spLocks noGrp="1"/>
          </p:cNvSpPr>
          <p:nvPr>
            <p:ph type="dt" sz="half" idx="10"/>
          </p:nvPr>
        </p:nvSpPr>
        <p:spPr/>
        <p:txBody>
          <a:bodyPr/>
          <a:lstStyle/>
          <a:p>
            <a:fld id="{328183B7-4A9F-D144-B936-6E4364398768}" type="datetimeFigureOut">
              <a:rPr lang="fr-FR" smtClean="0"/>
              <a:t>01/08/2022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D47E9E6-FA3E-0441-A03A-ED7A7209823A}"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28183B7-4A9F-D144-B936-6E4364398768}" type="datetimeFigureOut">
              <a:rPr lang="fr-FR" smtClean="0"/>
              <a:t>01/08/2022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D47E9E6-FA3E-0441-A03A-ED7A7209823A}"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r-FR"/>
              <a:t>Cliquez et modifiez le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28183B7-4A9F-D144-B936-6E4364398768}" type="datetimeFigureOut">
              <a:rPr lang="fr-FR" smtClean="0"/>
              <a:t>01/08/2022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D47E9E6-FA3E-0441-A03A-ED7A7209823A}" type="slidenum">
              <a:rPr lang="fr-FR" smtClean="0"/>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extLst>
      <p:ext uri="{BB962C8B-B14F-4D97-AF65-F5344CB8AC3E}">
        <p14:creationId xmlns:p14="http://schemas.microsoft.com/office/powerpoint/2010/main" val="1183712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28183B7-4A9F-D144-B936-6E4364398768}" type="datetimeFigureOut">
              <a:rPr lang="fr-FR" smtClean="0"/>
              <a:t>01/08/2022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D47E9E6-FA3E-0441-A03A-ED7A7209823A}"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r-FR"/>
              <a:t>Cliquez et modifiez le titre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28183B7-4A9F-D144-B936-6E4364398768}" type="datetimeFigureOut">
              <a:rPr lang="fr-FR" smtClean="0"/>
              <a:t>01/08/2022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D47E9E6-FA3E-0441-A03A-ED7A7209823A}"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28183B7-4A9F-D144-B936-6E4364398768}" type="datetimeFigureOut">
              <a:rPr lang="fr-FR" smtClean="0"/>
              <a:t>01/08/2022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D47E9E6-FA3E-0441-A03A-ED7A7209823A}"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r-FR"/>
              <a:t>Cliquez et modifiez le titre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4" name="Content Placeholder 3"/>
          <p:cNvSpPr>
            <a:spLocks noGrp="1"/>
          </p:cNvSpPr>
          <p:nvPr>
            <p:ph sz="half" idx="2"/>
          </p:nvPr>
        </p:nvSpPr>
        <p:spPr>
          <a:xfrm>
            <a:off x="520713" y="3905482"/>
            <a:ext cx="3198096"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6" name="Content Placeholder 5"/>
          <p:cNvSpPr>
            <a:spLocks noGrp="1"/>
          </p:cNvSpPr>
          <p:nvPr>
            <p:ph sz="quarter" idx="4"/>
          </p:nvPr>
        </p:nvSpPr>
        <p:spPr>
          <a:xfrm>
            <a:off x="3827086" y="3905482"/>
            <a:ext cx="3213847"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28183B7-4A9F-D144-B936-6E4364398768}" type="datetimeFigureOut">
              <a:rPr lang="fr-FR" smtClean="0"/>
              <a:t>01/08/2022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D47E9E6-FA3E-0441-A03A-ED7A7209823A}"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Date Placeholder 2"/>
          <p:cNvSpPr>
            <a:spLocks noGrp="1"/>
          </p:cNvSpPr>
          <p:nvPr>
            <p:ph type="dt" sz="half" idx="10"/>
          </p:nvPr>
        </p:nvSpPr>
        <p:spPr/>
        <p:txBody>
          <a:bodyPr/>
          <a:lstStyle/>
          <a:p>
            <a:fld id="{328183B7-4A9F-D144-B936-6E4364398768}" type="datetimeFigureOut">
              <a:rPr lang="fr-FR" smtClean="0"/>
              <a:t>01/08/2022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D47E9E6-FA3E-0441-A03A-ED7A7209823A}"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8183B7-4A9F-D144-B936-6E4364398768}" type="datetimeFigureOut">
              <a:rPr lang="fr-FR" smtClean="0"/>
              <a:t>01/08/2022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7D47E9E6-FA3E-0441-A03A-ED7A7209823A}"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Cliquez et modifiez le titre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28183B7-4A9F-D144-B936-6E4364398768}" type="datetimeFigureOut">
              <a:rPr lang="fr-FR" smtClean="0"/>
              <a:t>01/08/2022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D47E9E6-FA3E-0441-A03A-ED7A7209823A}"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Cliquez et modifiez le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Faire glisser l'image vers l'espace réservé ou cliquer sur l'icône pour l'ajouter</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28183B7-4A9F-D144-B936-6E4364398768}" type="datetimeFigureOut">
              <a:rPr lang="fr-FR" smtClean="0"/>
              <a:t>01/08/2022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D47E9E6-FA3E-0441-A03A-ED7A7209823A}"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Cliquez et modifiez le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328183B7-4A9F-D144-B936-6E4364398768}" type="datetimeFigureOut">
              <a:rPr lang="fr-FR" smtClean="0"/>
              <a:t>01/08/2022</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7D47E9E6-FA3E-0441-A03A-ED7A7209823A}" type="slidenum">
              <a:rPr lang="fr-FR" smtClean="0"/>
              <a:t>‹N°›</a:t>
            </a:fld>
            <a:endParaRPr lang="fr-FR"/>
          </a:p>
        </p:txBody>
      </p:sp>
    </p:spTree>
    <p:extLst>
      <p:ext uri="{BB962C8B-B14F-4D97-AF65-F5344CB8AC3E}">
        <p14:creationId xmlns:p14="http://schemas.microsoft.com/office/powerpoint/2010/main" val="6791433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hyperlink" Target="https://www.creeruncv.com/lettre-de-motivation/?utm_source=Document&amp;utm_medium=Link&amp;utm_campaign=Doc_CV_PTT" TargetMode="External"/><Relationship Id="rId3" Type="http://schemas.openxmlformats.org/officeDocument/2006/relationships/hyperlink" Target="https://www.creeruncv.com/conseils/lexperience-profesionnelle-sur-le-cv/?utm_source=Document&amp;utm_medium=Link&amp;utm_campaign=Doc_CV_PTT" TargetMode="External"/><Relationship Id="rId7" Type="http://schemas.openxmlformats.org/officeDocument/2006/relationships/hyperlink" Target="https://www.creeruncv.com/conseils/recrutement/?utm_source=Document&amp;utm_medium=Link&amp;utm_campaign=Doc_CV_PTT" TargetMode="External"/><Relationship Id="rId2" Type="http://schemas.openxmlformats.org/officeDocument/2006/relationships/hyperlink" Target="https://www.creeruncv.com/conseils/le-titre-du-cv/?utm_source=Document&amp;utm_medium=Link&amp;utm_campaign=Doc_CV_PTT" TargetMode="External"/><Relationship Id="rId1" Type="http://schemas.openxmlformats.org/officeDocument/2006/relationships/slideLayout" Target="../slideLayouts/slideLayout2.xml"/><Relationship Id="rId6" Type="http://schemas.openxmlformats.org/officeDocument/2006/relationships/hyperlink" Target="https://www.creeruncv.com/conseils/icones-pour-cv/?utm_source=Document&amp;utm_medium=Link&amp;utm_campaign=Doc_CV_PTT" TargetMode="External"/><Relationship Id="rId11" Type="http://schemas.openxmlformats.org/officeDocument/2006/relationships/hyperlink" Target="https://www.creeruncv.com/conseils/lettre-de-motivation/?utm_source=Document&amp;utm_medium=Link&amp;utm_campaign=Doc_CV_PTT" TargetMode="External"/><Relationship Id="rId5" Type="http://schemas.openxmlformats.org/officeDocument/2006/relationships/hyperlink" Target="https://www.creeruncv.com/conseils/faire-un-cv-conseils-pratiques/?utm_source=Document&amp;utm_medium=Link&amp;utm_campaign=Doc_CV_PTT" TargetMode="External"/><Relationship Id="rId10" Type="http://schemas.openxmlformats.org/officeDocument/2006/relationships/hyperlink" Target="https://www.creeruncv.com/modele-de-lettre/?utm_source=Document&amp;utm_medium=Link&amp;utm_campaign=Doc_CV_PTT" TargetMode="External"/><Relationship Id="rId4" Type="http://schemas.openxmlformats.org/officeDocument/2006/relationships/hyperlink" Target="https://www.creeruncv.com/conseils/laccroche-du-cv/?utm_source=Document&amp;utm_medium=Link&amp;utm_campaign=Doc_CV_PTT" TargetMode="External"/><Relationship Id="rId9" Type="http://schemas.openxmlformats.org/officeDocument/2006/relationships/hyperlink" Target="https://www.creeruncv.com/modele-de-lettr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637480" y="12"/>
            <a:ext cx="2923741" cy="2237408"/>
          </a:xfrm>
          <a:custGeom>
            <a:avLst/>
            <a:gdLst/>
            <a:ahLst/>
            <a:cxnLst/>
            <a:rect l="l" t="t" r="r" b="b"/>
            <a:pathLst>
              <a:path w="2924175" h="2237740">
                <a:moveTo>
                  <a:pt x="0" y="2237206"/>
                </a:moveTo>
                <a:lnTo>
                  <a:pt x="2924047" y="2237206"/>
                </a:lnTo>
                <a:lnTo>
                  <a:pt x="2924047" y="0"/>
                </a:lnTo>
                <a:lnTo>
                  <a:pt x="0" y="0"/>
                </a:lnTo>
                <a:lnTo>
                  <a:pt x="0" y="2237206"/>
                </a:lnTo>
                <a:close/>
              </a:path>
            </a:pathLst>
          </a:custGeom>
          <a:solidFill>
            <a:srgbClr val="808184"/>
          </a:solidFill>
        </p:spPr>
        <p:txBody>
          <a:bodyPr wrap="square" lIns="0" tIns="0" rIns="0" bIns="0" rtlCol="0"/>
          <a:lstStyle/>
          <a:p>
            <a:endParaRPr/>
          </a:p>
        </p:txBody>
      </p:sp>
      <p:sp>
        <p:nvSpPr>
          <p:cNvPr id="3" name="object 3"/>
          <p:cNvSpPr/>
          <p:nvPr/>
        </p:nvSpPr>
        <p:spPr>
          <a:xfrm>
            <a:off x="4637480" y="3706630"/>
            <a:ext cx="2923741" cy="6983963"/>
          </a:xfrm>
          <a:custGeom>
            <a:avLst/>
            <a:gdLst/>
            <a:ahLst/>
            <a:cxnLst/>
            <a:rect l="l" t="t" r="r" b="b"/>
            <a:pathLst>
              <a:path w="2924175" h="6985000">
                <a:moveTo>
                  <a:pt x="0" y="6984822"/>
                </a:moveTo>
                <a:lnTo>
                  <a:pt x="2924047" y="6984822"/>
                </a:lnTo>
                <a:lnTo>
                  <a:pt x="2924047" y="0"/>
                </a:lnTo>
                <a:lnTo>
                  <a:pt x="0" y="0"/>
                </a:lnTo>
                <a:lnTo>
                  <a:pt x="0" y="6984822"/>
                </a:lnTo>
                <a:close/>
              </a:path>
            </a:pathLst>
          </a:custGeom>
          <a:solidFill>
            <a:srgbClr val="808184"/>
          </a:solidFill>
        </p:spPr>
        <p:txBody>
          <a:bodyPr wrap="square" lIns="0" tIns="0" rIns="0" bIns="0" rtlCol="0"/>
          <a:lstStyle/>
          <a:p>
            <a:endParaRPr/>
          </a:p>
        </p:txBody>
      </p:sp>
      <p:sp>
        <p:nvSpPr>
          <p:cNvPr id="4" name="object 4"/>
          <p:cNvSpPr txBox="1"/>
          <p:nvPr/>
        </p:nvSpPr>
        <p:spPr>
          <a:xfrm>
            <a:off x="5180643" y="4319452"/>
            <a:ext cx="1838052" cy="1974900"/>
          </a:xfrm>
          <a:prstGeom prst="rect">
            <a:avLst/>
          </a:prstGeom>
        </p:spPr>
        <p:txBody>
          <a:bodyPr vert="horz" wrap="square" lIns="0" tIns="0" rIns="0" bIns="0" rtlCol="0">
            <a:spAutoFit/>
          </a:bodyPr>
          <a:lstStyle/>
          <a:p>
            <a:pPr algn="ctr">
              <a:lnSpc>
                <a:spcPts val="1100"/>
              </a:lnSpc>
            </a:pPr>
            <a:r>
              <a:rPr lang="fr-FR" sz="1000" dirty="0">
                <a:solidFill>
                  <a:schemeClr val="bg1"/>
                </a:solidFill>
                <a:cs typeface="Proxima Nova Rg"/>
              </a:rPr>
              <a:t>Adresse :</a:t>
            </a:r>
          </a:p>
          <a:p>
            <a:pPr algn="ctr">
              <a:lnSpc>
                <a:spcPts val="1100"/>
              </a:lnSpc>
            </a:pPr>
            <a:r>
              <a:rPr lang="fr-FR" sz="1000" dirty="0">
                <a:solidFill>
                  <a:schemeClr val="bg1"/>
                </a:solidFill>
                <a:cs typeface="Proxima Nova Rg"/>
              </a:rPr>
              <a:t>17 rue de la Réussite</a:t>
            </a:r>
          </a:p>
          <a:p>
            <a:pPr algn="ctr">
              <a:lnSpc>
                <a:spcPts val="1100"/>
              </a:lnSpc>
            </a:pPr>
            <a:r>
              <a:rPr lang="fr-FR" sz="1000" dirty="0">
                <a:solidFill>
                  <a:schemeClr val="bg1"/>
                </a:solidFill>
                <a:cs typeface="Proxima Nova Rg"/>
              </a:rPr>
              <a:t>75012 Paris</a:t>
            </a:r>
          </a:p>
          <a:p>
            <a:pPr algn="ctr">
              <a:lnSpc>
                <a:spcPts val="1100"/>
              </a:lnSpc>
            </a:pPr>
            <a:endParaRPr lang="fr-FR" sz="1000" dirty="0">
              <a:solidFill>
                <a:schemeClr val="bg1"/>
              </a:solidFill>
              <a:cs typeface="Proxima Nova Rg"/>
            </a:endParaRPr>
          </a:p>
          <a:p>
            <a:pPr algn="ctr">
              <a:lnSpc>
                <a:spcPts val="1100"/>
              </a:lnSpc>
            </a:pPr>
            <a:r>
              <a:rPr lang="fr-FR" sz="1000" dirty="0">
                <a:solidFill>
                  <a:schemeClr val="bg1"/>
                </a:solidFill>
                <a:cs typeface="Proxima Nova Rg"/>
              </a:rPr>
              <a:t>Tél. :</a:t>
            </a:r>
          </a:p>
          <a:p>
            <a:pPr algn="ctr">
              <a:lnSpc>
                <a:spcPts val="1100"/>
              </a:lnSpc>
            </a:pPr>
            <a:r>
              <a:rPr lang="fr-FR" sz="1000" dirty="0">
                <a:solidFill>
                  <a:schemeClr val="bg1"/>
                </a:solidFill>
                <a:cs typeface="Proxima Nova Rg"/>
              </a:rPr>
              <a:t>01 02 03 04 05</a:t>
            </a:r>
          </a:p>
          <a:p>
            <a:pPr algn="ctr">
              <a:lnSpc>
                <a:spcPts val="1100"/>
              </a:lnSpc>
            </a:pPr>
            <a:r>
              <a:rPr lang="fr-FR" sz="1000" dirty="0">
                <a:solidFill>
                  <a:schemeClr val="bg1"/>
                </a:solidFill>
                <a:cs typeface="Proxima Nova Rg"/>
              </a:rPr>
              <a:t>06 01 02 03 04</a:t>
            </a:r>
          </a:p>
          <a:p>
            <a:pPr algn="ctr">
              <a:lnSpc>
                <a:spcPts val="1100"/>
              </a:lnSpc>
            </a:pPr>
            <a:endParaRPr lang="fr-FR" sz="1000" dirty="0">
              <a:solidFill>
                <a:schemeClr val="bg1"/>
              </a:solidFill>
              <a:cs typeface="Proxima Nova Rg"/>
            </a:endParaRPr>
          </a:p>
          <a:p>
            <a:pPr algn="ctr">
              <a:lnSpc>
                <a:spcPts val="1100"/>
              </a:lnSpc>
            </a:pPr>
            <a:r>
              <a:rPr lang="fr-FR" sz="1000" dirty="0">
                <a:solidFill>
                  <a:schemeClr val="bg1"/>
                </a:solidFill>
                <a:cs typeface="Proxima Nova Rg"/>
              </a:rPr>
              <a:t>Web :</a:t>
            </a:r>
          </a:p>
          <a:p>
            <a:pPr algn="ctr">
              <a:lnSpc>
                <a:spcPts val="1100"/>
              </a:lnSpc>
            </a:pPr>
            <a:r>
              <a:rPr lang="fr-FR" sz="1000" dirty="0" err="1">
                <a:solidFill>
                  <a:schemeClr val="bg1"/>
                </a:solidFill>
                <a:cs typeface="Proxima Nova Rg"/>
              </a:rPr>
              <a:t>Twitter.com</a:t>
            </a:r>
            <a:r>
              <a:rPr lang="fr-FR" sz="1000" dirty="0">
                <a:solidFill>
                  <a:schemeClr val="bg1"/>
                </a:solidFill>
                <a:cs typeface="Proxima Nova Rg"/>
              </a:rPr>
              <a:t>/VN</a:t>
            </a:r>
            <a:br>
              <a:rPr lang="fr-FR" sz="1000" dirty="0">
                <a:solidFill>
                  <a:schemeClr val="bg1"/>
                </a:solidFill>
                <a:cs typeface="Proxima Nova Rg"/>
              </a:rPr>
            </a:br>
            <a:r>
              <a:rPr lang="fr-FR" sz="1000" dirty="0" err="1">
                <a:solidFill>
                  <a:schemeClr val="bg1"/>
                </a:solidFill>
                <a:cs typeface="Proxima Nova Rg"/>
              </a:rPr>
              <a:t>Facebook.com</a:t>
            </a:r>
            <a:r>
              <a:rPr lang="fr-FR" sz="1000" dirty="0">
                <a:solidFill>
                  <a:schemeClr val="bg1"/>
                </a:solidFill>
                <a:cs typeface="Proxima Nova Rg"/>
              </a:rPr>
              <a:t>/VN</a:t>
            </a:r>
          </a:p>
          <a:p>
            <a:pPr algn="ctr">
              <a:lnSpc>
                <a:spcPts val="1100"/>
              </a:lnSpc>
            </a:pPr>
            <a:endParaRPr lang="fr-FR" sz="1000" dirty="0">
              <a:solidFill>
                <a:schemeClr val="bg1"/>
              </a:solidFill>
              <a:cs typeface="Proxima Nova Rg"/>
            </a:endParaRPr>
          </a:p>
          <a:p>
            <a:pPr algn="ctr">
              <a:lnSpc>
                <a:spcPts val="1100"/>
              </a:lnSpc>
            </a:pPr>
            <a:r>
              <a:rPr lang="fr-FR" sz="1000" dirty="0">
                <a:solidFill>
                  <a:schemeClr val="bg1"/>
                </a:solidFill>
                <a:cs typeface="Proxima Nova Rg"/>
              </a:rPr>
              <a:t>Mail :</a:t>
            </a:r>
            <a:br>
              <a:rPr lang="fr-FR" sz="1000" dirty="0">
                <a:solidFill>
                  <a:schemeClr val="bg1"/>
                </a:solidFill>
                <a:cs typeface="Proxima Nova Rg"/>
              </a:rPr>
            </a:br>
            <a:r>
              <a:rPr lang="fr-FR" sz="1000" dirty="0" err="1">
                <a:solidFill>
                  <a:schemeClr val="bg1"/>
                </a:solidFill>
                <a:cs typeface="Proxima Nova Rg"/>
              </a:rPr>
              <a:t>mail@mail.com</a:t>
            </a:r>
            <a:endParaRPr sz="1000" dirty="0">
              <a:solidFill>
                <a:schemeClr val="bg1"/>
              </a:solidFill>
              <a:cs typeface="Proxima Nova Rg"/>
            </a:endParaRPr>
          </a:p>
        </p:txBody>
      </p:sp>
      <p:sp>
        <p:nvSpPr>
          <p:cNvPr id="9" name="object 9"/>
          <p:cNvSpPr txBox="1"/>
          <p:nvPr/>
        </p:nvSpPr>
        <p:spPr>
          <a:xfrm>
            <a:off x="547227" y="3680356"/>
            <a:ext cx="3825942" cy="3847207"/>
          </a:xfrm>
          <a:prstGeom prst="rect">
            <a:avLst/>
          </a:prstGeom>
        </p:spPr>
        <p:txBody>
          <a:bodyPr vert="horz" wrap="square" lIns="0" tIns="0" rIns="0" bIns="0" rtlCol="0">
            <a:spAutoFit/>
          </a:bodyPr>
          <a:lstStyle/>
          <a:p>
            <a:pPr algn="just" defTabSz="685800">
              <a:defRPr/>
            </a:pPr>
            <a:r>
              <a:rPr lang="fr-FR" sz="1000" b="1" dirty="0">
                <a:solidFill>
                  <a:srgbClr val="5CC1DD"/>
                </a:solidFill>
              </a:rPr>
              <a:t>2010- 2015 | TITRE DU POSTE  | SOCIÉTÉ</a:t>
            </a:r>
          </a:p>
          <a:p>
            <a:pPr algn="just" defTabSz="685800">
              <a:defRPr/>
            </a:pPr>
            <a:r>
              <a:rPr lang="fr-FR" sz="1000" dirty="0"/>
              <a:t>Décrivez ici les fonctions que vous avez occupées. Décrivez également vos missions, le nombre de personnes que vous avez encadré et si vous le pouvez, essayez d’inscrire les résultats que vous avez obtenus, n’hésitez pas à les quantifier.</a:t>
            </a:r>
          </a:p>
          <a:p>
            <a:pPr algn="just" defTabSz="685800">
              <a:defRPr/>
            </a:pPr>
            <a:endParaRPr lang="fr-FR" sz="1000" dirty="0"/>
          </a:p>
          <a:p>
            <a:pPr algn="just" defTabSz="685800">
              <a:defRPr/>
            </a:pPr>
            <a:r>
              <a:rPr lang="fr-FR" sz="1000" b="1" dirty="0">
                <a:solidFill>
                  <a:srgbClr val="5CC1DD"/>
                </a:solidFill>
              </a:rPr>
              <a:t>2010- 2015 | TITRE DU POSTE  | SOCIÉTÉ</a:t>
            </a:r>
          </a:p>
          <a:p>
            <a:pPr algn="just" defTabSz="685800">
              <a:defRPr/>
            </a:pPr>
            <a:r>
              <a:rPr lang="fr-FR" sz="1000" dirty="0"/>
              <a:t>Décrivez ici les fonctions que vous avez occupées. Décrivez également vos missions, le nombre de personnes que vous avez encadré et si vous le pouvez, essayez d’inscrire les résultats que vous avez obtenus, n’hésitez pas à les quantifier.</a:t>
            </a:r>
          </a:p>
          <a:p>
            <a:pPr algn="just" defTabSz="685800">
              <a:defRPr/>
            </a:pPr>
            <a:endParaRPr lang="fr-FR" sz="1000" dirty="0"/>
          </a:p>
          <a:p>
            <a:pPr algn="just" defTabSz="685800">
              <a:defRPr/>
            </a:pPr>
            <a:r>
              <a:rPr lang="fr-FR" sz="1000" b="1" dirty="0">
                <a:solidFill>
                  <a:srgbClr val="5CC1DD"/>
                </a:solidFill>
              </a:rPr>
              <a:t>2010- 2015 | TITRE DU POSTE  | SOCIÉTÉ</a:t>
            </a:r>
          </a:p>
          <a:p>
            <a:pPr algn="just" defTabSz="685800">
              <a:defRPr/>
            </a:pPr>
            <a:r>
              <a:rPr lang="fr-FR" sz="1000" dirty="0"/>
              <a:t>Décrivez ici les fonctions que vous avez occupées. Décrivez également vos missions, le nombre de personnes que vous avez encadré et si vous le pouvez, essayez d’inscrire les résultats que vous avez obtenus, n’hésitez pas à les quantifier.</a:t>
            </a:r>
          </a:p>
          <a:p>
            <a:pPr algn="just" defTabSz="685800">
              <a:defRPr/>
            </a:pPr>
            <a:endParaRPr lang="fr-FR" sz="1000" dirty="0"/>
          </a:p>
          <a:p>
            <a:pPr algn="just" defTabSz="685800">
              <a:defRPr/>
            </a:pPr>
            <a:r>
              <a:rPr lang="fr-FR" sz="1000" b="1" dirty="0">
                <a:solidFill>
                  <a:srgbClr val="5CC1DD"/>
                </a:solidFill>
              </a:rPr>
              <a:t>2010- 2015 | TITRE DU POSTE  | SOCIÉTÉ</a:t>
            </a:r>
          </a:p>
          <a:p>
            <a:pPr algn="just" defTabSz="685800">
              <a:defRPr/>
            </a:pPr>
            <a:r>
              <a:rPr lang="fr-FR" sz="1000" dirty="0"/>
              <a:t>Décrivez ici les fonctions que vous avez occupées. Décrivez également vos missions, le nombre de personnes que vous avez encadré et si vous le pouvez, essayez d’inscrire les résultats que vous avez obtenus, n’hésitez pas à les quantifier.</a:t>
            </a:r>
          </a:p>
          <a:p>
            <a:pPr algn="just" defTabSz="685800">
              <a:defRPr/>
            </a:pPr>
            <a:endParaRPr lang="fr-FR" sz="1000" dirty="0"/>
          </a:p>
          <a:p>
            <a:pPr marL="12699" marR="5079" algn="just"/>
            <a:endParaRPr sz="1000" dirty="0">
              <a:cs typeface="Proxima Nova Lt"/>
            </a:endParaRPr>
          </a:p>
        </p:txBody>
      </p:sp>
      <p:sp>
        <p:nvSpPr>
          <p:cNvPr id="12" name="object 12"/>
          <p:cNvSpPr txBox="1"/>
          <p:nvPr/>
        </p:nvSpPr>
        <p:spPr>
          <a:xfrm>
            <a:off x="547228" y="848919"/>
            <a:ext cx="1769482" cy="246221"/>
          </a:xfrm>
          <a:prstGeom prst="rect">
            <a:avLst/>
          </a:prstGeom>
        </p:spPr>
        <p:txBody>
          <a:bodyPr vert="horz" wrap="square" lIns="0" tIns="0" rIns="0" bIns="0" rtlCol="0">
            <a:spAutoFit/>
          </a:bodyPr>
          <a:lstStyle/>
          <a:p>
            <a:pPr marL="26031"/>
            <a:r>
              <a:rPr lang="fr-FR" sz="1600" b="1" spc="-15" dirty="0">
                <a:solidFill>
                  <a:srgbClr val="231F20"/>
                </a:solidFill>
                <a:cs typeface="Proxima Nova Rg"/>
              </a:rPr>
              <a:t>FORMATION.</a:t>
            </a:r>
            <a:endParaRPr sz="1600" dirty="0">
              <a:cs typeface="Proxima Nova Rg"/>
            </a:endParaRPr>
          </a:p>
        </p:txBody>
      </p:sp>
      <p:sp>
        <p:nvSpPr>
          <p:cNvPr id="13" name="object 13"/>
          <p:cNvSpPr txBox="1"/>
          <p:nvPr/>
        </p:nvSpPr>
        <p:spPr>
          <a:xfrm>
            <a:off x="547227" y="3109184"/>
            <a:ext cx="2371373" cy="246221"/>
          </a:xfrm>
          <a:prstGeom prst="rect">
            <a:avLst/>
          </a:prstGeom>
        </p:spPr>
        <p:txBody>
          <a:bodyPr vert="horz" wrap="square" lIns="0" tIns="0" rIns="0" bIns="0" rtlCol="0">
            <a:spAutoFit/>
          </a:bodyPr>
          <a:lstStyle/>
          <a:p>
            <a:pPr marL="26031"/>
            <a:r>
              <a:rPr lang="fr-FR" sz="1600" b="1" spc="-5" dirty="0">
                <a:solidFill>
                  <a:srgbClr val="231F20"/>
                </a:solidFill>
                <a:cs typeface="Proxima Nova Rg"/>
              </a:rPr>
              <a:t>EXPÉRIENCE PRO.</a:t>
            </a:r>
            <a:endParaRPr sz="1600" dirty="0">
              <a:cs typeface="Proxima Nova Rg"/>
            </a:endParaRPr>
          </a:p>
        </p:txBody>
      </p:sp>
      <p:sp>
        <p:nvSpPr>
          <p:cNvPr id="14" name="object 14"/>
          <p:cNvSpPr txBox="1"/>
          <p:nvPr/>
        </p:nvSpPr>
        <p:spPr>
          <a:xfrm>
            <a:off x="560598" y="7501917"/>
            <a:ext cx="2334645" cy="246221"/>
          </a:xfrm>
          <a:prstGeom prst="rect">
            <a:avLst/>
          </a:prstGeom>
        </p:spPr>
        <p:txBody>
          <a:bodyPr vert="horz" wrap="square" lIns="0" tIns="0" rIns="0" bIns="0" rtlCol="0">
            <a:spAutoFit/>
          </a:bodyPr>
          <a:lstStyle/>
          <a:p>
            <a:pPr marL="12699"/>
            <a:r>
              <a:rPr lang="fr-FR" sz="1600" b="1" dirty="0">
                <a:solidFill>
                  <a:srgbClr val="231F20"/>
                </a:solidFill>
                <a:cs typeface="Proxima Nova Rg"/>
              </a:rPr>
              <a:t>COMPÉTENCES / LANGUES</a:t>
            </a:r>
            <a:endParaRPr sz="1600" dirty="0">
              <a:cs typeface="Proxima Nova Rg"/>
            </a:endParaRPr>
          </a:p>
        </p:txBody>
      </p:sp>
      <p:sp>
        <p:nvSpPr>
          <p:cNvPr id="15" name="object 15"/>
          <p:cNvSpPr txBox="1"/>
          <p:nvPr/>
        </p:nvSpPr>
        <p:spPr>
          <a:xfrm>
            <a:off x="567912" y="9178068"/>
            <a:ext cx="1328895" cy="246221"/>
          </a:xfrm>
          <a:prstGeom prst="rect">
            <a:avLst/>
          </a:prstGeom>
        </p:spPr>
        <p:txBody>
          <a:bodyPr vert="horz" wrap="square" lIns="0" tIns="0" rIns="0" bIns="0" rtlCol="0">
            <a:spAutoFit/>
          </a:bodyPr>
          <a:lstStyle/>
          <a:p>
            <a:pPr marL="12699"/>
            <a:r>
              <a:rPr lang="fr-FR" sz="1600" b="1" dirty="0">
                <a:solidFill>
                  <a:srgbClr val="231F20"/>
                </a:solidFill>
                <a:cs typeface="Proxima Nova Rg"/>
              </a:rPr>
              <a:t>PERSONNALITÉ</a:t>
            </a:r>
            <a:endParaRPr sz="1600" dirty="0">
              <a:cs typeface="Proxima Nova Rg"/>
            </a:endParaRPr>
          </a:p>
        </p:txBody>
      </p:sp>
      <p:sp>
        <p:nvSpPr>
          <p:cNvPr id="16" name="object 16"/>
          <p:cNvSpPr txBox="1"/>
          <p:nvPr/>
        </p:nvSpPr>
        <p:spPr>
          <a:xfrm>
            <a:off x="301189" y="7902956"/>
            <a:ext cx="679134" cy="153888"/>
          </a:xfrm>
          <a:prstGeom prst="rect">
            <a:avLst/>
          </a:prstGeom>
        </p:spPr>
        <p:txBody>
          <a:bodyPr vert="horz" wrap="square" lIns="0" tIns="0" rIns="0" bIns="0" rtlCol="0">
            <a:spAutoFit/>
          </a:bodyPr>
          <a:lstStyle/>
          <a:p>
            <a:pPr marL="12699" algn="r"/>
            <a:r>
              <a:rPr lang="fr-FR" sz="1000" b="1" dirty="0">
                <a:solidFill>
                  <a:srgbClr val="231F20"/>
                </a:solidFill>
                <a:cs typeface="Proxima Nova Rg"/>
              </a:rPr>
              <a:t>ADWORDS</a:t>
            </a:r>
            <a:endParaRPr sz="1000" dirty="0">
              <a:cs typeface="Proxima Nova Rg"/>
            </a:endParaRPr>
          </a:p>
        </p:txBody>
      </p:sp>
      <p:sp>
        <p:nvSpPr>
          <p:cNvPr id="17" name="object 17"/>
          <p:cNvSpPr txBox="1"/>
          <p:nvPr/>
        </p:nvSpPr>
        <p:spPr>
          <a:xfrm>
            <a:off x="146304" y="8182315"/>
            <a:ext cx="858145" cy="153888"/>
          </a:xfrm>
          <a:prstGeom prst="rect">
            <a:avLst/>
          </a:prstGeom>
        </p:spPr>
        <p:txBody>
          <a:bodyPr vert="horz" wrap="square" lIns="0" tIns="0" rIns="0" bIns="0" rtlCol="0">
            <a:spAutoFit/>
          </a:bodyPr>
          <a:lstStyle/>
          <a:p>
            <a:pPr marL="12699" algn="r"/>
            <a:r>
              <a:rPr lang="fr-FR" sz="1000" b="1" dirty="0">
                <a:solidFill>
                  <a:srgbClr val="231F20"/>
                </a:solidFill>
                <a:cs typeface="Proxima Nova Rg"/>
              </a:rPr>
              <a:t>COMPTABILITÉ</a:t>
            </a:r>
            <a:endParaRPr sz="1000" dirty="0">
              <a:cs typeface="Proxima Nova Rg"/>
            </a:endParaRPr>
          </a:p>
        </p:txBody>
      </p:sp>
      <p:sp>
        <p:nvSpPr>
          <p:cNvPr id="18" name="object 18"/>
          <p:cNvSpPr txBox="1"/>
          <p:nvPr/>
        </p:nvSpPr>
        <p:spPr>
          <a:xfrm>
            <a:off x="146304" y="8461673"/>
            <a:ext cx="856241" cy="153888"/>
          </a:xfrm>
          <a:prstGeom prst="rect">
            <a:avLst/>
          </a:prstGeom>
        </p:spPr>
        <p:txBody>
          <a:bodyPr vert="horz" wrap="square" lIns="0" tIns="0" rIns="0" bIns="0" rtlCol="0">
            <a:spAutoFit/>
          </a:bodyPr>
          <a:lstStyle/>
          <a:p>
            <a:pPr marL="12699" algn="r"/>
            <a:r>
              <a:rPr lang="fr-FR" sz="1000" b="1">
                <a:solidFill>
                  <a:srgbClr val="231F20"/>
                </a:solidFill>
                <a:cs typeface="Proxima Nova Rg"/>
              </a:rPr>
              <a:t>MANAGEMENT</a:t>
            </a:r>
            <a:endParaRPr sz="1000" dirty="0">
              <a:cs typeface="Proxima Nova Rg"/>
            </a:endParaRPr>
          </a:p>
        </p:txBody>
      </p:sp>
      <p:sp>
        <p:nvSpPr>
          <p:cNvPr id="19" name="object 19"/>
          <p:cNvSpPr/>
          <p:nvPr/>
        </p:nvSpPr>
        <p:spPr>
          <a:xfrm>
            <a:off x="1134921" y="7957730"/>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20" name="object 20"/>
          <p:cNvSpPr/>
          <p:nvPr/>
        </p:nvSpPr>
        <p:spPr>
          <a:xfrm>
            <a:off x="1388883" y="7957730"/>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21" name="object 21"/>
          <p:cNvSpPr/>
          <p:nvPr/>
        </p:nvSpPr>
        <p:spPr>
          <a:xfrm>
            <a:off x="1642845" y="7957730"/>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22" name="object 22"/>
          <p:cNvSpPr/>
          <p:nvPr/>
        </p:nvSpPr>
        <p:spPr>
          <a:xfrm>
            <a:off x="1896807" y="7957730"/>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23" name="object 23"/>
          <p:cNvSpPr/>
          <p:nvPr/>
        </p:nvSpPr>
        <p:spPr>
          <a:xfrm>
            <a:off x="2150770" y="7957730"/>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24" name="object 24"/>
          <p:cNvSpPr/>
          <p:nvPr/>
        </p:nvSpPr>
        <p:spPr>
          <a:xfrm>
            <a:off x="1134921" y="8237089"/>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25" name="object 25"/>
          <p:cNvSpPr/>
          <p:nvPr/>
        </p:nvSpPr>
        <p:spPr>
          <a:xfrm>
            <a:off x="1388883" y="8237089"/>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26" name="object 26"/>
          <p:cNvSpPr/>
          <p:nvPr/>
        </p:nvSpPr>
        <p:spPr>
          <a:xfrm>
            <a:off x="1642845" y="8237089"/>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27" name="object 27"/>
          <p:cNvSpPr/>
          <p:nvPr/>
        </p:nvSpPr>
        <p:spPr>
          <a:xfrm>
            <a:off x="1896807" y="8237089"/>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28" name="object 28"/>
          <p:cNvSpPr/>
          <p:nvPr/>
        </p:nvSpPr>
        <p:spPr>
          <a:xfrm>
            <a:off x="2150770" y="8237089"/>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ln w="6350">
            <a:solidFill>
              <a:srgbClr val="5DC1DD"/>
            </a:solidFill>
          </a:ln>
        </p:spPr>
        <p:txBody>
          <a:bodyPr wrap="square" lIns="0" tIns="0" rIns="0" bIns="0" rtlCol="0"/>
          <a:lstStyle/>
          <a:p>
            <a:endParaRPr/>
          </a:p>
        </p:txBody>
      </p:sp>
      <p:sp>
        <p:nvSpPr>
          <p:cNvPr id="29" name="object 29"/>
          <p:cNvSpPr/>
          <p:nvPr/>
        </p:nvSpPr>
        <p:spPr>
          <a:xfrm>
            <a:off x="1134921" y="8516447"/>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30" name="object 30"/>
          <p:cNvSpPr/>
          <p:nvPr/>
        </p:nvSpPr>
        <p:spPr>
          <a:xfrm>
            <a:off x="1388883" y="8516447"/>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31" name="object 31"/>
          <p:cNvSpPr/>
          <p:nvPr/>
        </p:nvSpPr>
        <p:spPr>
          <a:xfrm>
            <a:off x="1642845" y="8516447"/>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32" name="object 32"/>
          <p:cNvSpPr/>
          <p:nvPr/>
        </p:nvSpPr>
        <p:spPr>
          <a:xfrm>
            <a:off x="1896807" y="8516447"/>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ln w="6350">
            <a:solidFill>
              <a:srgbClr val="5DC1DD"/>
            </a:solidFill>
          </a:ln>
        </p:spPr>
        <p:txBody>
          <a:bodyPr wrap="square" lIns="0" tIns="0" rIns="0" bIns="0" rtlCol="0"/>
          <a:lstStyle/>
          <a:p>
            <a:endParaRPr/>
          </a:p>
        </p:txBody>
      </p:sp>
      <p:sp>
        <p:nvSpPr>
          <p:cNvPr id="33" name="object 33"/>
          <p:cNvSpPr/>
          <p:nvPr/>
        </p:nvSpPr>
        <p:spPr>
          <a:xfrm>
            <a:off x="2150770" y="8516447"/>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ln w="6350">
            <a:solidFill>
              <a:srgbClr val="5DC1DD"/>
            </a:solidFill>
          </a:ln>
        </p:spPr>
        <p:txBody>
          <a:bodyPr wrap="square" lIns="0" tIns="0" rIns="0" bIns="0" rtlCol="0"/>
          <a:lstStyle/>
          <a:p>
            <a:endParaRPr/>
          </a:p>
        </p:txBody>
      </p:sp>
      <p:sp>
        <p:nvSpPr>
          <p:cNvPr id="34" name="object 34"/>
          <p:cNvSpPr txBox="1"/>
          <p:nvPr/>
        </p:nvSpPr>
        <p:spPr>
          <a:xfrm>
            <a:off x="2399971" y="7894226"/>
            <a:ext cx="641891" cy="153888"/>
          </a:xfrm>
          <a:prstGeom prst="rect">
            <a:avLst/>
          </a:prstGeom>
        </p:spPr>
        <p:txBody>
          <a:bodyPr vert="horz" wrap="square" lIns="0" tIns="0" rIns="0" bIns="0" rtlCol="0">
            <a:spAutoFit/>
          </a:bodyPr>
          <a:lstStyle/>
          <a:p>
            <a:pPr marL="12699" algn="r"/>
            <a:r>
              <a:rPr lang="fr-FR" sz="1000" b="1" dirty="0">
                <a:solidFill>
                  <a:srgbClr val="231F20"/>
                </a:solidFill>
                <a:cs typeface="Proxima Nova Rg"/>
              </a:rPr>
              <a:t>ANGLAIS</a:t>
            </a:r>
            <a:endParaRPr sz="1000" dirty="0">
              <a:cs typeface="Proxima Nova Rg"/>
            </a:endParaRPr>
          </a:p>
        </p:txBody>
      </p:sp>
      <p:sp>
        <p:nvSpPr>
          <p:cNvPr id="35" name="object 35"/>
          <p:cNvSpPr txBox="1"/>
          <p:nvPr/>
        </p:nvSpPr>
        <p:spPr>
          <a:xfrm>
            <a:off x="2398487" y="8173585"/>
            <a:ext cx="644643" cy="153888"/>
          </a:xfrm>
          <a:prstGeom prst="rect">
            <a:avLst/>
          </a:prstGeom>
        </p:spPr>
        <p:txBody>
          <a:bodyPr vert="horz" wrap="square" lIns="0" tIns="0" rIns="0" bIns="0" rtlCol="0">
            <a:spAutoFit/>
          </a:bodyPr>
          <a:lstStyle/>
          <a:p>
            <a:pPr marL="12699" algn="r"/>
            <a:r>
              <a:rPr lang="fr-FR" sz="1000" b="1" dirty="0">
                <a:solidFill>
                  <a:srgbClr val="231F20"/>
                </a:solidFill>
                <a:cs typeface="Proxima Nova Rg"/>
              </a:rPr>
              <a:t>ALLEMAND</a:t>
            </a:r>
            <a:endParaRPr sz="1000" dirty="0">
              <a:cs typeface="Proxima Nova Rg"/>
            </a:endParaRPr>
          </a:p>
        </p:txBody>
      </p:sp>
      <p:sp>
        <p:nvSpPr>
          <p:cNvPr id="36" name="object 36"/>
          <p:cNvSpPr txBox="1"/>
          <p:nvPr/>
        </p:nvSpPr>
        <p:spPr>
          <a:xfrm>
            <a:off x="2585364" y="8452943"/>
            <a:ext cx="457766" cy="153888"/>
          </a:xfrm>
          <a:prstGeom prst="rect">
            <a:avLst/>
          </a:prstGeom>
        </p:spPr>
        <p:txBody>
          <a:bodyPr vert="horz" wrap="square" lIns="0" tIns="0" rIns="0" bIns="0" rtlCol="0">
            <a:spAutoFit/>
          </a:bodyPr>
          <a:lstStyle/>
          <a:p>
            <a:pPr marL="12699"/>
            <a:r>
              <a:rPr lang="fr-FR" sz="1000" b="1" dirty="0">
                <a:solidFill>
                  <a:srgbClr val="231F20"/>
                </a:solidFill>
                <a:cs typeface="Proxima Nova Rg"/>
              </a:rPr>
              <a:t>CHINOIS</a:t>
            </a:r>
            <a:endParaRPr sz="1000" dirty="0">
              <a:cs typeface="Proxima Nova Rg"/>
            </a:endParaRPr>
          </a:p>
        </p:txBody>
      </p:sp>
      <p:sp>
        <p:nvSpPr>
          <p:cNvPr id="37" name="object 37"/>
          <p:cNvSpPr/>
          <p:nvPr/>
        </p:nvSpPr>
        <p:spPr>
          <a:xfrm>
            <a:off x="3172968" y="7948993"/>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38" name="object 38"/>
          <p:cNvSpPr/>
          <p:nvPr/>
        </p:nvSpPr>
        <p:spPr>
          <a:xfrm>
            <a:off x="3426930" y="7948993"/>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39" name="object 39"/>
          <p:cNvSpPr/>
          <p:nvPr/>
        </p:nvSpPr>
        <p:spPr>
          <a:xfrm>
            <a:off x="3680893" y="7948993"/>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40" name="object 40"/>
          <p:cNvSpPr/>
          <p:nvPr/>
        </p:nvSpPr>
        <p:spPr>
          <a:xfrm>
            <a:off x="3934855" y="7948993"/>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41" name="object 41"/>
          <p:cNvSpPr/>
          <p:nvPr/>
        </p:nvSpPr>
        <p:spPr>
          <a:xfrm>
            <a:off x="4188817" y="7948993"/>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ln w="6350">
            <a:solidFill>
              <a:srgbClr val="5DC1DD"/>
            </a:solidFill>
          </a:ln>
        </p:spPr>
        <p:txBody>
          <a:bodyPr wrap="square" lIns="0" tIns="0" rIns="0" bIns="0" rtlCol="0"/>
          <a:lstStyle/>
          <a:p>
            <a:endParaRPr/>
          </a:p>
        </p:txBody>
      </p:sp>
      <p:sp>
        <p:nvSpPr>
          <p:cNvPr id="42" name="object 42"/>
          <p:cNvSpPr/>
          <p:nvPr/>
        </p:nvSpPr>
        <p:spPr>
          <a:xfrm>
            <a:off x="3172968" y="8228352"/>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43" name="object 43"/>
          <p:cNvSpPr/>
          <p:nvPr/>
        </p:nvSpPr>
        <p:spPr>
          <a:xfrm>
            <a:off x="3426930" y="8228352"/>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44" name="object 44"/>
          <p:cNvSpPr/>
          <p:nvPr/>
        </p:nvSpPr>
        <p:spPr>
          <a:xfrm>
            <a:off x="3680893" y="8228352"/>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45" name="object 45"/>
          <p:cNvSpPr/>
          <p:nvPr/>
        </p:nvSpPr>
        <p:spPr>
          <a:xfrm>
            <a:off x="3934855" y="8228352"/>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46" name="object 46"/>
          <p:cNvSpPr/>
          <p:nvPr/>
        </p:nvSpPr>
        <p:spPr>
          <a:xfrm>
            <a:off x="4188817" y="8228352"/>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47" name="object 47"/>
          <p:cNvSpPr txBox="1"/>
          <p:nvPr/>
        </p:nvSpPr>
        <p:spPr>
          <a:xfrm>
            <a:off x="301189" y="9566013"/>
            <a:ext cx="693102" cy="153888"/>
          </a:xfrm>
          <a:prstGeom prst="rect">
            <a:avLst/>
          </a:prstGeom>
        </p:spPr>
        <p:txBody>
          <a:bodyPr vert="horz" wrap="square" lIns="0" tIns="0" rIns="0" bIns="0" rtlCol="0">
            <a:spAutoFit/>
          </a:bodyPr>
          <a:lstStyle/>
          <a:p>
            <a:pPr marL="12699" algn="r"/>
            <a:r>
              <a:rPr lang="fr-FR" sz="1000" b="1">
                <a:solidFill>
                  <a:srgbClr val="231F20"/>
                </a:solidFill>
                <a:cs typeface="Proxima Nova Rg"/>
              </a:rPr>
              <a:t>ORGANISE</a:t>
            </a:r>
            <a:endParaRPr sz="1000" dirty="0">
              <a:cs typeface="Proxima Nova Rg"/>
            </a:endParaRPr>
          </a:p>
        </p:txBody>
      </p:sp>
      <p:sp>
        <p:nvSpPr>
          <p:cNvPr id="48" name="object 48"/>
          <p:cNvSpPr txBox="1"/>
          <p:nvPr/>
        </p:nvSpPr>
        <p:spPr>
          <a:xfrm>
            <a:off x="411480" y="9845371"/>
            <a:ext cx="606301" cy="153888"/>
          </a:xfrm>
          <a:prstGeom prst="rect">
            <a:avLst/>
          </a:prstGeom>
        </p:spPr>
        <p:txBody>
          <a:bodyPr vert="horz" wrap="square" lIns="0" tIns="0" rIns="0" bIns="0" rtlCol="0">
            <a:spAutoFit/>
          </a:bodyPr>
          <a:lstStyle/>
          <a:p>
            <a:pPr marL="12699" algn="r"/>
            <a:r>
              <a:rPr lang="fr-FR" sz="1000" b="1" dirty="0">
                <a:solidFill>
                  <a:srgbClr val="231F20"/>
                </a:solidFill>
                <a:cs typeface="Proxima Nova Rg"/>
              </a:rPr>
              <a:t>CRÉATIF</a:t>
            </a:r>
            <a:endParaRPr sz="1000" dirty="0">
              <a:cs typeface="Proxima Nova Rg"/>
            </a:endParaRPr>
          </a:p>
        </p:txBody>
      </p:sp>
      <p:sp>
        <p:nvSpPr>
          <p:cNvPr id="49" name="object 49"/>
          <p:cNvSpPr/>
          <p:nvPr/>
        </p:nvSpPr>
        <p:spPr>
          <a:xfrm>
            <a:off x="1134921" y="9620789"/>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50" name="object 50"/>
          <p:cNvSpPr/>
          <p:nvPr/>
        </p:nvSpPr>
        <p:spPr>
          <a:xfrm>
            <a:off x="1388883" y="9620789"/>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51" name="object 51"/>
          <p:cNvSpPr/>
          <p:nvPr/>
        </p:nvSpPr>
        <p:spPr>
          <a:xfrm>
            <a:off x="1642845" y="9620789"/>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52" name="object 52"/>
          <p:cNvSpPr/>
          <p:nvPr/>
        </p:nvSpPr>
        <p:spPr>
          <a:xfrm>
            <a:off x="1896807" y="9620789"/>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53" name="object 53"/>
          <p:cNvSpPr/>
          <p:nvPr/>
        </p:nvSpPr>
        <p:spPr>
          <a:xfrm>
            <a:off x="2150770" y="9620789"/>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54" name="object 54"/>
          <p:cNvSpPr/>
          <p:nvPr/>
        </p:nvSpPr>
        <p:spPr>
          <a:xfrm>
            <a:off x="1134921" y="9900148"/>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55" name="object 55"/>
          <p:cNvSpPr/>
          <p:nvPr/>
        </p:nvSpPr>
        <p:spPr>
          <a:xfrm>
            <a:off x="1388883" y="9900148"/>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56" name="object 56"/>
          <p:cNvSpPr/>
          <p:nvPr/>
        </p:nvSpPr>
        <p:spPr>
          <a:xfrm>
            <a:off x="1642845" y="9900148"/>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57" name="object 57"/>
          <p:cNvSpPr/>
          <p:nvPr/>
        </p:nvSpPr>
        <p:spPr>
          <a:xfrm>
            <a:off x="1896807" y="9900148"/>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58" name="object 58"/>
          <p:cNvSpPr/>
          <p:nvPr/>
        </p:nvSpPr>
        <p:spPr>
          <a:xfrm>
            <a:off x="2150770" y="9900148"/>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ln w="6350">
            <a:solidFill>
              <a:srgbClr val="5DC1DD"/>
            </a:solidFill>
          </a:ln>
        </p:spPr>
        <p:txBody>
          <a:bodyPr wrap="square" lIns="0" tIns="0" rIns="0" bIns="0" rtlCol="0"/>
          <a:lstStyle/>
          <a:p>
            <a:endParaRPr/>
          </a:p>
        </p:txBody>
      </p:sp>
      <p:sp>
        <p:nvSpPr>
          <p:cNvPr id="59" name="object 59"/>
          <p:cNvSpPr txBox="1"/>
          <p:nvPr/>
        </p:nvSpPr>
        <p:spPr>
          <a:xfrm>
            <a:off x="2496731" y="9557282"/>
            <a:ext cx="557830" cy="153888"/>
          </a:xfrm>
          <a:prstGeom prst="rect">
            <a:avLst/>
          </a:prstGeom>
        </p:spPr>
        <p:txBody>
          <a:bodyPr vert="horz" wrap="square" lIns="0" tIns="0" rIns="0" bIns="0" rtlCol="0">
            <a:spAutoFit/>
          </a:bodyPr>
          <a:lstStyle/>
          <a:p>
            <a:pPr marL="12699" algn="r"/>
            <a:r>
              <a:rPr lang="fr-FR" sz="1000" b="1">
                <a:solidFill>
                  <a:srgbClr val="231F20"/>
                </a:solidFill>
                <a:cs typeface="Proxima Nova Rg"/>
              </a:rPr>
              <a:t>LEADER</a:t>
            </a:r>
            <a:endParaRPr sz="1000" dirty="0">
              <a:cs typeface="Proxima Nova Rg"/>
            </a:endParaRPr>
          </a:p>
        </p:txBody>
      </p:sp>
      <p:sp>
        <p:nvSpPr>
          <p:cNvPr id="60" name="object 60"/>
          <p:cNvSpPr txBox="1"/>
          <p:nvPr/>
        </p:nvSpPr>
        <p:spPr>
          <a:xfrm>
            <a:off x="2585364" y="9836640"/>
            <a:ext cx="470464" cy="153865"/>
          </a:xfrm>
          <a:prstGeom prst="rect">
            <a:avLst/>
          </a:prstGeom>
        </p:spPr>
        <p:txBody>
          <a:bodyPr vert="horz" wrap="square" lIns="0" tIns="0" rIns="0" bIns="0" rtlCol="0">
            <a:spAutoFit/>
          </a:bodyPr>
          <a:lstStyle/>
          <a:p>
            <a:pPr marL="12699" algn="r"/>
            <a:r>
              <a:rPr lang="fr-FR" sz="1000" b="1" dirty="0">
                <a:solidFill>
                  <a:srgbClr val="231F20"/>
                </a:solidFill>
                <a:cs typeface="Proxima Nova Rg"/>
              </a:rPr>
              <a:t>PRÉCIS</a:t>
            </a:r>
            <a:endParaRPr sz="1000" dirty="0">
              <a:cs typeface="Proxima Nova Rg"/>
            </a:endParaRPr>
          </a:p>
        </p:txBody>
      </p:sp>
      <p:sp>
        <p:nvSpPr>
          <p:cNvPr id="61" name="object 61"/>
          <p:cNvSpPr/>
          <p:nvPr/>
        </p:nvSpPr>
        <p:spPr>
          <a:xfrm>
            <a:off x="3172968" y="9612053"/>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62" name="object 62"/>
          <p:cNvSpPr/>
          <p:nvPr/>
        </p:nvSpPr>
        <p:spPr>
          <a:xfrm>
            <a:off x="3426930" y="9612053"/>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63" name="object 63"/>
          <p:cNvSpPr/>
          <p:nvPr/>
        </p:nvSpPr>
        <p:spPr>
          <a:xfrm>
            <a:off x="3680893" y="9612053"/>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64" name="object 64"/>
          <p:cNvSpPr/>
          <p:nvPr/>
        </p:nvSpPr>
        <p:spPr>
          <a:xfrm>
            <a:off x="3934855" y="9612053"/>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65" name="object 65"/>
          <p:cNvSpPr/>
          <p:nvPr/>
        </p:nvSpPr>
        <p:spPr>
          <a:xfrm>
            <a:off x="4188817" y="9612053"/>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66" name="object 66"/>
          <p:cNvSpPr/>
          <p:nvPr/>
        </p:nvSpPr>
        <p:spPr>
          <a:xfrm>
            <a:off x="3172968" y="9891412"/>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67" name="object 67"/>
          <p:cNvSpPr/>
          <p:nvPr/>
        </p:nvSpPr>
        <p:spPr>
          <a:xfrm>
            <a:off x="3426930" y="9891412"/>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68" name="object 68"/>
          <p:cNvSpPr/>
          <p:nvPr/>
        </p:nvSpPr>
        <p:spPr>
          <a:xfrm>
            <a:off x="3680893" y="9891412"/>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69" name="object 69"/>
          <p:cNvSpPr/>
          <p:nvPr/>
        </p:nvSpPr>
        <p:spPr>
          <a:xfrm>
            <a:off x="3934855" y="9891412"/>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70" name="object 70"/>
          <p:cNvSpPr/>
          <p:nvPr/>
        </p:nvSpPr>
        <p:spPr>
          <a:xfrm>
            <a:off x="4188817" y="9891412"/>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ln w="6350">
            <a:solidFill>
              <a:srgbClr val="5DC1DD"/>
            </a:solidFill>
          </a:ln>
        </p:spPr>
        <p:txBody>
          <a:bodyPr wrap="square" lIns="0" tIns="0" rIns="0" bIns="0" rtlCol="0"/>
          <a:lstStyle/>
          <a:p>
            <a:endParaRPr/>
          </a:p>
        </p:txBody>
      </p:sp>
      <p:sp>
        <p:nvSpPr>
          <p:cNvPr id="71" name="object 71"/>
          <p:cNvSpPr/>
          <p:nvPr/>
        </p:nvSpPr>
        <p:spPr>
          <a:xfrm>
            <a:off x="3172968" y="8507710"/>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72" name="object 72"/>
          <p:cNvSpPr/>
          <p:nvPr/>
        </p:nvSpPr>
        <p:spPr>
          <a:xfrm>
            <a:off x="3426930" y="8507710"/>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73" name="object 73"/>
          <p:cNvSpPr/>
          <p:nvPr/>
        </p:nvSpPr>
        <p:spPr>
          <a:xfrm>
            <a:off x="3680893" y="8507710"/>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5DC1DD"/>
          </a:solidFill>
        </p:spPr>
        <p:txBody>
          <a:bodyPr wrap="square" lIns="0" tIns="0" rIns="0" bIns="0" rtlCol="0"/>
          <a:lstStyle/>
          <a:p>
            <a:endParaRPr/>
          </a:p>
        </p:txBody>
      </p:sp>
      <p:sp>
        <p:nvSpPr>
          <p:cNvPr id="74" name="object 74"/>
          <p:cNvSpPr/>
          <p:nvPr/>
        </p:nvSpPr>
        <p:spPr>
          <a:xfrm>
            <a:off x="3934855" y="8507710"/>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ln w="6350">
            <a:solidFill>
              <a:srgbClr val="5DC1DD"/>
            </a:solidFill>
          </a:ln>
        </p:spPr>
        <p:txBody>
          <a:bodyPr wrap="square" lIns="0" tIns="0" rIns="0" bIns="0" rtlCol="0"/>
          <a:lstStyle/>
          <a:p>
            <a:endParaRPr/>
          </a:p>
        </p:txBody>
      </p:sp>
      <p:sp>
        <p:nvSpPr>
          <p:cNvPr id="75" name="object 75"/>
          <p:cNvSpPr/>
          <p:nvPr/>
        </p:nvSpPr>
        <p:spPr>
          <a:xfrm>
            <a:off x="4188817" y="8507710"/>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ln w="6350">
            <a:solidFill>
              <a:srgbClr val="5DC1DD"/>
            </a:solidFill>
          </a:ln>
        </p:spPr>
        <p:txBody>
          <a:bodyPr wrap="square" lIns="0" tIns="0" rIns="0" bIns="0" rtlCol="0"/>
          <a:lstStyle/>
          <a:p>
            <a:endParaRPr/>
          </a:p>
        </p:txBody>
      </p:sp>
      <p:sp>
        <p:nvSpPr>
          <p:cNvPr id="107" name="object 107"/>
          <p:cNvSpPr/>
          <p:nvPr/>
        </p:nvSpPr>
        <p:spPr>
          <a:xfrm>
            <a:off x="4637480" y="2236887"/>
            <a:ext cx="2923741" cy="1469807"/>
          </a:xfrm>
          <a:custGeom>
            <a:avLst/>
            <a:gdLst/>
            <a:ahLst/>
            <a:cxnLst/>
            <a:rect l="l" t="t" r="r" b="b"/>
            <a:pathLst>
              <a:path w="2924175" h="1470025">
                <a:moveTo>
                  <a:pt x="0" y="1469961"/>
                </a:moveTo>
                <a:lnTo>
                  <a:pt x="2924047" y="1469961"/>
                </a:lnTo>
                <a:lnTo>
                  <a:pt x="2924047" y="0"/>
                </a:lnTo>
                <a:lnTo>
                  <a:pt x="0" y="0"/>
                </a:lnTo>
                <a:lnTo>
                  <a:pt x="0" y="1469961"/>
                </a:lnTo>
                <a:close/>
              </a:path>
            </a:pathLst>
          </a:custGeom>
          <a:solidFill>
            <a:srgbClr val="5DC1DD"/>
          </a:solidFill>
        </p:spPr>
        <p:txBody>
          <a:bodyPr wrap="square" lIns="0" tIns="0" rIns="0" bIns="0" rtlCol="0"/>
          <a:lstStyle/>
          <a:p>
            <a:endParaRPr/>
          </a:p>
        </p:txBody>
      </p:sp>
      <p:sp>
        <p:nvSpPr>
          <p:cNvPr id="108" name="object 108"/>
          <p:cNvSpPr/>
          <p:nvPr/>
        </p:nvSpPr>
        <p:spPr>
          <a:xfrm>
            <a:off x="3049448" y="3258459"/>
            <a:ext cx="1310445" cy="0"/>
          </a:xfrm>
          <a:custGeom>
            <a:avLst/>
            <a:gdLst/>
            <a:ahLst/>
            <a:cxnLst/>
            <a:rect l="l" t="t" r="r" b="b"/>
            <a:pathLst>
              <a:path w="1310639">
                <a:moveTo>
                  <a:pt x="0" y="0"/>
                </a:moveTo>
                <a:lnTo>
                  <a:pt x="1310398" y="0"/>
                </a:lnTo>
              </a:path>
            </a:pathLst>
          </a:custGeom>
          <a:ln w="25400">
            <a:solidFill>
              <a:srgbClr val="5DC1DD"/>
            </a:solidFill>
          </a:ln>
        </p:spPr>
        <p:txBody>
          <a:bodyPr wrap="square" lIns="0" tIns="0" rIns="0" bIns="0" rtlCol="0"/>
          <a:lstStyle/>
          <a:p>
            <a:endParaRPr/>
          </a:p>
        </p:txBody>
      </p:sp>
      <p:sp>
        <p:nvSpPr>
          <p:cNvPr id="109" name="object 109"/>
          <p:cNvSpPr/>
          <p:nvPr/>
        </p:nvSpPr>
        <p:spPr>
          <a:xfrm flipV="1">
            <a:off x="2918600" y="7586698"/>
            <a:ext cx="1441156" cy="45719"/>
          </a:xfrm>
          <a:custGeom>
            <a:avLst/>
            <a:gdLst/>
            <a:ahLst/>
            <a:cxnLst/>
            <a:rect l="l" t="t" r="r" b="b"/>
            <a:pathLst>
              <a:path w="2996565">
                <a:moveTo>
                  <a:pt x="0" y="0"/>
                </a:moveTo>
                <a:lnTo>
                  <a:pt x="2996463" y="0"/>
                </a:lnTo>
              </a:path>
            </a:pathLst>
          </a:custGeom>
          <a:ln w="25400">
            <a:solidFill>
              <a:srgbClr val="5DC1DD"/>
            </a:solidFill>
          </a:ln>
        </p:spPr>
        <p:txBody>
          <a:bodyPr wrap="square" lIns="0" tIns="0" rIns="0" bIns="0" rtlCol="0"/>
          <a:lstStyle/>
          <a:p>
            <a:endParaRPr/>
          </a:p>
        </p:txBody>
      </p:sp>
      <p:sp>
        <p:nvSpPr>
          <p:cNvPr id="110" name="object 110"/>
          <p:cNvSpPr/>
          <p:nvPr/>
        </p:nvSpPr>
        <p:spPr>
          <a:xfrm>
            <a:off x="1930941" y="9324996"/>
            <a:ext cx="2429149" cy="0"/>
          </a:xfrm>
          <a:custGeom>
            <a:avLst/>
            <a:gdLst/>
            <a:ahLst/>
            <a:cxnLst/>
            <a:rect l="l" t="t" r="r" b="b"/>
            <a:pathLst>
              <a:path w="2429510">
                <a:moveTo>
                  <a:pt x="0" y="0"/>
                </a:moveTo>
                <a:lnTo>
                  <a:pt x="2429078" y="0"/>
                </a:lnTo>
              </a:path>
            </a:pathLst>
          </a:custGeom>
          <a:ln w="25400">
            <a:solidFill>
              <a:srgbClr val="5DC1DD"/>
            </a:solidFill>
          </a:ln>
        </p:spPr>
        <p:txBody>
          <a:bodyPr wrap="square" lIns="0" tIns="0" rIns="0" bIns="0" rtlCol="0"/>
          <a:lstStyle/>
          <a:p>
            <a:endParaRPr/>
          </a:p>
        </p:txBody>
      </p:sp>
      <p:sp>
        <p:nvSpPr>
          <p:cNvPr id="111" name="object 111"/>
          <p:cNvSpPr/>
          <p:nvPr/>
        </p:nvSpPr>
        <p:spPr>
          <a:xfrm>
            <a:off x="1855688" y="996607"/>
            <a:ext cx="2495814" cy="0"/>
          </a:xfrm>
          <a:custGeom>
            <a:avLst/>
            <a:gdLst/>
            <a:ahLst/>
            <a:cxnLst/>
            <a:rect l="l" t="t" r="r" b="b"/>
            <a:pathLst>
              <a:path w="2496185">
                <a:moveTo>
                  <a:pt x="0" y="0"/>
                </a:moveTo>
                <a:lnTo>
                  <a:pt x="2496045" y="0"/>
                </a:lnTo>
              </a:path>
            </a:pathLst>
          </a:custGeom>
          <a:ln w="25400">
            <a:solidFill>
              <a:srgbClr val="5DC1DD"/>
            </a:solidFill>
          </a:ln>
        </p:spPr>
        <p:txBody>
          <a:bodyPr wrap="square" lIns="0" tIns="0" rIns="0" bIns="0" rtlCol="0"/>
          <a:lstStyle/>
          <a:p>
            <a:endParaRPr/>
          </a:p>
        </p:txBody>
      </p:sp>
      <p:sp>
        <p:nvSpPr>
          <p:cNvPr id="112" name="object 112"/>
          <p:cNvSpPr txBox="1"/>
          <p:nvPr/>
        </p:nvSpPr>
        <p:spPr>
          <a:xfrm>
            <a:off x="5398605" y="3937809"/>
            <a:ext cx="1401872" cy="215444"/>
          </a:xfrm>
          <a:prstGeom prst="rect">
            <a:avLst/>
          </a:prstGeom>
        </p:spPr>
        <p:txBody>
          <a:bodyPr vert="horz" wrap="square" lIns="0" tIns="0" rIns="0" bIns="0" rtlCol="0">
            <a:spAutoFit/>
          </a:bodyPr>
          <a:lstStyle/>
          <a:p>
            <a:pPr marL="12699" algn="ctr"/>
            <a:r>
              <a:rPr lang="fr-FR" sz="1400" b="1" dirty="0">
                <a:solidFill>
                  <a:srgbClr val="FFFFFF"/>
                </a:solidFill>
                <a:cs typeface="Proxima Nova Rg"/>
              </a:rPr>
              <a:t>MES CONTACTS</a:t>
            </a:r>
            <a:endParaRPr sz="1400" dirty="0">
              <a:cs typeface="Proxima Nova Rg"/>
            </a:endParaRPr>
          </a:p>
        </p:txBody>
      </p:sp>
      <p:sp>
        <p:nvSpPr>
          <p:cNvPr id="115" name="object 115"/>
          <p:cNvSpPr txBox="1"/>
          <p:nvPr/>
        </p:nvSpPr>
        <p:spPr>
          <a:xfrm>
            <a:off x="5685649" y="6860041"/>
            <a:ext cx="936486" cy="215444"/>
          </a:xfrm>
          <a:prstGeom prst="rect">
            <a:avLst/>
          </a:prstGeom>
        </p:spPr>
        <p:txBody>
          <a:bodyPr vert="horz" wrap="square" lIns="0" tIns="0" rIns="0" bIns="0" rtlCol="0">
            <a:spAutoFit/>
          </a:bodyPr>
          <a:lstStyle/>
          <a:p>
            <a:pPr marL="12699"/>
            <a:r>
              <a:rPr lang="fr-FR" sz="1400" b="1" dirty="0">
                <a:solidFill>
                  <a:srgbClr val="FFFFFF"/>
                </a:solidFill>
                <a:cs typeface="Proxima Nova Rg"/>
              </a:rPr>
              <a:t>OBJECTIFS</a:t>
            </a:r>
            <a:endParaRPr sz="1400" dirty="0">
              <a:cs typeface="Proxima Nova Rg"/>
            </a:endParaRPr>
          </a:p>
        </p:txBody>
      </p:sp>
      <p:sp>
        <p:nvSpPr>
          <p:cNvPr id="116" name="object 116"/>
          <p:cNvSpPr txBox="1"/>
          <p:nvPr/>
        </p:nvSpPr>
        <p:spPr>
          <a:xfrm>
            <a:off x="5046038" y="2376882"/>
            <a:ext cx="2126934" cy="1105431"/>
          </a:xfrm>
          <a:prstGeom prst="rect">
            <a:avLst/>
          </a:prstGeom>
        </p:spPr>
        <p:txBody>
          <a:bodyPr vert="horz" wrap="square" lIns="0" tIns="0" rIns="0" bIns="0" rtlCol="0">
            <a:spAutoFit/>
          </a:bodyPr>
          <a:lstStyle/>
          <a:p>
            <a:pPr marL="12699" marR="5079" algn="ctr"/>
            <a:r>
              <a:rPr lang="fr-FR" sz="3000" b="1" dirty="0">
                <a:solidFill>
                  <a:srgbClr val="FFFFFF"/>
                </a:solidFill>
                <a:cs typeface="Proxima Nova Rg"/>
              </a:rPr>
              <a:t>Victoria</a:t>
            </a:r>
          </a:p>
          <a:p>
            <a:pPr marL="12699" marR="5079" algn="ctr"/>
            <a:r>
              <a:rPr lang="fr-FR" sz="3000" b="1" dirty="0">
                <a:solidFill>
                  <a:srgbClr val="FFFFFF"/>
                </a:solidFill>
                <a:cs typeface="Proxima Nova Rg"/>
              </a:rPr>
              <a:t>NGUYEN</a:t>
            </a:r>
            <a:endParaRPr sz="3000" dirty="0">
              <a:cs typeface="Proxima Nova Rg"/>
            </a:endParaRPr>
          </a:p>
          <a:p>
            <a:pPr marR="10159" algn="ctr">
              <a:spcBef>
                <a:spcPts val="100"/>
              </a:spcBef>
            </a:pPr>
            <a:r>
              <a:rPr lang="fr-FR" sz="1100" b="1" dirty="0">
                <a:solidFill>
                  <a:srgbClr val="FFFFFF"/>
                </a:solidFill>
                <a:cs typeface="Lato Light"/>
              </a:rPr>
              <a:t>TITRE DU POSTE RECHERCHE</a:t>
            </a:r>
            <a:endParaRPr sz="1100" b="1" dirty="0">
              <a:cs typeface="Lato Light"/>
            </a:endParaRPr>
          </a:p>
        </p:txBody>
      </p:sp>
      <p:pic>
        <p:nvPicPr>
          <p:cNvPr id="117" name="Image 116"/>
          <p:cNvPicPr>
            <a:picLocks noChangeAspect="1"/>
          </p:cNvPicPr>
          <p:nvPr/>
        </p:nvPicPr>
        <p:blipFill rotWithShape="1">
          <a:blip r:embed="rId2">
            <a:extLst>
              <a:ext uri="{28A0092B-C50C-407E-A947-70E740481C1C}">
                <a14:useLocalDpi xmlns:a14="http://schemas.microsoft.com/office/drawing/2010/main" val="0"/>
              </a:ext>
            </a:extLst>
          </a:blip>
          <a:srcRect r="35891"/>
          <a:stretch/>
        </p:blipFill>
        <p:spPr>
          <a:xfrm>
            <a:off x="5340489" y="180032"/>
            <a:ext cx="1497151" cy="2056855"/>
          </a:xfrm>
          <a:prstGeom prst="rect">
            <a:avLst/>
          </a:prstGeom>
        </p:spPr>
      </p:pic>
      <p:sp>
        <p:nvSpPr>
          <p:cNvPr id="118" name="Rectangle 117"/>
          <p:cNvSpPr/>
          <p:nvPr/>
        </p:nvSpPr>
        <p:spPr>
          <a:xfrm>
            <a:off x="507726" y="1203621"/>
            <a:ext cx="3778250" cy="1938992"/>
          </a:xfrm>
          <a:prstGeom prst="rect">
            <a:avLst/>
          </a:prstGeom>
        </p:spPr>
        <p:txBody>
          <a:bodyPr>
            <a:spAutoFit/>
          </a:bodyPr>
          <a:lstStyle/>
          <a:p>
            <a:pPr defTabSz="685800">
              <a:defRPr/>
            </a:pPr>
            <a:r>
              <a:rPr lang="fr-FR" sz="1000" b="1" dirty="0">
                <a:solidFill>
                  <a:srgbClr val="5CC1DD"/>
                </a:solidFill>
              </a:rPr>
              <a:t>2012 </a:t>
            </a:r>
            <a:r>
              <a:rPr lang="mr-IN" sz="1000" b="1" dirty="0">
                <a:solidFill>
                  <a:srgbClr val="5CC1DD"/>
                </a:solidFill>
              </a:rPr>
              <a:t>–</a:t>
            </a:r>
            <a:r>
              <a:rPr lang="fr-FR" sz="1000" b="1" dirty="0">
                <a:solidFill>
                  <a:srgbClr val="5CC1DD"/>
                </a:solidFill>
              </a:rPr>
              <a:t> DIPLÔME – UNIVERSITÉ</a:t>
            </a:r>
          </a:p>
          <a:p>
            <a:pPr defTabSz="685800">
              <a:defRPr/>
            </a:pPr>
            <a:r>
              <a:rPr lang="fr-FR" sz="1000" dirty="0"/>
              <a:t>Décrivez en une ligne les objectifs et les spécialités de cette formation. Inscrivez votre mention si vous en avez eu une.</a:t>
            </a:r>
          </a:p>
          <a:p>
            <a:pPr defTabSz="685800">
              <a:defRPr/>
            </a:pPr>
            <a:endParaRPr lang="fr-FR" sz="1000" dirty="0"/>
          </a:p>
          <a:p>
            <a:pPr defTabSz="685800">
              <a:defRPr/>
            </a:pPr>
            <a:r>
              <a:rPr lang="fr-FR" sz="1000" b="1" dirty="0">
                <a:solidFill>
                  <a:srgbClr val="5CC1DD"/>
                </a:solidFill>
              </a:rPr>
              <a:t>2012 </a:t>
            </a:r>
            <a:r>
              <a:rPr lang="mr-IN" sz="1000" b="1" dirty="0">
                <a:solidFill>
                  <a:srgbClr val="5CC1DD"/>
                </a:solidFill>
              </a:rPr>
              <a:t>–</a:t>
            </a:r>
            <a:r>
              <a:rPr lang="fr-FR" sz="1000" b="1" dirty="0">
                <a:solidFill>
                  <a:srgbClr val="5CC1DD"/>
                </a:solidFill>
              </a:rPr>
              <a:t> DIPLÔME – UNIVERSITÉ</a:t>
            </a:r>
          </a:p>
          <a:p>
            <a:pPr defTabSz="685800">
              <a:defRPr/>
            </a:pPr>
            <a:r>
              <a:rPr lang="fr-FR" sz="1000" dirty="0"/>
              <a:t>Décrivez en une ligne les objectifs et les spécialités de cette formation. Inscrivez votre mention si vous en avez eu une.</a:t>
            </a:r>
          </a:p>
          <a:p>
            <a:pPr defTabSz="685800">
              <a:defRPr/>
            </a:pPr>
            <a:endParaRPr lang="fr-FR" sz="1000" dirty="0"/>
          </a:p>
          <a:p>
            <a:pPr defTabSz="685800">
              <a:defRPr/>
            </a:pPr>
            <a:r>
              <a:rPr lang="fr-FR" sz="1000" b="1" dirty="0">
                <a:solidFill>
                  <a:srgbClr val="5CC1DD"/>
                </a:solidFill>
              </a:rPr>
              <a:t>2012 </a:t>
            </a:r>
            <a:r>
              <a:rPr lang="mr-IN" sz="1000" b="1" dirty="0">
                <a:solidFill>
                  <a:srgbClr val="5CC1DD"/>
                </a:solidFill>
              </a:rPr>
              <a:t>–</a:t>
            </a:r>
            <a:r>
              <a:rPr lang="fr-FR" sz="1000" b="1" dirty="0">
                <a:solidFill>
                  <a:srgbClr val="5CC1DD"/>
                </a:solidFill>
              </a:rPr>
              <a:t> DIPLÔME – UNIVERSITÉ</a:t>
            </a:r>
          </a:p>
          <a:p>
            <a:pPr defTabSz="685800">
              <a:defRPr/>
            </a:pPr>
            <a:r>
              <a:rPr lang="fr-FR" sz="1000" dirty="0"/>
              <a:t>Décrivez en une ligne les objectifs et les spécialités de cette formation. Inscrivez votre mention si vous en avez eu une.</a:t>
            </a:r>
          </a:p>
          <a:p>
            <a:pPr defTabSz="685800">
              <a:defRPr/>
            </a:pPr>
            <a:endParaRPr lang="fr-FR" sz="1000" dirty="0"/>
          </a:p>
        </p:txBody>
      </p:sp>
      <p:sp>
        <p:nvSpPr>
          <p:cNvPr id="119" name="object 122"/>
          <p:cNvSpPr txBox="1"/>
          <p:nvPr/>
        </p:nvSpPr>
        <p:spPr>
          <a:xfrm>
            <a:off x="5107306" y="7211172"/>
            <a:ext cx="2004397" cy="1846659"/>
          </a:xfrm>
          <a:prstGeom prst="rect">
            <a:avLst/>
          </a:prstGeom>
        </p:spPr>
        <p:txBody>
          <a:bodyPr vert="horz" wrap="square" lIns="0" tIns="0" rIns="0" bIns="0" rtlCol="0">
            <a:spAutoFit/>
          </a:bodyPr>
          <a:lstStyle/>
          <a:p>
            <a:pPr algn="ctr" defTabSz="685800">
              <a:defRPr/>
            </a:pPr>
            <a:endParaRPr lang="fr-FR" sz="1000" dirty="0">
              <a:solidFill>
                <a:schemeClr val="bg1"/>
              </a:solidFill>
            </a:endParaRPr>
          </a:p>
          <a:p>
            <a:pPr algn="ctr" defTabSz="685800">
              <a:defRPr/>
            </a:pPr>
            <a:r>
              <a:rPr lang="fr-FR" sz="1000" dirty="0">
                <a:solidFill>
                  <a:schemeClr val="bg1"/>
                </a:solidFill>
              </a:rPr>
              <a:t>Décrivez en quelques lignes vos compétences clés pour le poste et vos objectifs de carrière. Vous pouvez les mettre en forme à l’aide de puces ou les laisser sous forme de texte plein.  </a:t>
            </a:r>
          </a:p>
          <a:p>
            <a:pPr algn="ctr" defTabSz="685800">
              <a:defRPr/>
            </a:pPr>
            <a:endParaRPr lang="fr-FR" sz="1000" dirty="0">
              <a:solidFill>
                <a:schemeClr val="bg1"/>
              </a:solidFill>
            </a:endParaRPr>
          </a:p>
          <a:p>
            <a:pPr algn="ctr" defTabSz="685800">
              <a:defRPr/>
            </a:pPr>
            <a:r>
              <a:rPr lang="fr-FR" sz="1000" dirty="0">
                <a:solidFill>
                  <a:schemeClr val="bg1"/>
                </a:solidFill>
              </a:rPr>
              <a:t>Cet espace peut servir de début d’introduction à votre lettre de motivation soyez précis, imaginatif et mettez en valeur votre potentiel professionnel.</a:t>
            </a:r>
          </a:p>
        </p:txBody>
      </p:sp>
      <p:cxnSp>
        <p:nvCxnSpPr>
          <p:cNvPr id="121" name="Connecteur droit 120"/>
          <p:cNvCxnSpPr/>
          <p:nvPr/>
        </p:nvCxnSpPr>
        <p:spPr>
          <a:xfrm>
            <a:off x="5107306" y="4225771"/>
            <a:ext cx="2004397" cy="0"/>
          </a:xfrm>
          <a:prstGeom prst="line">
            <a:avLst/>
          </a:prstGeom>
          <a:ln w="28575">
            <a:solidFill>
              <a:srgbClr val="5CC1DD"/>
            </a:solidFill>
          </a:ln>
        </p:spPr>
        <p:style>
          <a:lnRef idx="1">
            <a:schemeClr val="accent1"/>
          </a:lnRef>
          <a:fillRef idx="0">
            <a:schemeClr val="accent1"/>
          </a:fillRef>
          <a:effectRef idx="0">
            <a:schemeClr val="accent1"/>
          </a:effectRef>
          <a:fontRef idx="minor">
            <a:schemeClr val="tx1"/>
          </a:fontRef>
        </p:style>
      </p:cxnSp>
      <p:cxnSp>
        <p:nvCxnSpPr>
          <p:cNvPr id="122" name="Connecteur droit 121"/>
          <p:cNvCxnSpPr/>
          <p:nvPr/>
        </p:nvCxnSpPr>
        <p:spPr>
          <a:xfrm>
            <a:off x="5107306" y="7148004"/>
            <a:ext cx="2004397" cy="0"/>
          </a:xfrm>
          <a:prstGeom prst="line">
            <a:avLst/>
          </a:prstGeom>
          <a:ln w="28575">
            <a:solidFill>
              <a:srgbClr val="5CC1DD"/>
            </a:solidFill>
          </a:ln>
        </p:spPr>
        <p:style>
          <a:lnRef idx="1">
            <a:schemeClr val="accent1"/>
          </a:lnRef>
          <a:fillRef idx="0">
            <a:schemeClr val="accent1"/>
          </a:fillRef>
          <a:effectRef idx="0">
            <a:schemeClr val="accent1"/>
          </a:effectRef>
          <a:fontRef idx="minor">
            <a:schemeClr val="tx1"/>
          </a:fontRef>
        </p:style>
      </p:cxnSp>
      <p:sp>
        <p:nvSpPr>
          <p:cNvPr id="123" name="object 107"/>
          <p:cNvSpPr/>
          <p:nvPr/>
        </p:nvSpPr>
        <p:spPr>
          <a:xfrm>
            <a:off x="4645583" y="10581909"/>
            <a:ext cx="2927841" cy="103683"/>
          </a:xfrm>
          <a:custGeom>
            <a:avLst/>
            <a:gdLst/>
            <a:ahLst/>
            <a:cxnLst/>
            <a:rect l="l" t="t" r="r" b="b"/>
            <a:pathLst>
              <a:path w="2924175" h="1470025">
                <a:moveTo>
                  <a:pt x="0" y="1469961"/>
                </a:moveTo>
                <a:lnTo>
                  <a:pt x="2924047" y="1469961"/>
                </a:lnTo>
                <a:lnTo>
                  <a:pt x="2924047" y="0"/>
                </a:lnTo>
                <a:lnTo>
                  <a:pt x="0" y="0"/>
                </a:lnTo>
                <a:lnTo>
                  <a:pt x="0" y="1469961"/>
                </a:lnTo>
                <a:close/>
              </a:path>
            </a:pathLst>
          </a:custGeom>
          <a:solidFill>
            <a:srgbClr val="5DC1DD"/>
          </a:solidFill>
        </p:spPr>
        <p:txBody>
          <a:bodyPr wrap="square" lIns="0" tIns="0" rIns="0" bIns="0" rtlCol="0"/>
          <a:lstStyle/>
          <a:p>
            <a:endParaRPr/>
          </a:p>
        </p:txBody>
      </p:sp>
      <p:sp>
        <p:nvSpPr>
          <p:cNvPr id="124" name="object 107"/>
          <p:cNvSpPr/>
          <p:nvPr/>
        </p:nvSpPr>
        <p:spPr>
          <a:xfrm>
            <a:off x="0" y="0"/>
            <a:ext cx="4637480" cy="100203"/>
          </a:xfrm>
          <a:custGeom>
            <a:avLst/>
            <a:gdLst/>
            <a:ahLst/>
            <a:cxnLst/>
            <a:rect l="l" t="t" r="r" b="b"/>
            <a:pathLst>
              <a:path w="2924175" h="1470025">
                <a:moveTo>
                  <a:pt x="0" y="1469961"/>
                </a:moveTo>
                <a:lnTo>
                  <a:pt x="2924047" y="1469961"/>
                </a:lnTo>
                <a:lnTo>
                  <a:pt x="2924047" y="0"/>
                </a:lnTo>
                <a:lnTo>
                  <a:pt x="0" y="0"/>
                </a:lnTo>
                <a:lnTo>
                  <a:pt x="0" y="1469961"/>
                </a:lnTo>
                <a:close/>
              </a:path>
            </a:pathLst>
          </a:custGeom>
          <a:solidFill>
            <a:srgbClr val="5DC1DD"/>
          </a:solidFill>
        </p:spPr>
        <p:txBody>
          <a:bodyPr wrap="square" lIns="0" tIns="0" rIns="0" bIns="0" rtlCol="0"/>
          <a:lstStyle/>
          <a:p>
            <a:endParaRPr/>
          </a:p>
        </p:txBody>
      </p:sp>
      <p:sp>
        <p:nvSpPr>
          <p:cNvPr id="125" name="object 3"/>
          <p:cNvSpPr/>
          <p:nvPr/>
        </p:nvSpPr>
        <p:spPr>
          <a:xfrm>
            <a:off x="-11991" y="10576057"/>
            <a:ext cx="4657573" cy="115756"/>
          </a:xfrm>
          <a:custGeom>
            <a:avLst/>
            <a:gdLst/>
            <a:ahLst/>
            <a:cxnLst/>
            <a:rect l="l" t="t" r="r" b="b"/>
            <a:pathLst>
              <a:path w="2924175" h="6985000">
                <a:moveTo>
                  <a:pt x="0" y="6984822"/>
                </a:moveTo>
                <a:lnTo>
                  <a:pt x="2924047" y="6984822"/>
                </a:lnTo>
                <a:lnTo>
                  <a:pt x="2924047" y="0"/>
                </a:lnTo>
                <a:lnTo>
                  <a:pt x="0" y="0"/>
                </a:lnTo>
                <a:lnTo>
                  <a:pt x="0" y="6984822"/>
                </a:lnTo>
                <a:close/>
              </a:path>
            </a:pathLst>
          </a:custGeom>
          <a:solidFill>
            <a:srgbClr val="808184"/>
          </a:solidFill>
        </p:spPr>
        <p:txBody>
          <a:bodyPr wrap="square" lIns="0" tIns="0" rIns="0" bIns="0" rtlCol="0"/>
          <a:lstStyle/>
          <a:p>
            <a:endParaRPr/>
          </a:p>
        </p:txBody>
      </p:sp>
    </p:spTree>
    <p:extLst>
      <p:ext uri="{BB962C8B-B14F-4D97-AF65-F5344CB8AC3E}">
        <p14:creationId xmlns:p14="http://schemas.microsoft.com/office/powerpoint/2010/main" val="365800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743409A-4799-FA42-9F31-505AABB8CCA0}"/>
              </a:ext>
            </a:extLst>
          </p:cNvPr>
          <p:cNvSpPr>
            <a:spLocks noGrp="1"/>
          </p:cNvSpPr>
          <p:nvPr>
            <p:ph idx="1"/>
          </p:nvPr>
        </p:nvSpPr>
        <p:spPr>
          <a:xfrm>
            <a:off x="448927" y="645966"/>
            <a:ext cx="6661822" cy="9360267"/>
          </a:xfrm>
        </p:spPr>
        <p:txBody>
          <a:bodyPr>
            <a:normAutofit fontScale="47500" lnSpcReduction="20000"/>
          </a:bodyPr>
          <a:lstStyle/>
          <a:p>
            <a:pPr marL="0" indent="0">
              <a:buNone/>
            </a:pPr>
            <a:r>
              <a:rPr lang="fr-FR" b="1" dirty="0"/>
              <a:t>Cher(e) Candidat(e)</a:t>
            </a:r>
          </a:p>
          <a:p>
            <a:pPr marL="0" indent="0">
              <a:buNone/>
            </a:pPr>
            <a:endParaRPr lang="fr-FR" b="1" dirty="0"/>
          </a:p>
          <a:p>
            <a:pPr marL="0" indent="0">
              <a:buNone/>
            </a:pPr>
            <a:r>
              <a:rPr lang="fr-FR" b="1" dirty="0"/>
              <a:t>Merci d'avoir téléchargé ce modèle sur notre site. Nous espérons qu'il vous aidera à mettre en valeur votre CV.</a:t>
            </a:r>
          </a:p>
          <a:p>
            <a:pPr marL="0" indent="0">
              <a:buNone/>
            </a:pPr>
            <a:endParaRPr lang="fr-FR" b="1" dirty="0"/>
          </a:p>
          <a:p>
            <a:pPr marL="0" indent="0">
              <a:buNone/>
            </a:pPr>
            <a:r>
              <a:rPr lang="fr-FR" dirty="0"/>
              <a:t>---------------------------------------------------------------------------------------</a:t>
            </a:r>
          </a:p>
          <a:p>
            <a:pPr marL="0" indent="0">
              <a:buNone/>
            </a:pPr>
            <a:endParaRPr lang="fr-FR" dirty="0"/>
          </a:p>
          <a:p>
            <a:pPr marL="0" indent="0">
              <a:buNone/>
            </a:pPr>
            <a:r>
              <a:rPr lang="fr-FR" dirty="0"/>
              <a:t>Besoin de conseils pour rédiger votre CV ou vous préparer pour l’entretien d’embauche ? Consultez nos articles :</a:t>
            </a:r>
          </a:p>
          <a:p>
            <a:pPr marL="0" indent="0">
              <a:buNone/>
            </a:pPr>
            <a:endParaRPr lang="fr-FR" dirty="0"/>
          </a:p>
          <a:p>
            <a:pPr marL="0" indent="0">
              <a:buNone/>
            </a:pPr>
            <a:r>
              <a:rPr lang="fr-FR" dirty="0"/>
              <a:t>- </a:t>
            </a:r>
            <a:r>
              <a:rPr lang="fr-FR" dirty="0">
                <a:hlinkClick r:id="rId2"/>
              </a:rPr>
              <a:t>Le titre du CV : guide pratique + 30 exemples</a:t>
            </a:r>
            <a:endParaRPr lang="fr-FR" dirty="0"/>
          </a:p>
          <a:p>
            <a:pPr marL="0" indent="0">
              <a:buNone/>
            </a:pPr>
            <a:r>
              <a:rPr lang="fr-FR" dirty="0"/>
              <a:t>- </a:t>
            </a:r>
            <a:r>
              <a:rPr lang="fr-FR" dirty="0">
                <a:hlinkClick r:id="rId3"/>
              </a:rPr>
              <a:t>Comment mettre en valeur son expérience professionnelle ?</a:t>
            </a:r>
            <a:endParaRPr lang="fr-FR" dirty="0"/>
          </a:p>
          <a:p>
            <a:pPr marL="0" indent="0">
              <a:buNone/>
            </a:pPr>
            <a:r>
              <a:rPr lang="fr-FR" dirty="0"/>
              <a:t>- </a:t>
            </a:r>
            <a:r>
              <a:rPr lang="fr-FR" dirty="0">
                <a:hlinkClick r:id="rId4"/>
              </a:rPr>
              <a:t>Rédiger une accroche de CV percutante + 9 exemples</a:t>
            </a:r>
            <a:endParaRPr lang="fr-FR" dirty="0"/>
          </a:p>
          <a:p>
            <a:pPr marL="0" indent="0">
              <a:buNone/>
            </a:pPr>
            <a:r>
              <a:rPr lang="fr-FR" dirty="0"/>
              <a:t>- </a:t>
            </a:r>
            <a:r>
              <a:rPr lang="fr-FR" dirty="0">
                <a:hlinkClick r:id="rId5"/>
              </a:rPr>
              <a:t>Les 7 points clés d'un CV réussi</a:t>
            </a:r>
            <a:endParaRPr lang="fr-FR" dirty="0"/>
          </a:p>
          <a:p>
            <a:pPr marL="0" indent="0">
              <a:buNone/>
            </a:pPr>
            <a:r>
              <a:rPr lang="fr-FR" dirty="0"/>
              <a:t>- Personnalisez votre CV avec </a:t>
            </a:r>
            <a:r>
              <a:rPr lang="fr-FR" dirty="0">
                <a:hlinkClick r:id="rId6"/>
              </a:rPr>
              <a:t>des icônes gratuites</a:t>
            </a:r>
            <a:endParaRPr lang="fr-FR" dirty="0"/>
          </a:p>
          <a:p>
            <a:pPr marL="0" indent="0">
              <a:buNone/>
            </a:pPr>
            <a:r>
              <a:rPr lang="fr-FR" dirty="0"/>
              <a:t>- Bien </a:t>
            </a:r>
            <a:r>
              <a:rPr lang="fr-FR" dirty="0">
                <a:hlinkClick r:id="rId7"/>
              </a:rPr>
              <a:t>préparer son entretien </a:t>
            </a:r>
            <a:endParaRPr lang="fr-FR" dirty="0"/>
          </a:p>
          <a:p>
            <a:pPr marL="0" indent="0">
              <a:buNone/>
            </a:pPr>
            <a:endParaRPr lang="fr-FR" dirty="0"/>
          </a:p>
          <a:p>
            <a:pPr marL="0" indent="0">
              <a:buNone/>
            </a:pPr>
            <a:r>
              <a:rPr lang="fr-FR" dirty="0"/>
              <a:t>Nous proposons également plusieurs centaines d'exemples de lettres de motivation classées par métier et des modèles pour les mettre en forme.</a:t>
            </a:r>
          </a:p>
          <a:p>
            <a:pPr marL="0" indent="0">
              <a:buNone/>
            </a:pPr>
            <a:endParaRPr lang="fr-FR" dirty="0"/>
          </a:p>
          <a:p>
            <a:pPr marL="0" indent="0">
              <a:buNone/>
            </a:pPr>
            <a:r>
              <a:rPr lang="fr-FR" dirty="0"/>
              <a:t>- </a:t>
            </a:r>
            <a:r>
              <a:rPr lang="fr-FR" dirty="0">
                <a:hlinkClick r:id="rId8"/>
              </a:rPr>
              <a:t>1200 exemples de lettres de motivation </a:t>
            </a:r>
            <a:endParaRPr lang="fr-FR" dirty="0"/>
          </a:p>
          <a:p>
            <a:pPr marL="0" indent="0">
              <a:buNone/>
            </a:pPr>
            <a:r>
              <a:rPr lang="fr-FR" dirty="0"/>
              <a:t>- </a:t>
            </a:r>
            <a:r>
              <a:rPr lang="fr-FR" dirty="0">
                <a:hlinkClick r:id="rId9"/>
              </a:rPr>
              <a:t>Les modèles de </a:t>
            </a:r>
            <a:r>
              <a:rPr lang="fr-FR" dirty="0">
                <a:hlinkClick r:id="rId10"/>
              </a:rPr>
              <a:t>courrier</a:t>
            </a:r>
            <a:endParaRPr lang="fr-FR" dirty="0"/>
          </a:p>
          <a:p>
            <a:pPr marL="0" indent="0">
              <a:buNone/>
            </a:pPr>
            <a:r>
              <a:rPr lang="fr-FR" dirty="0"/>
              <a:t>- Tous nos conseils </a:t>
            </a:r>
            <a:r>
              <a:rPr lang="fr-FR" dirty="0">
                <a:hlinkClick r:id="rId11"/>
              </a:rPr>
              <a:t>pour rédiger une lettre efficace </a:t>
            </a:r>
            <a:endParaRPr lang="fr-FR" dirty="0"/>
          </a:p>
          <a:p>
            <a:pPr marL="0" indent="0">
              <a:buNone/>
            </a:pPr>
            <a:endParaRPr lang="fr-FR" dirty="0"/>
          </a:p>
          <a:p>
            <a:pPr marL="0" indent="0">
              <a:buNone/>
            </a:pPr>
            <a:endParaRPr lang="fr-FR" dirty="0"/>
          </a:p>
          <a:p>
            <a:pPr marL="0" indent="0">
              <a:buNone/>
            </a:pPr>
            <a:r>
              <a:rPr lang="fr-FR" dirty="0"/>
              <a:t>Nous vous souhaitons bonne chance dans vos recherches et vos entretiens </a:t>
            </a:r>
            <a:r>
              <a:rPr lang="fr-FR" dirty="0">
                <a:sym typeface="Wingdings" pitchFamily="2" charset="2"/>
              </a:rPr>
              <a:t> </a:t>
            </a:r>
            <a:endParaRPr lang="fr-FR" dirty="0"/>
          </a:p>
          <a:p>
            <a:pPr marL="0" indent="0">
              <a:buNone/>
            </a:pPr>
            <a:endParaRPr lang="fr-FR" dirty="0"/>
          </a:p>
          <a:p>
            <a:pPr marL="0" indent="0">
              <a:buNone/>
            </a:pPr>
            <a:endParaRPr lang="fr-FR" dirty="0"/>
          </a:p>
          <a:p>
            <a:pPr marL="0" indent="0">
              <a:buNone/>
            </a:pPr>
            <a:r>
              <a:rPr lang="fr-FR" dirty="0"/>
              <a:t>Enfin, rappelez-vous qu'une bonne candidature est une candidature personnalisée ! Prenez donc le temps de la rédiger avec soin car elle décrit votre parcours professionnel et votre personnalité. </a:t>
            </a:r>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lgn="ctr">
              <a:buNone/>
            </a:pPr>
            <a:r>
              <a:rPr lang="fr-FR" dirty="0">
                <a:solidFill>
                  <a:schemeClr val="tx1">
                    <a:lumMod val="50000"/>
                    <a:lumOff val="50000"/>
                  </a:schemeClr>
                </a:solidFill>
              </a:rPr>
              <a:t>----------------</a:t>
            </a:r>
          </a:p>
          <a:p>
            <a:pPr marL="0" indent="0">
              <a:buNone/>
            </a:pPr>
            <a:r>
              <a:rPr lang="fr-FR" sz="2100" dirty="0">
                <a:solidFill>
                  <a:schemeClr val="tx1">
                    <a:lumMod val="50000"/>
                    <a:lumOff val="50000"/>
                  </a:schemeClr>
                </a:solidFill>
              </a:rPr>
              <a:t>Copyright : Les contenus diffusés sur notre site (modèles de CV, modèles de lettre, articles ...) sont la propriété de creeruncv.com. Leur utilisation est limitée à un usage strictement personnel. Il est interdit de les diffuser ou redistribuer sans notre accord. Contenus déposés dans 180 pays devant huissier. Reproduction strictement interdite, même partielle. Limité à un usage strictement personnel. </a:t>
            </a:r>
            <a:br>
              <a:rPr lang="fr-FR" sz="2100" dirty="0">
                <a:solidFill>
                  <a:schemeClr val="tx1">
                    <a:lumMod val="50000"/>
                    <a:lumOff val="50000"/>
                  </a:schemeClr>
                </a:solidFill>
              </a:rPr>
            </a:br>
            <a:r>
              <a:rPr lang="fr-FR" sz="2100" dirty="0" err="1">
                <a:solidFill>
                  <a:schemeClr val="tx1">
                    <a:lumMod val="50000"/>
                    <a:lumOff val="50000"/>
                  </a:schemeClr>
                </a:solidFill>
              </a:rPr>
              <a:t>Disclaimer</a:t>
            </a:r>
            <a:r>
              <a:rPr lang="fr-FR" sz="2100" dirty="0">
                <a:solidFill>
                  <a:schemeClr val="tx1">
                    <a:lumMod val="50000"/>
                    <a:lumOff val="50000"/>
                  </a:schemeClr>
                </a:solidFill>
              </a:rPr>
              <a:t> : Les modèles disponibles sur notre site fournis "en l'état" et sans garantie.</a:t>
            </a:r>
          </a:p>
          <a:p>
            <a:pPr marL="0" indent="0">
              <a:buNone/>
            </a:pPr>
            <a:endParaRPr lang="fr-FR" sz="2447" dirty="0">
              <a:solidFill>
                <a:schemeClr val="tx1">
                  <a:lumMod val="50000"/>
                  <a:lumOff val="50000"/>
                </a:schemeClr>
              </a:solidFill>
            </a:endParaRPr>
          </a:p>
          <a:p>
            <a:pPr marL="0" indent="0" algn="ctr">
              <a:buNone/>
            </a:pPr>
            <a:r>
              <a:rPr lang="fr-FR" sz="2447" dirty="0" err="1"/>
              <a:t>Créeruncv.com</a:t>
            </a:r>
            <a:r>
              <a:rPr lang="fr-FR" sz="2447" dirty="0"/>
              <a:t> est un site gratuit. </a:t>
            </a:r>
          </a:p>
        </p:txBody>
      </p:sp>
    </p:spTree>
    <p:extLst>
      <p:ext uri="{BB962C8B-B14F-4D97-AF65-F5344CB8AC3E}">
        <p14:creationId xmlns:p14="http://schemas.microsoft.com/office/powerpoint/2010/main" val="1076463924"/>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TotalTime>
  <Words>700</Words>
  <Application>Microsoft Macintosh PowerPoint</Application>
  <PresentationFormat>Personnalisé</PresentationFormat>
  <Paragraphs>92</Paragraphs>
  <Slides>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Calibri Light</vt:lpstr>
      <vt:lpstr>Thème Office</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Axel Maille</dc:creator>
  <cp:lastModifiedBy>Axel Maille</cp:lastModifiedBy>
  <cp:revision>13</cp:revision>
  <dcterms:created xsi:type="dcterms:W3CDTF">2017-09-29T14:13:08Z</dcterms:created>
  <dcterms:modified xsi:type="dcterms:W3CDTF">2022-08-01T08:28:16Z</dcterms:modified>
</cp:coreProperties>
</file>