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4"/>
    <p:restoredTop sz="94674"/>
  </p:normalViewPr>
  <p:slideViewPr>
    <p:cSldViewPr snapToGrid="0" snapToObjects="1">
      <p:cViewPr>
        <p:scale>
          <a:sx n="64" d="100"/>
          <a:sy n="64" d="100"/>
        </p:scale>
        <p:origin x="4624" y="1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CFCF7FC0-C562-C147-936B-915BDC210E09}"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CF7FC0-C562-C147-936B-915BDC210E09}"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CF7FC0-C562-C147-936B-915BDC210E09}"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115230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CF7FC0-C562-C147-936B-915BDC210E09}"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FCF7FC0-C562-C147-936B-915BDC210E09}"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FCF7FC0-C562-C147-936B-915BDC210E09}" type="datetimeFigureOut">
              <a:rPr lang="fr-FR" smtClean="0"/>
              <a:t>20/01/2022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FCF7FC0-C562-C147-936B-915BDC210E09}" type="datetimeFigureOut">
              <a:rPr lang="fr-FR" smtClean="0"/>
              <a:t>20/01/2022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CFCF7FC0-C562-C147-936B-915BDC210E09}" type="datetimeFigureOut">
              <a:rPr lang="fr-FR" smtClean="0"/>
              <a:t>20/01/2022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F7FC0-C562-C147-936B-915BDC210E09}" type="datetimeFigureOut">
              <a:rPr lang="fr-FR" smtClean="0"/>
              <a:t>20/01/2022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FCF7FC0-C562-C147-936B-915BDC210E09}" type="datetimeFigureOut">
              <a:rPr lang="fr-FR" smtClean="0"/>
              <a:t>20/01/2022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FCF7FC0-C562-C147-936B-915BDC210E09}" type="datetimeFigureOut">
              <a:rPr lang="fr-FR" smtClean="0"/>
              <a:t>20/01/2022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8B66084-1824-C44C-838E-B5899EFBF2D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FCF7FC0-C562-C147-936B-915BDC210E09}" type="datetimeFigureOut">
              <a:rPr lang="fr-FR" smtClean="0"/>
              <a:t>20/01/2022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8B66084-1824-C44C-838E-B5899EFBF2DF}" type="slidenum">
              <a:rPr lang="fr-FR" smtClean="0"/>
              <a:t>‹N°›</a:t>
            </a:fld>
            <a:endParaRPr lang="fr-FR"/>
          </a:p>
        </p:txBody>
      </p:sp>
    </p:spTree>
    <p:extLst>
      <p:ext uri="{BB962C8B-B14F-4D97-AF65-F5344CB8AC3E}">
        <p14:creationId xmlns:p14="http://schemas.microsoft.com/office/powerpoint/2010/main" val="1747171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Rectangle 154"/>
          <p:cNvSpPr/>
          <p:nvPr/>
        </p:nvSpPr>
        <p:spPr>
          <a:xfrm>
            <a:off x="2919142" y="8314635"/>
            <a:ext cx="4640533" cy="18357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object 2"/>
          <p:cNvSpPr txBox="1"/>
          <p:nvPr/>
        </p:nvSpPr>
        <p:spPr>
          <a:xfrm>
            <a:off x="328620" y="6914553"/>
            <a:ext cx="1913605" cy="1767150"/>
          </a:xfrm>
          <a:prstGeom prst="rect">
            <a:avLst/>
          </a:prstGeom>
        </p:spPr>
        <p:txBody>
          <a:bodyPr vert="horz" wrap="square" lIns="0" tIns="0" rIns="0" bIns="0" rtlCol="0">
            <a:spAutoFit/>
          </a:bodyPr>
          <a:lstStyle/>
          <a:p>
            <a:pPr marL="12699"/>
            <a:r>
              <a:rPr lang="fr-FR" sz="1200" b="1" spc="-5" dirty="0">
                <a:solidFill>
                  <a:srgbClr val="231F20"/>
                </a:solidFill>
                <a:cs typeface="Lato"/>
              </a:rPr>
              <a:t>CONTACT</a:t>
            </a:r>
            <a:endParaRPr lang="fr-FR" sz="1200" dirty="0">
              <a:cs typeface="Lato"/>
            </a:endParaRPr>
          </a:p>
          <a:p>
            <a:pPr marL="12699"/>
            <a:endParaRPr lang="fr-FR" sz="1200" spc="-5" dirty="0">
              <a:solidFill>
                <a:srgbClr val="231F20"/>
              </a:solidFill>
              <a:cs typeface="Lato"/>
            </a:endParaRPr>
          </a:p>
          <a:p>
            <a:pPr marL="12699"/>
            <a:r>
              <a:rPr lang="fr-FR" sz="1000" spc="-5" dirty="0">
                <a:solidFill>
                  <a:srgbClr val="231F20"/>
                </a:solidFill>
                <a:cs typeface="Lato"/>
              </a:rPr>
              <a:t>Adresse : 12 rue de La Réussite 75012 Paris FRANCE</a:t>
            </a:r>
            <a:endParaRPr sz="1000" dirty="0">
              <a:cs typeface="Lato Light"/>
            </a:endParaRPr>
          </a:p>
          <a:p>
            <a:pPr marL="12699">
              <a:lnSpc>
                <a:spcPts val="1100"/>
              </a:lnSpc>
              <a:spcBef>
                <a:spcPts val="600"/>
              </a:spcBef>
            </a:pPr>
            <a:r>
              <a:rPr lang="fr-FR" sz="1000" spc="-10" dirty="0">
                <a:solidFill>
                  <a:srgbClr val="231F20"/>
                </a:solidFill>
                <a:cs typeface="Lato"/>
              </a:rPr>
              <a:t>Situation : Marié </a:t>
            </a:r>
            <a:r>
              <a:rPr lang="mr-IN" sz="1000" spc="-10" dirty="0">
                <a:solidFill>
                  <a:srgbClr val="231F20"/>
                </a:solidFill>
                <a:cs typeface="Lato"/>
              </a:rPr>
              <a:t>–</a:t>
            </a:r>
            <a:r>
              <a:rPr lang="fr-FR" sz="1000" spc="-10" dirty="0">
                <a:solidFill>
                  <a:srgbClr val="231F20"/>
                </a:solidFill>
                <a:cs typeface="Lato"/>
              </a:rPr>
              <a:t> 2 enfants</a:t>
            </a:r>
            <a:endParaRPr sz="1000" dirty="0">
              <a:cs typeface="Lato Light"/>
            </a:endParaRPr>
          </a:p>
          <a:p>
            <a:pPr marL="12699">
              <a:lnSpc>
                <a:spcPts val="1100"/>
              </a:lnSpc>
              <a:spcBef>
                <a:spcPts val="600"/>
              </a:spcBef>
            </a:pPr>
            <a:endParaRPr lang="fr-FR" sz="1000" spc="-10" dirty="0">
              <a:solidFill>
                <a:srgbClr val="231F20"/>
              </a:solidFill>
              <a:cs typeface="Lato"/>
            </a:endParaRPr>
          </a:p>
          <a:p>
            <a:pPr marL="12699">
              <a:lnSpc>
                <a:spcPts val="1100"/>
              </a:lnSpc>
              <a:spcBef>
                <a:spcPts val="600"/>
              </a:spcBef>
            </a:pPr>
            <a:r>
              <a:rPr lang="fr-FR" sz="1000" spc="-10" dirty="0">
                <a:solidFill>
                  <a:srgbClr val="231F20"/>
                </a:solidFill>
                <a:cs typeface="Lato"/>
              </a:rPr>
              <a:t>Mobile : 060102304</a:t>
            </a:r>
          </a:p>
          <a:p>
            <a:pPr marL="12699">
              <a:lnSpc>
                <a:spcPts val="1100"/>
              </a:lnSpc>
              <a:spcBef>
                <a:spcPts val="600"/>
              </a:spcBef>
            </a:pPr>
            <a:r>
              <a:rPr lang="fr-FR" sz="1000" spc="-10" dirty="0">
                <a:solidFill>
                  <a:srgbClr val="231F20"/>
                </a:solidFill>
                <a:cs typeface="Lato"/>
              </a:rPr>
              <a:t>Fixe : 0120300405</a:t>
            </a:r>
          </a:p>
          <a:p>
            <a:pPr marL="12699">
              <a:lnSpc>
                <a:spcPts val="1100"/>
              </a:lnSpc>
              <a:spcBef>
                <a:spcPts val="600"/>
              </a:spcBef>
            </a:pPr>
            <a:r>
              <a:rPr sz="1000" spc="-10" dirty="0">
                <a:solidFill>
                  <a:srgbClr val="231F20"/>
                </a:solidFill>
                <a:cs typeface="Lato"/>
              </a:rPr>
              <a:t>Email</a:t>
            </a:r>
            <a:r>
              <a:rPr lang="fr-FR" sz="1000" dirty="0">
                <a:cs typeface="Lato"/>
              </a:rPr>
              <a:t> : </a:t>
            </a:r>
            <a:r>
              <a:rPr lang="fr-FR" sz="1000" dirty="0" err="1">
                <a:cs typeface="Lato"/>
              </a:rPr>
              <a:t>email@mail.com</a:t>
            </a:r>
            <a:endParaRPr sz="1000" dirty="0">
              <a:cs typeface="Lato Light"/>
            </a:endParaRPr>
          </a:p>
        </p:txBody>
      </p:sp>
      <p:sp>
        <p:nvSpPr>
          <p:cNvPr id="3" name="object 3"/>
          <p:cNvSpPr txBox="1"/>
          <p:nvPr/>
        </p:nvSpPr>
        <p:spPr>
          <a:xfrm>
            <a:off x="312410" y="4386037"/>
            <a:ext cx="2184296" cy="1908215"/>
          </a:xfrm>
          <a:prstGeom prst="rect">
            <a:avLst/>
          </a:prstGeom>
        </p:spPr>
        <p:txBody>
          <a:bodyPr vert="horz" wrap="square" lIns="0" tIns="0" rIns="0" bIns="0" rtlCol="0">
            <a:spAutoFit/>
          </a:bodyPr>
          <a:lstStyle/>
          <a:p>
            <a:pPr marL="12699" algn="just"/>
            <a:r>
              <a:rPr lang="fr-FR" sz="1200" b="1" spc="-5" dirty="0">
                <a:solidFill>
                  <a:srgbClr val="231F20"/>
                </a:solidFill>
                <a:cs typeface="Lato"/>
              </a:rPr>
              <a:t>A PROPOS DE MOI</a:t>
            </a:r>
          </a:p>
          <a:p>
            <a:pPr marL="12699" algn="just"/>
            <a:endParaRPr sz="1200" dirty="0">
              <a:cs typeface="Lato"/>
            </a:endParaRPr>
          </a:p>
          <a:p>
            <a:pPr defTabSz="685800">
              <a:defRPr/>
            </a:pPr>
            <a:r>
              <a:rPr lang="fr-FR" sz="10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34" name="object 34"/>
          <p:cNvSpPr txBox="1"/>
          <p:nvPr/>
        </p:nvSpPr>
        <p:spPr>
          <a:xfrm>
            <a:off x="319021" y="2491344"/>
            <a:ext cx="2187284" cy="1077218"/>
          </a:xfrm>
          <a:prstGeom prst="rect">
            <a:avLst/>
          </a:prstGeom>
        </p:spPr>
        <p:txBody>
          <a:bodyPr vert="horz" wrap="square" lIns="0" tIns="0" rIns="0" bIns="0" rtlCol="0">
            <a:spAutoFit/>
          </a:bodyPr>
          <a:lstStyle/>
          <a:p>
            <a:pPr marL="22223" marR="5079"/>
            <a:r>
              <a:rPr lang="fr-FR" sz="3500" spc="-285" dirty="0">
                <a:solidFill>
                  <a:schemeClr val="accent2"/>
                </a:solidFill>
                <a:cs typeface="Arial Narrow"/>
              </a:rPr>
              <a:t>Vincent</a:t>
            </a:r>
          </a:p>
          <a:p>
            <a:pPr marL="22223" marR="5079"/>
            <a:r>
              <a:rPr lang="fr-FR" sz="3500" dirty="0">
                <a:solidFill>
                  <a:srgbClr val="414042"/>
                </a:solidFill>
                <a:cs typeface="Arial Narrow"/>
              </a:rPr>
              <a:t>ROSENBEL</a:t>
            </a:r>
            <a:endParaRPr sz="3500" dirty="0">
              <a:cs typeface="Arial Narrow"/>
            </a:endParaRPr>
          </a:p>
        </p:txBody>
      </p:sp>
      <p:sp>
        <p:nvSpPr>
          <p:cNvPr id="35" name="object 35"/>
          <p:cNvSpPr/>
          <p:nvPr/>
        </p:nvSpPr>
        <p:spPr>
          <a:xfrm>
            <a:off x="2919142" y="471521"/>
            <a:ext cx="0" cy="9665805"/>
          </a:xfrm>
          <a:custGeom>
            <a:avLst/>
            <a:gdLst/>
            <a:ahLst/>
            <a:cxnLst/>
            <a:rect l="l" t="t" r="r" b="b"/>
            <a:pathLst>
              <a:path h="9667240">
                <a:moveTo>
                  <a:pt x="0" y="0"/>
                </a:moveTo>
                <a:lnTo>
                  <a:pt x="0" y="9667240"/>
                </a:lnTo>
              </a:path>
            </a:pathLst>
          </a:custGeom>
          <a:ln w="38100">
            <a:solidFill>
              <a:schemeClr val="tx1">
                <a:lumMod val="50000"/>
                <a:lumOff val="50000"/>
              </a:schemeClr>
            </a:solidFill>
          </a:ln>
        </p:spPr>
        <p:txBody>
          <a:bodyPr wrap="square" lIns="0" tIns="0" rIns="0" bIns="0" rtlCol="0"/>
          <a:lstStyle/>
          <a:p>
            <a:endParaRPr/>
          </a:p>
        </p:txBody>
      </p:sp>
      <p:sp>
        <p:nvSpPr>
          <p:cNvPr id="38" name="object 38"/>
          <p:cNvSpPr txBox="1"/>
          <p:nvPr/>
        </p:nvSpPr>
        <p:spPr>
          <a:xfrm>
            <a:off x="3192823" y="8537931"/>
            <a:ext cx="1836782" cy="276999"/>
          </a:xfrm>
          <a:prstGeom prst="rect">
            <a:avLst/>
          </a:prstGeom>
        </p:spPr>
        <p:txBody>
          <a:bodyPr vert="horz" wrap="square" lIns="0" tIns="0" rIns="0" bIns="0" rtlCol="0">
            <a:spAutoFit/>
          </a:bodyPr>
          <a:lstStyle/>
          <a:p>
            <a:pPr marL="12699"/>
            <a:r>
              <a:rPr lang="fr-FR" spc="-40" dirty="0">
                <a:cs typeface="Lucida Sans Unicode"/>
              </a:rPr>
              <a:t>FORMATION</a:t>
            </a:r>
            <a:endParaRPr dirty="0">
              <a:cs typeface="Lucida Sans Unicode"/>
            </a:endParaRPr>
          </a:p>
        </p:txBody>
      </p:sp>
      <p:sp>
        <p:nvSpPr>
          <p:cNvPr id="39" name="object 39"/>
          <p:cNvSpPr txBox="1"/>
          <p:nvPr/>
        </p:nvSpPr>
        <p:spPr>
          <a:xfrm>
            <a:off x="3239804" y="3956815"/>
            <a:ext cx="3824036" cy="430887"/>
          </a:xfrm>
          <a:prstGeom prst="rect">
            <a:avLst/>
          </a:prstGeom>
        </p:spPr>
        <p:txBody>
          <a:bodyPr vert="horz" wrap="square" lIns="0" tIns="0" rIns="0" bIns="0" rtlCol="0">
            <a:spAutoFit/>
          </a:bodyPr>
          <a:lstStyle/>
          <a:p>
            <a:pPr marL="12699"/>
            <a:r>
              <a:rPr lang="fr-FR" spc="5" dirty="0">
                <a:solidFill>
                  <a:srgbClr val="414042"/>
                </a:solidFill>
                <a:cs typeface="Lucida Sans Unicode"/>
              </a:rPr>
              <a:t>EXPERIENCE PROFFSSIONNELLE</a:t>
            </a:r>
            <a:br>
              <a:rPr lang="fr-FR" sz="1000" dirty="0"/>
            </a:br>
            <a:endParaRPr lang="fr-FR" sz="1000" dirty="0"/>
          </a:p>
        </p:txBody>
      </p:sp>
      <p:sp>
        <p:nvSpPr>
          <p:cNvPr id="40" name="object 40"/>
          <p:cNvSpPr txBox="1"/>
          <p:nvPr/>
        </p:nvSpPr>
        <p:spPr>
          <a:xfrm>
            <a:off x="3228271" y="404214"/>
            <a:ext cx="2891224" cy="276999"/>
          </a:xfrm>
          <a:prstGeom prst="rect">
            <a:avLst/>
          </a:prstGeom>
        </p:spPr>
        <p:txBody>
          <a:bodyPr vert="horz" wrap="square" lIns="0" tIns="0" rIns="0" bIns="0" rtlCol="0">
            <a:spAutoFit/>
          </a:bodyPr>
          <a:lstStyle/>
          <a:p>
            <a:pPr marL="12699"/>
            <a:r>
              <a:rPr lang="fr-FR" spc="-20" dirty="0">
                <a:solidFill>
                  <a:srgbClr val="414042"/>
                </a:solidFill>
                <a:cs typeface="Lucida Sans Unicode"/>
              </a:rPr>
              <a:t>COMPETENCES CLES</a:t>
            </a:r>
            <a:endParaRPr dirty="0">
              <a:cs typeface="Lucida Sans Unicode"/>
            </a:endParaRPr>
          </a:p>
        </p:txBody>
      </p:sp>
      <p:sp>
        <p:nvSpPr>
          <p:cNvPr id="94" name="object 94"/>
          <p:cNvSpPr/>
          <p:nvPr/>
        </p:nvSpPr>
        <p:spPr>
          <a:xfrm>
            <a:off x="2855651" y="863715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accent2"/>
          </a:solidFill>
        </p:spPr>
        <p:txBody>
          <a:bodyPr wrap="square" lIns="0" tIns="0" rIns="0" bIns="0" rtlCol="0"/>
          <a:lstStyle/>
          <a:p>
            <a:endParaRPr/>
          </a:p>
        </p:txBody>
      </p:sp>
      <p:sp>
        <p:nvSpPr>
          <p:cNvPr id="95" name="object 95"/>
          <p:cNvSpPr/>
          <p:nvPr/>
        </p:nvSpPr>
        <p:spPr>
          <a:xfrm>
            <a:off x="2902633" y="404527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accent2"/>
          </a:solidFill>
        </p:spPr>
        <p:txBody>
          <a:bodyPr wrap="square" lIns="0" tIns="0" rIns="0" bIns="0" rtlCol="0"/>
          <a:lstStyle/>
          <a:p>
            <a:endParaRPr/>
          </a:p>
        </p:txBody>
      </p:sp>
      <p:sp>
        <p:nvSpPr>
          <p:cNvPr id="96" name="object 96"/>
          <p:cNvSpPr/>
          <p:nvPr/>
        </p:nvSpPr>
        <p:spPr>
          <a:xfrm>
            <a:off x="2902703" y="48457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accent2"/>
          </a:solidFill>
        </p:spPr>
        <p:txBody>
          <a:bodyPr wrap="square" lIns="0" tIns="0" rIns="0" bIns="0" rtlCol="0"/>
          <a:lstStyle/>
          <a:p>
            <a:endParaRPr/>
          </a:p>
        </p:txBody>
      </p:sp>
      <p:sp>
        <p:nvSpPr>
          <p:cNvPr id="97" name="object 97"/>
          <p:cNvSpPr/>
          <p:nvPr/>
        </p:nvSpPr>
        <p:spPr>
          <a:xfrm>
            <a:off x="2902703" y="2263697"/>
            <a:ext cx="126981" cy="126981"/>
          </a:xfrm>
          <a:custGeom>
            <a:avLst/>
            <a:gdLst/>
            <a:ahLst/>
            <a:cxnLst/>
            <a:rect l="l" t="t" r="r" b="b"/>
            <a:pathLst>
              <a:path w="127000" h="127000">
                <a:moveTo>
                  <a:pt x="63500" y="0"/>
                </a:moveTo>
                <a:lnTo>
                  <a:pt x="38785" y="4990"/>
                </a:lnTo>
                <a:lnTo>
                  <a:pt x="18600" y="18600"/>
                </a:lnTo>
                <a:lnTo>
                  <a:pt x="4990" y="38785"/>
                </a:lnTo>
                <a:lnTo>
                  <a:pt x="0" y="63499"/>
                </a:lnTo>
                <a:lnTo>
                  <a:pt x="4990" y="88214"/>
                </a:lnTo>
                <a:lnTo>
                  <a:pt x="18600" y="108399"/>
                </a:lnTo>
                <a:lnTo>
                  <a:pt x="38785" y="122009"/>
                </a:lnTo>
                <a:lnTo>
                  <a:pt x="63500" y="126999"/>
                </a:lnTo>
                <a:lnTo>
                  <a:pt x="88214" y="122009"/>
                </a:lnTo>
                <a:lnTo>
                  <a:pt x="108399" y="108399"/>
                </a:lnTo>
                <a:lnTo>
                  <a:pt x="122009" y="88214"/>
                </a:lnTo>
                <a:lnTo>
                  <a:pt x="127000" y="63499"/>
                </a:lnTo>
                <a:lnTo>
                  <a:pt x="122009" y="38785"/>
                </a:lnTo>
                <a:lnTo>
                  <a:pt x="108399" y="18600"/>
                </a:lnTo>
                <a:lnTo>
                  <a:pt x="88214" y="4990"/>
                </a:lnTo>
                <a:lnTo>
                  <a:pt x="63500" y="0"/>
                </a:lnTo>
                <a:close/>
              </a:path>
            </a:pathLst>
          </a:custGeom>
          <a:solidFill>
            <a:schemeClr val="accent2"/>
          </a:solidFill>
        </p:spPr>
        <p:txBody>
          <a:bodyPr wrap="square" lIns="0" tIns="0" rIns="0" bIns="0" rtlCol="0"/>
          <a:lstStyle/>
          <a:p>
            <a:endParaRPr/>
          </a:p>
        </p:txBody>
      </p:sp>
      <p:pic>
        <p:nvPicPr>
          <p:cNvPr id="98" name="Image 97"/>
          <p:cNvPicPr>
            <a:picLocks noChangeAspect="1"/>
          </p:cNvPicPr>
          <p:nvPr/>
        </p:nvPicPr>
        <p:blipFill rotWithShape="1">
          <a:blip r:embed="rId2">
            <a:extLst>
              <a:ext uri="{28A0092B-C50C-407E-A947-70E740481C1C}">
                <a14:useLocalDpi xmlns:a14="http://schemas.microsoft.com/office/drawing/2010/main" val="0"/>
              </a:ext>
            </a:extLst>
          </a:blip>
          <a:srcRect l="23168" r="10452"/>
          <a:stretch/>
        </p:blipFill>
        <p:spPr>
          <a:xfrm>
            <a:off x="458731" y="471521"/>
            <a:ext cx="1825692" cy="1835744"/>
          </a:xfrm>
          <a:prstGeom prst="rect">
            <a:avLst/>
          </a:prstGeom>
          <a:ln w="19050">
            <a:solidFill>
              <a:schemeClr val="accent2"/>
            </a:solidFill>
            <a:prstDash val="sysDot"/>
          </a:ln>
        </p:spPr>
      </p:pic>
      <p:cxnSp>
        <p:nvCxnSpPr>
          <p:cNvPr id="100" name="Connecteur droit 99"/>
          <p:cNvCxnSpPr/>
          <p:nvPr/>
        </p:nvCxnSpPr>
        <p:spPr>
          <a:xfrm>
            <a:off x="328620" y="6655522"/>
            <a:ext cx="2177685" cy="0"/>
          </a:xfrm>
          <a:prstGeom prst="line">
            <a:avLst/>
          </a:prstGeom>
          <a:ln>
            <a:solidFill>
              <a:srgbClr val="FFC000"/>
            </a:solidFill>
            <a:prstDash val="sysDot"/>
          </a:ln>
        </p:spPr>
        <p:style>
          <a:lnRef idx="1">
            <a:schemeClr val="accent1"/>
          </a:lnRef>
          <a:fillRef idx="0">
            <a:schemeClr val="accent1"/>
          </a:fillRef>
          <a:effectRef idx="0">
            <a:schemeClr val="accent1"/>
          </a:effectRef>
          <a:fontRef idx="minor">
            <a:schemeClr val="tx1"/>
          </a:fontRef>
        </p:style>
      </p:cxnSp>
      <p:cxnSp>
        <p:nvCxnSpPr>
          <p:cNvPr id="101" name="Connecteur droit 100"/>
          <p:cNvCxnSpPr/>
          <p:nvPr/>
        </p:nvCxnSpPr>
        <p:spPr>
          <a:xfrm>
            <a:off x="458732" y="10119605"/>
            <a:ext cx="2177685" cy="0"/>
          </a:xfrm>
          <a:prstGeom prst="line">
            <a:avLst/>
          </a:prstGeom>
          <a:ln>
            <a:solidFill>
              <a:srgbClr val="FFC000"/>
            </a:solidFill>
            <a:prstDash val="sysDot"/>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a:off x="319021" y="4080433"/>
            <a:ext cx="2177685" cy="0"/>
          </a:xfrm>
          <a:prstGeom prst="line">
            <a:avLst/>
          </a:prstGeom>
          <a:ln>
            <a:solidFill>
              <a:srgbClr val="FFC000"/>
            </a:solidFill>
            <a:prstDash val="sysDot"/>
          </a:ln>
        </p:spPr>
        <p:style>
          <a:lnRef idx="1">
            <a:schemeClr val="accent1"/>
          </a:lnRef>
          <a:fillRef idx="0">
            <a:schemeClr val="accent1"/>
          </a:fillRef>
          <a:effectRef idx="0">
            <a:schemeClr val="accent1"/>
          </a:effectRef>
          <a:fontRef idx="minor">
            <a:schemeClr val="tx1"/>
          </a:fontRef>
        </p:style>
      </p:cxnSp>
      <p:sp>
        <p:nvSpPr>
          <p:cNvPr id="104" name="Rectangle 103"/>
          <p:cNvSpPr/>
          <p:nvPr/>
        </p:nvSpPr>
        <p:spPr>
          <a:xfrm>
            <a:off x="245181" y="3587483"/>
            <a:ext cx="2466701" cy="369332"/>
          </a:xfrm>
          <a:prstGeom prst="rect">
            <a:avLst/>
          </a:prstGeom>
        </p:spPr>
        <p:txBody>
          <a:bodyPr wrap="none">
            <a:spAutoFit/>
          </a:bodyPr>
          <a:lstStyle/>
          <a:p>
            <a:r>
              <a:rPr lang="fr-FR" spc="-5" dirty="0">
                <a:solidFill>
                  <a:srgbClr val="231F20"/>
                </a:solidFill>
                <a:cs typeface="Lato"/>
              </a:rPr>
              <a:t>Titre du poste recherché</a:t>
            </a:r>
            <a:endParaRPr lang="fr-FR" dirty="0"/>
          </a:p>
        </p:txBody>
      </p:sp>
      <p:sp>
        <p:nvSpPr>
          <p:cNvPr id="105" name="ZoneTexte 9"/>
          <p:cNvSpPr txBox="1"/>
          <p:nvPr/>
        </p:nvSpPr>
        <p:spPr>
          <a:xfrm>
            <a:off x="3171701" y="4342037"/>
            <a:ext cx="3989720" cy="4093428"/>
          </a:xfrm>
          <a:prstGeom prst="rect">
            <a:avLst/>
          </a:prstGeom>
          <a:noFill/>
        </p:spPr>
        <p:txBody>
          <a:bodyPr wrap="square" rtlCol="0">
            <a:spAutoFit/>
          </a:bodyPr>
          <a:lstStyle/>
          <a:p>
            <a:pPr defTabSz="685800">
              <a:defRPr/>
            </a:pPr>
            <a:r>
              <a:rPr lang="fr-FR" sz="1000" b="1" dirty="0"/>
              <a:t>2010- 2015 </a:t>
            </a:r>
            <a:r>
              <a:rPr lang="fr-FR" sz="1000" b="1" dirty="0">
                <a:solidFill>
                  <a:schemeClr val="accent2"/>
                </a:solidFill>
              </a:rPr>
              <a:t>Titre du poste  </a:t>
            </a:r>
            <a:r>
              <a:rPr lang="fr-FR" sz="1000" b="1" dirty="0"/>
              <a:t>- Société – Ville (CP)</a:t>
            </a:r>
          </a:p>
          <a:p>
            <a:pPr defTabSz="685800">
              <a:defRPr/>
            </a:pPr>
            <a:r>
              <a:rPr lang="fr-FR" sz="1000" dirty="0"/>
              <a:t>Décrivez ici les fonctions que vous avez occupé. Décrivez également vos missions, le nombre de personne que vous avez encadrez et si vous le pouvez essayé d’inscrire les résultats que vous avez obtenus, n’hésitez pas à les quantifier. </a:t>
            </a:r>
            <a:br>
              <a:rPr lang="fr-FR" sz="1000" dirty="0"/>
            </a:br>
            <a:endParaRPr lang="fr-FR" sz="1000" dirty="0"/>
          </a:p>
          <a:p>
            <a:pPr defTabSz="685800">
              <a:defRPr/>
            </a:pPr>
            <a:r>
              <a:rPr lang="fr-FR" sz="1000" b="1" dirty="0"/>
              <a:t>2010- 2015 </a:t>
            </a:r>
            <a:r>
              <a:rPr lang="fr-FR" sz="1000" b="1" dirty="0">
                <a:solidFill>
                  <a:schemeClr val="accent2"/>
                </a:solidFill>
              </a:rPr>
              <a:t>Titre du poste  </a:t>
            </a:r>
            <a:r>
              <a:rPr lang="fr-FR" sz="1000" b="1" dirty="0"/>
              <a:t>- Société – Ville (CP)</a:t>
            </a:r>
          </a:p>
          <a:p>
            <a:pPr defTabSz="685800">
              <a:defRPr/>
            </a:pPr>
            <a:r>
              <a:rPr lang="fr-FR" sz="100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br>
              <a:rPr lang="fr-FR" sz="1000" dirty="0"/>
            </a:br>
            <a:r>
              <a:rPr lang="fr-FR" sz="1000" b="1" dirty="0"/>
              <a:t>2010- 2015 </a:t>
            </a:r>
            <a:r>
              <a:rPr lang="fr-FR" sz="1000" b="1" dirty="0">
                <a:solidFill>
                  <a:schemeClr val="accent2"/>
                </a:solidFill>
              </a:rPr>
              <a:t>Titre du poste  </a:t>
            </a:r>
            <a:r>
              <a:rPr lang="fr-FR" sz="1000" b="1" dirty="0"/>
              <a:t>- Société – Ville (CP)</a:t>
            </a:r>
          </a:p>
          <a:p>
            <a:pPr defTabSz="685800">
              <a:defRPr/>
            </a:pPr>
            <a:r>
              <a:rPr lang="fr-FR" sz="100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endParaRPr lang="fr-FR" sz="1000" dirty="0"/>
          </a:p>
          <a:p>
            <a:pPr defTabSz="685800">
              <a:defRPr/>
            </a:pPr>
            <a:r>
              <a:rPr lang="fr-FR" sz="1000" b="1" dirty="0"/>
              <a:t>2010- 2015 </a:t>
            </a:r>
            <a:r>
              <a:rPr lang="fr-FR" sz="1000" b="1" dirty="0">
                <a:solidFill>
                  <a:schemeClr val="accent2"/>
                </a:solidFill>
              </a:rPr>
              <a:t>Titre du poste  </a:t>
            </a:r>
            <a:r>
              <a:rPr lang="fr-FR" sz="1000" b="1" dirty="0"/>
              <a:t>- Société – Ville (CP)</a:t>
            </a:r>
          </a:p>
          <a:p>
            <a:pPr defTabSz="685800">
              <a:defRPr/>
            </a:pPr>
            <a:r>
              <a:rPr lang="fr-FR" sz="100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endParaRPr lang="fr-FR" sz="1000" dirty="0"/>
          </a:p>
          <a:p>
            <a:pPr defTabSz="685800">
              <a:defRPr/>
            </a:pPr>
            <a:endParaRPr lang="fr-FR" sz="1000" dirty="0"/>
          </a:p>
          <a:p>
            <a:pPr defTabSz="685800">
              <a:defRPr/>
            </a:pPr>
            <a:endParaRPr lang="fr-FR" sz="1000" dirty="0"/>
          </a:p>
        </p:txBody>
      </p:sp>
      <p:sp>
        <p:nvSpPr>
          <p:cNvPr id="107" name="Rectangle 106"/>
          <p:cNvSpPr/>
          <p:nvPr/>
        </p:nvSpPr>
        <p:spPr>
          <a:xfrm>
            <a:off x="3124649" y="8979835"/>
            <a:ext cx="2010877" cy="861774"/>
          </a:xfrm>
          <a:prstGeom prst="rect">
            <a:avLst/>
          </a:prstGeom>
        </p:spPr>
        <p:txBody>
          <a:bodyPr wrap="square">
            <a:spAutoFit/>
          </a:bodyPr>
          <a:lstStyle/>
          <a:p>
            <a:pPr defTabSz="685800">
              <a:defRPr/>
            </a:pPr>
            <a:r>
              <a:rPr lang="fr-FR" sz="1000" b="1" dirty="0"/>
              <a:t>2012 </a:t>
            </a:r>
            <a:r>
              <a:rPr lang="mr-IN" sz="1000" b="1" dirty="0"/>
              <a:t>–</a:t>
            </a:r>
            <a:r>
              <a:rPr lang="fr-FR" sz="1000" b="1" dirty="0"/>
              <a:t> Diplôme– Université </a:t>
            </a:r>
            <a:r>
              <a:rPr lang="fr-FR" sz="1000" dirty="0">
                <a:solidFill>
                  <a:schemeClr val="bg1"/>
                </a:solidFill>
              </a:rPr>
              <a:t>Décrivez en une ligne les objectifs et les spécialités de cette formation. Inscrivez votre mention si vous en avez eu une.</a:t>
            </a:r>
          </a:p>
        </p:txBody>
      </p:sp>
      <p:sp>
        <p:nvSpPr>
          <p:cNvPr id="108" name="Rectangle 107"/>
          <p:cNvSpPr/>
          <p:nvPr/>
        </p:nvSpPr>
        <p:spPr>
          <a:xfrm>
            <a:off x="5209120" y="8979834"/>
            <a:ext cx="2010877" cy="861774"/>
          </a:xfrm>
          <a:prstGeom prst="rect">
            <a:avLst/>
          </a:prstGeom>
        </p:spPr>
        <p:txBody>
          <a:bodyPr wrap="square">
            <a:spAutoFit/>
          </a:bodyPr>
          <a:lstStyle/>
          <a:p>
            <a:pPr defTabSz="685800">
              <a:defRPr/>
            </a:pPr>
            <a:r>
              <a:rPr lang="fr-FR" sz="1000" b="1" dirty="0"/>
              <a:t>2012 </a:t>
            </a:r>
            <a:r>
              <a:rPr lang="mr-IN" sz="1000" b="1" dirty="0"/>
              <a:t>–</a:t>
            </a:r>
            <a:r>
              <a:rPr lang="fr-FR" sz="1000" b="1" dirty="0"/>
              <a:t> Diplôme– Université </a:t>
            </a:r>
            <a:r>
              <a:rPr lang="fr-FR" sz="1000" dirty="0">
                <a:solidFill>
                  <a:schemeClr val="bg1"/>
                </a:solidFill>
              </a:rPr>
              <a:t>Décrivez en une ligne les objectifs et les spécialités de cette formation. Inscrivez votre mention si vous en avez eu une.</a:t>
            </a:r>
          </a:p>
        </p:txBody>
      </p:sp>
      <p:graphicFrame>
        <p:nvGraphicFramePr>
          <p:cNvPr id="109" name="Tableau 108"/>
          <p:cNvGraphicFramePr>
            <a:graphicFrameLocks noGrp="1"/>
          </p:cNvGraphicFramePr>
          <p:nvPr>
            <p:extLst>
              <p:ext uri="{D42A27DB-BD31-4B8C-83A1-F6EECF244321}">
                <p14:modId xmlns:p14="http://schemas.microsoft.com/office/powerpoint/2010/main" val="836806567"/>
              </p:ext>
            </p:extLst>
          </p:nvPr>
        </p:nvGraphicFramePr>
        <p:xfrm>
          <a:off x="3187585" y="800288"/>
          <a:ext cx="3749661" cy="975360"/>
        </p:xfrm>
        <a:graphic>
          <a:graphicData uri="http://schemas.openxmlformats.org/drawingml/2006/table">
            <a:tbl>
              <a:tblPr firstRow="1" bandRow="1">
                <a:tableStyleId>{2D5ABB26-0587-4C30-8999-92F81FD0307C}</a:tableStyleId>
              </a:tblPr>
              <a:tblGrid>
                <a:gridCol w="3749661">
                  <a:extLst>
                    <a:ext uri="{9D8B030D-6E8A-4147-A177-3AD203B41FA5}">
                      <a16:colId xmlns:a16="http://schemas.microsoft.com/office/drawing/2014/main" val="20000"/>
                    </a:ext>
                  </a:extLst>
                </a:gridCol>
              </a:tblGrid>
              <a:tr h="130305">
                <a:tc>
                  <a:txBody>
                    <a:bodyPr/>
                    <a:lstStyle/>
                    <a:p>
                      <a:pPr algn="l"/>
                      <a:r>
                        <a:rPr lang="fr-FR" sz="1000" kern="1200" dirty="0">
                          <a:solidFill>
                            <a:schemeClr val="tx1"/>
                          </a:solidFill>
                          <a:effectLst/>
                          <a:latin typeface="+mn-lt"/>
                          <a:ea typeface="+mn-ea"/>
                          <a:cs typeface="+mn-cs"/>
                        </a:rPr>
                        <a:t>Management</a:t>
                      </a:r>
                    </a:p>
                  </a:txBody>
                  <a:tcPr anchor="ctr">
                    <a:lnT w="12700" cap="flat" cmpd="sng" algn="ctr">
                      <a:noFill/>
                      <a:prstDash val="solid"/>
                      <a:round/>
                      <a:headEnd type="none" w="med" len="med"/>
                      <a:tailEnd type="none" w="med" len="med"/>
                    </a:lnT>
                    <a:noFill/>
                  </a:tcPr>
                </a:tc>
                <a:extLst>
                  <a:ext uri="{0D108BD9-81ED-4DB2-BD59-A6C34878D82A}">
                    <a16:rowId xmlns:a16="http://schemas.microsoft.com/office/drawing/2014/main" val="10000"/>
                  </a:ext>
                </a:extLst>
              </a:tr>
              <a:tr h="130305">
                <a:tc>
                  <a:txBody>
                    <a:bodyPr/>
                    <a:lstStyle/>
                    <a:p>
                      <a:pPr algn="l"/>
                      <a:r>
                        <a:rPr lang="fr-FR" sz="1000" kern="1200" dirty="0">
                          <a:solidFill>
                            <a:schemeClr val="tx1"/>
                          </a:solidFill>
                          <a:effectLst/>
                          <a:latin typeface="+mn-lt"/>
                          <a:ea typeface="+mn-ea"/>
                          <a:cs typeface="+mn-cs"/>
                        </a:rPr>
                        <a:t>Gestion de projet</a:t>
                      </a:r>
                    </a:p>
                  </a:txBody>
                  <a:tcPr anchor="ctr">
                    <a:noFill/>
                  </a:tcPr>
                </a:tc>
                <a:extLst>
                  <a:ext uri="{0D108BD9-81ED-4DB2-BD59-A6C34878D82A}">
                    <a16:rowId xmlns:a16="http://schemas.microsoft.com/office/drawing/2014/main" val="10001"/>
                  </a:ext>
                </a:extLst>
              </a:tr>
              <a:tr h="130305">
                <a:tc>
                  <a:txBody>
                    <a:bodyPr/>
                    <a:lstStyle/>
                    <a:p>
                      <a:pPr algn="l"/>
                      <a:r>
                        <a:rPr lang="fr-FR" sz="1000" kern="1200" dirty="0">
                          <a:solidFill>
                            <a:schemeClr val="tx1"/>
                          </a:solidFill>
                          <a:effectLst/>
                          <a:latin typeface="+mn-lt"/>
                          <a:ea typeface="+mn-ea"/>
                          <a:cs typeface="+mn-cs"/>
                        </a:rPr>
                        <a:t>Comptabilité / Gestion</a:t>
                      </a:r>
                    </a:p>
                  </a:txBody>
                  <a:tcPr anchor="ctr">
                    <a:noFill/>
                  </a:tcPr>
                </a:tc>
                <a:extLst>
                  <a:ext uri="{0D108BD9-81ED-4DB2-BD59-A6C34878D82A}">
                    <a16:rowId xmlns:a16="http://schemas.microsoft.com/office/drawing/2014/main" val="10002"/>
                  </a:ext>
                </a:extLst>
              </a:tr>
              <a:tr h="127409">
                <a:tc>
                  <a:txBody>
                    <a:bodyPr/>
                    <a:lstStyle/>
                    <a:p>
                      <a:pPr algn="l"/>
                      <a:r>
                        <a:rPr lang="fr-FR" sz="1000" kern="1200" dirty="0">
                          <a:solidFill>
                            <a:schemeClr val="tx1"/>
                          </a:solidFill>
                          <a:effectLst/>
                          <a:latin typeface="+mn-lt"/>
                          <a:ea typeface="+mn-ea"/>
                          <a:cs typeface="+mn-cs"/>
                        </a:rPr>
                        <a:t>Conduite de changement</a:t>
                      </a:r>
                    </a:p>
                  </a:txBody>
                  <a:tcPr anchor="ctr">
                    <a:noFill/>
                  </a:tcPr>
                </a:tc>
                <a:extLst>
                  <a:ext uri="{0D108BD9-81ED-4DB2-BD59-A6C34878D82A}">
                    <a16:rowId xmlns:a16="http://schemas.microsoft.com/office/drawing/2014/main" val="10003"/>
                  </a:ext>
                </a:extLst>
              </a:tr>
            </a:tbl>
          </a:graphicData>
        </a:graphic>
      </p:graphicFrame>
      <p:sp>
        <p:nvSpPr>
          <p:cNvPr id="110" name="Rectangle 109"/>
          <p:cNvSpPr/>
          <p:nvPr/>
        </p:nvSpPr>
        <p:spPr>
          <a:xfrm>
            <a:off x="4969926" y="877534"/>
            <a:ext cx="1967320" cy="126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113"/>
          <p:cNvSpPr/>
          <p:nvPr/>
        </p:nvSpPr>
        <p:spPr>
          <a:xfrm>
            <a:off x="4969926" y="1100339"/>
            <a:ext cx="1967320" cy="126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Rectangle 114"/>
          <p:cNvSpPr/>
          <p:nvPr/>
        </p:nvSpPr>
        <p:spPr>
          <a:xfrm>
            <a:off x="4969926" y="1341021"/>
            <a:ext cx="1967320" cy="126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Rectangle 115"/>
          <p:cNvSpPr/>
          <p:nvPr/>
        </p:nvSpPr>
        <p:spPr>
          <a:xfrm>
            <a:off x="4969926" y="1577057"/>
            <a:ext cx="1967320" cy="126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7" name="Rectangle 116"/>
          <p:cNvSpPr/>
          <p:nvPr/>
        </p:nvSpPr>
        <p:spPr>
          <a:xfrm>
            <a:off x="6119494" y="877534"/>
            <a:ext cx="817751" cy="1269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Rectangle 117"/>
          <p:cNvSpPr/>
          <p:nvPr/>
        </p:nvSpPr>
        <p:spPr>
          <a:xfrm>
            <a:off x="6447852" y="1100339"/>
            <a:ext cx="489392" cy="1269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Rectangle 118"/>
          <p:cNvSpPr/>
          <p:nvPr/>
        </p:nvSpPr>
        <p:spPr>
          <a:xfrm>
            <a:off x="6362792" y="1336375"/>
            <a:ext cx="574452" cy="131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Rectangle 119"/>
          <p:cNvSpPr/>
          <p:nvPr/>
        </p:nvSpPr>
        <p:spPr>
          <a:xfrm>
            <a:off x="6511646" y="1574733"/>
            <a:ext cx="425597" cy="129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21" name="Tableau 120"/>
          <p:cNvGraphicFramePr>
            <a:graphicFrameLocks noGrp="1"/>
          </p:cNvGraphicFramePr>
          <p:nvPr>
            <p:extLst>
              <p:ext uri="{D42A27DB-BD31-4B8C-83A1-F6EECF244321}">
                <p14:modId xmlns:p14="http://schemas.microsoft.com/office/powerpoint/2010/main" val="4664256"/>
              </p:ext>
            </p:extLst>
          </p:nvPr>
        </p:nvGraphicFramePr>
        <p:xfrm>
          <a:off x="3171701" y="2521760"/>
          <a:ext cx="2743759" cy="1036320"/>
        </p:xfrm>
        <a:graphic>
          <a:graphicData uri="http://schemas.openxmlformats.org/drawingml/2006/table">
            <a:tbl>
              <a:tblPr firstRow="1" bandRow="1">
                <a:tableStyleId>{2D5ABB26-0587-4C30-8999-92F81FD0307C}</a:tableStyleId>
              </a:tblPr>
              <a:tblGrid>
                <a:gridCol w="2743759">
                  <a:extLst>
                    <a:ext uri="{9D8B030D-6E8A-4147-A177-3AD203B41FA5}">
                      <a16:colId xmlns:a16="http://schemas.microsoft.com/office/drawing/2014/main" val="20000"/>
                    </a:ext>
                  </a:extLst>
                </a:gridCol>
              </a:tblGrid>
              <a:tr h="130305">
                <a:tc>
                  <a:txBody>
                    <a:bodyPr/>
                    <a:lstStyle/>
                    <a:p>
                      <a:pPr algn="l"/>
                      <a:r>
                        <a:rPr lang="fr-FR" sz="1100" kern="1200" dirty="0">
                          <a:solidFill>
                            <a:schemeClr val="tx1">
                              <a:lumMod val="65000"/>
                              <a:lumOff val="35000"/>
                            </a:schemeClr>
                          </a:solidFill>
                          <a:effectLst/>
                          <a:latin typeface="+mn-lt"/>
                          <a:ea typeface="+mn-ea"/>
                          <a:cs typeface="+mn-cs"/>
                        </a:rPr>
                        <a:t>Leader </a:t>
                      </a:r>
                      <a:r>
                        <a:rPr lang="fr-FR" sz="1100" kern="1200" dirty="0" err="1">
                          <a:solidFill>
                            <a:schemeClr val="tx1">
                              <a:lumMod val="65000"/>
                              <a:lumOff val="35000"/>
                            </a:schemeClr>
                          </a:solidFill>
                          <a:effectLst/>
                          <a:latin typeface="+mn-lt"/>
                          <a:ea typeface="+mn-ea"/>
                          <a:cs typeface="+mn-cs"/>
                        </a:rPr>
                        <a:t>Ship</a:t>
                      </a:r>
                      <a:endParaRPr lang="fr-FR" sz="1100" kern="1200" dirty="0">
                        <a:solidFill>
                          <a:schemeClr val="tx1">
                            <a:lumMod val="65000"/>
                            <a:lumOff val="35000"/>
                          </a:schemeClr>
                        </a:solidFill>
                        <a:effectLst/>
                        <a:latin typeface="+mn-lt"/>
                        <a:ea typeface="+mn-ea"/>
                        <a:cs typeface="+mn-cs"/>
                      </a:endParaRPr>
                    </a:p>
                  </a:txBody>
                  <a:tcPr anchor="ctr">
                    <a:lnT w="12700" cap="flat" cmpd="sng" algn="ctr">
                      <a:noFill/>
                      <a:prstDash val="solid"/>
                      <a:round/>
                      <a:headEnd type="none" w="med" len="med"/>
                      <a:tailEnd type="none" w="med" len="med"/>
                    </a:lnT>
                    <a:noFill/>
                  </a:tcPr>
                </a:tc>
                <a:extLst>
                  <a:ext uri="{0D108BD9-81ED-4DB2-BD59-A6C34878D82A}">
                    <a16:rowId xmlns:a16="http://schemas.microsoft.com/office/drawing/2014/main" val="10000"/>
                  </a:ext>
                </a:extLst>
              </a:tr>
              <a:tr h="130305">
                <a:tc>
                  <a:txBody>
                    <a:bodyPr/>
                    <a:lstStyle/>
                    <a:p>
                      <a:pPr algn="l"/>
                      <a:r>
                        <a:rPr lang="fr-FR" sz="1100" kern="1200" dirty="0">
                          <a:solidFill>
                            <a:schemeClr val="tx1">
                              <a:lumMod val="65000"/>
                              <a:lumOff val="35000"/>
                            </a:schemeClr>
                          </a:solidFill>
                          <a:effectLst/>
                          <a:latin typeface="+mn-lt"/>
                          <a:ea typeface="+mn-ea"/>
                          <a:cs typeface="+mn-cs"/>
                        </a:rPr>
                        <a:t>Créatif</a:t>
                      </a:r>
                    </a:p>
                  </a:txBody>
                  <a:tcPr anchor="ctr">
                    <a:noFill/>
                  </a:tcPr>
                </a:tc>
                <a:extLst>
                  <a:ext uri="{0D108BD9-81ED-4DB2-BD59-A6C34878D82A}">
                    <a16:rowId xmlns:a16="http://schemas.microsoft.com/office/drawing/2014/main" val="10001"/>
                  </a:ext>
                </a:extLst>
              </a:tr>
              <a:tr h="130305">
                <a:tc>
                  <a:txBody>
                    <a:bodyPr/>
                    <a:lstStyle/>
                    <a:p>
                      <a:pPr algn="l"/>
                      <a:r>
                        <a:rPr lang="fr-FR" sz="1100" kern="1200" dirty="0">
                          <a:solidFill>
                            <a:schemeClr val="tx1">
                              <a:lumMod val="65000"/>
                              <a:lumOff val="35000"/>
                            </a:schemeClr>
                          </a:solidFill>
                          <a:effectLst/>
                          <a:latin typeface="+mn-lt"/>
                          <a:ea typeface="+mn-ea"/>
                          <a:cs typeface="+mn-cs"/>
                        </a:rPr>
                        <a:t>Sens de l’écoute</a:t>
                      </a:r>
                    </a:p>
                  </a:txBody>
                  <a:tcPr anchor="ctr">
                    <a:noFill/>
                  </a:tcPr>
                </a:tc>
                <a:extLst>
                  <a:ext uri="{0D108BD9-81ED-4DB2-BD59-A6C34878D82A}">
                    <a16:rowId xmlns:a16="http://schemas.microsoft.com/office/drawing/2014/main" val="10002"/>
                  </a:ext>
                </a:extLst>
              </a:tr>
              <a:tr h="127409">
                <a:tc>
                  <a:txBody>
                    <a:bodyPr/>
                    <a:lstStyle/>
                    <a:p>
                      <a:pPr algn="l"/>
                      <a:r>
                        <a:rPr lang="fr-FR" sz="1100" kern="1200" dirty="0">
                          <a:solidFill>
                            <a:schemeClr val="tx1">
                              <a:lumMod val="65000"/>
                              <a:lumOff val="35000"/>
                            </a:schemeClr>
                          </a:solidFill>
                          <a:effectLst/>
                          <a:latin typeface="+mn-lt"/>
                          <a:ea typeface="+mn-ea"/>
                          <a:cs typeface="+mn-cs"/>
                        </a:rPr>
                        <a:t>Sérieux</a:t>
                      </a:r>
                    </a:p>
                  </a:txBody>
                  <a:tcPr anchor="ctr">
                    <a:noFill/>
                  </a:tcPr>
                </a:tc>
                <a:extLst>
                  <a:ext uri="{0D108BD9-81ED-4DB2-BD59-A6C34878D82A}">
                    <a16:rowId xmlns:a16="http://schemas.microsoft.com/office/drawing/2014/main" val="10003"/>
                  </a:ext>
                </a:extLst>
              </a:tr>
            </a:tbl>
          </a:graphicData>
        </a:graphic>
      </p:graphicFrame>
      <p:sp>
        <p:nvSpPr>
          <p:cNvPr id="146" name="object 40"/>
          <p:cNvSpPr txBox="1"/>
          <p:nvPr/>
        </p:nvSpPr>
        <p:spPr>
          <a:xfrm>
            <a:off x="3187585" y="2164528"/>
            <a:ext cx="2891224" cy="276999"/>
          </a:xfrm>
          <a:prstGeom prst="rect">
            <a:avLst/>
          </a:prstGeom>
        </p:spPr>
        <p:txBody>
          <a:bodyPr vert="horz" wrap="square" lIns="0" tIns="0" rIns="0" bIns="0" rtlCol="0">
            <a:spAutoFit/>
          </a:bodyPr>
          <a:lstStyle/>
          <a:p>
            <a:pPr marL="12699"/>
            <a:r>
              <a:rPr lang="fr-FR" spc="-20" dirty="0">
                <a:solidFill>
                  <a:srgbClr val="414042"/>
                </a:solidFill>
                <a:cs typeface="Lucida Sans Unicode"/>
              </a:rPr>
              <a:t>PERSONNALITE</a:t>
            </a:r>
            <a:endParaRPr dirty="0">
              <a:cs typeface="Lucida Sans Unicode"/>
            </a:endParaRPr>
          </a:p>
        </p:txBody>
      </p:sp>
      <p:sp>
        <p:nvSpPr>
          <p:cNvPr id="147" name="Rectangle 146"/>
          <p:cNvSpPr/>
          <p:nvPr/>
        </p:nvSpPr>
        <p:spPr>
          <a:xfrm>
            <a:off x="4931800" y="2652588"/>
            <a:ext cx="1967320" cy="12698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Rectangle 147"/>
          <p:cNvSpPr/>
          <p:nvPr/>
        </p:nvSpPr>
        <p:spPr>
          <a:xfrm>
            <a:off x="4931800" y="2875393"/>
            <a:ext cx="1967320" cy="12698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9" name="Rectangle 148"/>
          <p:cNvSpPr/>
          <p:nvPr/>
        </p:nvSpPr>
        <p:spPr>
          <a:xfrm>
            <a:off x="4931800" y="3116075"/>
            <a:ext cx="1967320" cy="12698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Rectangle 149"/>
          <p:cNvSpPr/>
          <p:nvPr/>
        </p:nvSpPr>
        <p:spPr>
          <a:xfrm>
            <a:off x="4931800" y="3352111"/>
            <a:ext cx="1967320" cy="12698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Rectangle 150"/>
          <p:cNvSpPr/>
          <p:nvPr/>
        </p:nvSpPr>
        <p:spPr>
          <a:xfrm>
            <a:off x="6081368" y="2652588"/>
            <a:ext cx="817751" cy="1269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Rectangle 151"/>
          <p:cNvSpPr/>
          <p:nvPr/>
        </p:nvSpPr>
        <p:spPr>
          <a:xfrm>
            <a:off x="6409726" y="2875393"/>
            <a:ext cx="489392" cy="1269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 name="Rectangle 152"/>
          <p:cNvSpPr/>
          <p:nvPr/>
        </p:nvSpPr>
        <p:spPr>
          <a:xfrm>
            <a:off x="6324666" y="3111429"/>
            <a:ext cx="574452" cy="131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Rectangle 153"/>
          <p:cNvSpPr/>
          <p:nvPr/>
        </p:nvSpPr>
        <p:spPr>
          <a:xfrm>
            <a:off x="6473520" y="3349787"/>
            <a:ext cx="425597" cy="129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47507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29759507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679</Words>
  <Application>Microsoft Macintosh PowerPoint</Application>
  <PresentationFormat>Personnalisé</PresentationFormat>
  <Paragraphs>76</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cp:revision>
  <dcterms:created xsi:type="dcterms:W3CDTF">2017-09-13T09:39:26Z</dcterms:created>
  <dcterms:modified xsi:type="dcterms:W3CDTF">2022-01-20T13:57:07Z</dcterms:modified>
</cp:coreProperties>
</file>