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B1BB"/>
    <a:srgbClr val="337BA3"/>
    <a:srgbClr val="6E90A8"/>
    <a:srgbClr val="617D92"/>
    <a:srgbClr val="556D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86"/>
    <p:restoredTop sz="94595"/>
  </p:normalViewPr>
  <p:slideViewPr>
    <p:cSldViewPr snapToGrid="0" snapToObjects="1">
      <p:cViewPr>
        <p:scale>
          <a:sx n="140" d="100"/>
          <a:sy n="140" d="100"/>
        </p:scale>
        <p:origin x="9400" y="20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14/03/2024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14/03/2024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14/03/2024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14/03/2024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4FEB8C3-0F63-0340-A484-45C0D9ECCFEA}" type="datetimeFigureOut">
              <a:rPr lang="fr-FR" smtClean="0"/>
              <a:t>14/03/2024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4FEB8C3-0F63-0340-A484-45C0D9ECCFEA}" type="datetimeFigureOut">
              <a:rPr lang="fr-FR" smtClean="0"/>
              <a:t>14/03/2024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4FEB8C3-0F63-0340-A484-45C0D9ECCFEA}" type="datetimeFigureOut">
              <a:rPr lang="fr-FR" smtClean="0"/>
              <a:t>14/03/2024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54FEB8C3-0F63-0340-A484-45C0D9ECCFEA}" type="datetimeFigureOut">
              <a:rPr lang="fr-FR" smtClean="0"/>
              <a:t>14/03/2024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EB8C3-0F63-0340-A484-45C0D9ECCFEA}" type="datetimeFigureOut">
              <a:rPr lang="fr-FR" smtClean="0"/>
              <a:t>14/03/2024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4FEB8C3-0F63-0340-A484-45C0D9ECCFEA}" type="datetimeFigureOut">
              <a:rPr lang="fr-FR" smtClean="0"/>
              <a:t>14/03/2024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4FEB8C3-0F63-0340-A484-45C0D9ECCFEA}" type="datetimeFigureOut">
              <a:rPr lang="fr-FR" smtClean="0"/>
              <a:t>14/03/2024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4FEB8C3-0F63-0340-A484-45C0D9ECCFEA}" type="datetimeFigureOut">
              <a:rPr lang="fr-FR" smtClean="0"/>
              <a:t>14/03/2024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71922F7-25A0-3E49-8938-5ED6C51EE326}" type="slidenum">
              <a:rPr lang="fr-FR" smtClean="0"/>
              <a:t>‹N°›</a:t>
            </a:fld>
            <a:endParaRPr lang="fr-FR"/>
          </a:p>
        </p:txBody>
      </p:sp>
    </p:spTree>
    <p:extLst>
      <p:ext uri="{BB962C8B-B14F-4D97-AF65-F5344CB8AC3E}">
        <p14:creationId xmlns:p14="http://schemas.microsoft.com/office/powerpoint/2010/main" val="63261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9"/>
          <p:cNvSpPr txBox="1"/>
          <p:nvPr/>
        </p:nvSpPr>
        <p:spPr>
          <a:xfrm>
            <a:off x="139231" y="179173"/>
            <a:ext cx="5278221" cy="707886"/>
          </a:xfrm>
          <a:prstGeom prst="rect">
            <a:avLst/>
          </a:prstGeom>
          <a:noFill/>
        </p:spPr>
        <p:txBody>
          <a:bodyPr wrap="square" rtlCol="0">
            <a:spAutoFit/>
          </a:bodyPr>
          <a:lstStyle/>
          <a:p>
            <a:r>
              <a:rPr lang="fr-FR" sz="4000" dirty="0" err="1">
                <a:solidFill>
                  <a:schemeClr val="accent2"/>
                </a:solidFill>
                <a:ea typeface="Times New Roman" charset="0"/>
                <a:cs typeface="Times New Roman" charset="0"/>
              </a:rPr>
              <a:t>M</a:t>
            </a:r>
            <a:r>
              <a:rPr lang="fr-FR" sz="4000" dirty="0" err="1">
                <a:solidFill>
                  <a:schemeClr val="tx1">
                    <a:lumMod val="50000"/>
                    <a:lumOff val="50000"/>
                  </a:schemeClr>
                </a:solidFill>
                <a:ea typeface="Times New Roman" charset="0"/>
                <a:cs typeface="Times New Roman" charset="0"/>
              </a:rPr>
              <a:t>uchel</a:t>
            </a:r>
            <a:r>
              <a:rPr lang="fr-FR" sz="4000" dirty="0">
                <a:solidFill>
                  <a:schemeClr val="tx1">
                    <a:lumMod val="50000"/>
                    <a:lumOff val="50000"/>
                  </a:schemeClr>
                </a:solidFill>
                <a:ea typeface="Times New Roman" charset="0"/>
                <a:cs typeface="Times New Roman" charset="0"/>
              </a:rPr>
              <a:t> </a:t>
            </a:r>
            <a:r>
              <a:rPr lang="fr-FR" sz="4000" dirty="0">
                <a:solidFill>
                  <a:schemeClr val="accent2"/>
                </a:solidFill>
                <a:ea typeface="Times New Roman" charset="0"/>
                <a:cs typeface="Times New Roman" charset="0"/>
              </a:rPr>
              <a:t>D</a:t>
            </a:r>
            <a:r>
              <a:rPr lang="fr-FR" sz="4000" dirty="0">
                <a:solidFill>
                  <a:schemeClr val="tx1">
                    <a:lumMod val="50000"/>
                    <a:lumOff val="50000"/>
                  </a:schemeClr>
                </a:solidFill>
                <a:ea typeface="Times New Roman" charset="0"/>
                <a:cs typeface="Times New Roman" charset="0"/>
              </a:rPr>
              <a:t>upont</a:t>
            </a:r>
          </a:p>
        </p:txBody>
      </p:sp>
      <p:sp>
        <p:nvSpPr>
          <p:cNvPr id="70" name="Rectangle 69"/>
          <p:cNvSpPr/>
          <p:nvPr/>
        </p:nvSpPr>
        <p:spPr>
          <a:xfrm>
            <a:off x="139231" y="874005"/>
            <a:ext cx="1661930" cy="400110"/>
          </a:xfrm>
          <a:prstGeom prst="rect">
            <a:avLst/>
          </a:prstGeom>
        </p:spPr>
        <p:txBody>
          <a:bodyPr wrap="none">
            <a:spAutoFit/>
          </a:bodyPr>
          <a:lstStyle/>
          <a:p>
            <a:r>
              <a:rPr lang="fr-FR" sz="2000" dirty="0">
                <a:ea typeface="Times New Roman" charset="0"/>
                <a:cs typeface="Times New Roman" charset="0"/>
              </a:rPr>
              <a:t>Titre du poste</a:t>
            </a:r>
          </a:p>
        </p:txBody>
      </p:sp>
      <p:sp>
        <p:nvSpPr>
          <p:cNvPr id="71" name="ZoneTexte 9"/>
          <p:cNvSpPr txBox="1"/>
          <p:nvPr/>
        </p:nvSpPr>
        <p:spPr>
          <a:xfrm>
            <a:off x="139231" y="1287169"/>
            <a:ext cx="6918794" cy="276999"/>
          </a:xfrm>
          <a:prstGeom prst="rect">
            <a:avLst/>
          </a:prstGeom>
          <a:noFill/>
        </p:spPr>
        <p:txBody>
          <a:bodyPr wrap="square" rtlCol="0">
            <a:spAutoFit/>
          </a:bodyPr>
          <a:lstStyle/>
          <a:p>
            <a:pPr marL="171450" indent="-171450">
              <a:buFont typeface="Arial" charset="0"/>
              <a:buChar char="•"/>
            </a:pPr>
            <a:r>
              <a:rPr lang="fr-FR" sz="1200" dirty="0">
                <a:solidFill>
                  <a:schemeClr val="tx1">
                    <a:lumMod val="50000"/>
                    <a:lumOff val="50000"/>
                  </a:schemeClr>
                </a:solidFill>
                <a:ea typeface="Times New Roman" charset="0"/>
                <a:cs typeface="Times New Roman" charset="0"/>
              </a:rPr>
              <a:t>Tel +33 1 02 03 04 05 - Mail: </a:t>
            </a:r>
            <a:r>
              <a:rPr lang="fr-FR" sz="1200" dirty="0" err="1">
                <a:solidFill>
                  <a:schemeClr val="tx1">
                    <a:lumMod val="50000"/>
                    <a:lumOff val="50000"/>
                  </a:schemeClr>
                </a:solidFill>
                <a:ea typeface="Times New Roman" charset="0"/>
                <a:cs typeface="Times New Roman" charset="0"/>
              </a:rPr>
              <a:t>mail@mail.com</a:t>
            </a:r>
            <a:r>
              <a:rPr lang="fr-FR" sz="1200" dirty="0">
                <a:solidFill>
                  <a:schemeClr val="tx1">
                    <a:lumMod val="50000"/>
                    <a:lumOff val="50000"/>
                  </a:schemeClr>
                </a:solidFill>
                <a:ea typeface="Times New Roman" charset="0"/>
                <a:cs typeface="Times New Roman" charset="0"/>
              </a:rPr>
              <a:t>  - Adresse : 17 rue de la Réussite 75012 Paris</a:t>
            </a:r>
          </a:p>
        </p:txBody>
      </p:sp>
      <p:sp>
        <p:nvSpPr>
          <p:cNvPr id="2" name="Rectangle 1"/>
          <p:cNvSpPr/>
          <p:nvPr/>
        </p:nvSpPr>
        <p:spPr>
          <a:xfrm>
            <a:off x="139230" y="1674225"/>
            <a:ext cx="7175969" cy="830997"/>
          </a:xfrm>
          <a:prstGeom prst="rect">
            <a:avLst/>
          </a:prstGeom>
        </p:spPr>
        <p:txBody>
          <a:bodyPr wrap="square">
            <a:spAutoFit/>
          </a:bodyPr>
          <a:lstStyle/>
          <a:p>
            <a:pPr algn="just" defTabSz="685800">
              <a:defRPr/>
            </a:pPr>
            <a:r>
              <a:rPr lang="fr-FR" sz="1200" dirty="0">
                <a:solidFill>
                  <a:schemeClr val="tx1">
                    <a:lumMod val="50000"/>
                    <a:lumOff val="50000"/>
                  </a:schemeClr>
                </a:solidFill>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cxnSp>
        <p:nvCxnSpPr>
          <p:cNvPr id="5" name="Connecteur droit 4"/>
          <p:cNvCxnSpPr/>
          <p:nvPr/>
        </p:nvCxnSpPr>
        <p:spPr>
          <a:xfrm>
            <a:off x="139230" y="2671763"/>
            <a:ext cx="7175969"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6" name="Connecteur droit 75"/>
          <p:cNvCxnSpPr/>
          <p:nvPr/>
        </p:nvCxnSpPr>
        <p:spPr>
          <a:xfrm>
            <a:off x="139230" y="6419704"/>
            <a:ext cx="7175969"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à coins arrondis 8"/>
          <p:cNvSpPr/>
          <p:nvPr/>
        </p:nvSpPr>
        <p:spPr>
          <a:xfrm>
            <a:off x="5709367" y="8841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9" name="Rectangle à coins arrondis 118"/>
          <p:cNvSpPr/>
          <p:nvPr/>
        </p:nvSpPr>
        <p:spPr>
          <a:xfrm>
            <a:off x="5922864" y="8841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0" name="Rectangle à coins arrondis 119"/>
          <p:cNvSpPr/>
          <p:nvPr/>
        </p:nvSpPr>
        <p:spPr>
          <a:xfrm>
            <a:off x="6136361" y="8841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1" name="Rectangle à coins arrondis 120"/>
          <p:cNvSpPr/>
          <p:nvPr/>
        </p:nvSpPr>
        <p:spPr>
          <a:xfrm>
            <a:off x="6349858" y="8841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2" name="Rectangle à coins arrondis 121"/>
          <p:cNvSpPr/>
          <p:nvPr/>
        </p:nvSpPr>
        <p:spPr>
          <a:xfrm>
            <a:off x="6565866" y="8841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3" name="Rectangle à coins arrondis 122"/>
          <p:cNvSpPr/>
          <p:nvPr/>
        </p:nvSpPr>
        <p:spPr>
          <a:xfrm>
            <a:off x="6779363" y="8841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Rectangle à coins arrondis 123"/>
          <p:cNvSpPr/>
          <p:nvPr/>
        </p:nvSpPr>
        <p:spPr>
          <a:xfrm>
            <a:off x="6986006" y="8841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5" name="Rectangle à coins arrondis 124"/>
          <p:cNvSpPr/>
          <p:nvPr/>
        </p:nvSpPr>
        <p:spPr>
          <a:xfrm>
            <a:off x="7173423" y="8841601"/>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6" name="Rectangle à coins arrondis 125"/>
          <p:cNvSpPr/>
          <p:nvPr/>
        </p:nvSpPr>
        <p:spPr>
          <a:xfrm>
            <a:off x="5709367" y="9082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7" name="Rectangle à coins arrondis 166"/>
          <p:cNvSpPr/>
          <p:nvPr/>
        </p:nvSpPr>
        <p:spPr>
          <a:xfrm>
            <a:off x="5922864" y="9082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Rectangle à coins arrondis 168"/>
          <p:cNvSpPr/>
          <p:nvPr/>
        </p:nvSpPr>
        <p:spPr>
          <a:xfrm>
            <a:off x="6136361" y="9082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7" name="Rectangle à coins arrondis 176"/>
          <p:cNvSpPr/>
          <p:nvPr/>
        </p:nvSpPr>
        <p:spPr>
          <a:xfrm>
            <a:off x="6349858" y="9082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9" name="Rectangle à coins arrondis 178"/>
          <p:cNvSpPr/>
          <p:nvPr/>
        </p:nvSpPr>
        <p:spPr>
          <a:xfrm>
            <a:off x="6565866" y="9082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0" name="Rectangle à coins arrondis 179"/>
          <p:cNvSpPr/>
          <p:nvPr/>
        </p:nvSpPr>
        <p:spPr>
          <a:xfrm>
            <a:off x="6779363" y="9082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1" name="Rectangle à coins arrondis 180"/>
          <p:cNvSpPr/>
          <p:nvPr/>
        </p:nvSpPr>
        <p:spPr>
          <a:xfrm>
            <a:off x="6986006" y="9082582"/>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2" name="Rectangle à coins arrondis 181"/>
          <p:cNvSpPr/>
          <p:nvPr/>
        </p:nvSpPr>
        <p:spPr>
          <a:xfrm>
            <a:off x="7173423" y="9082582"/>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3" name="Rectangle à coins arrondis 182"/>
          <p:cNvSpPr/>
          <p:nvPr/>
        </p:nvSpPr>
        <p:spPr>
          <a:xfrm>
            <a:off x="5709367" y="934111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Rectangle à coins arrondis 183"/>
          <p:cNvSpPr/>
          <p:nvPr/>
        </p:nvSpPr>
        <p:spPr>
          <a:xfrm>
            <a:off x="5922864" y="934111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 name="Rectangle à coins arrondis 184"/>
          <p:cNvSpPr/>
          <p:nvPr/>
        </p:nvSpPr>
        <p:spPr>
          <a:xfrm>
            <a:off x="6136361" y="934111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Rectangle à coins arrondis 185"/>
          <p:cNvSpPr/>
          <p:nvPr/>
        </p:nvSpPr>
        <p:spPr>
          <a:xfrm>
            <a:off x="6349858" y="934111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7" name="Rectangle à coins arrondis 186"/>
          <p:cNvSpPr/>
          <p:nvPr/>
        </p:nvSpPr>
        <p:spPr>
          <a:xfrm>
            <a:off x="6565866" y="934111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8" name="Rectangle à coins arrondis 187"/>
          <p:cNvSpPr/>
          <p:nvPr/>
        </p:nvSpPr>
        <p:spPr>
          <a:xfrm>
            <a:off x="6779363" y="9341111"/>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9" name="Rectangle à coins arrondis 188"/>
          <p:cNvSpPr/>
          <p:nvPr/>
        </p:nvSpPr>
        <p:spPr>
          <a:xfrm>
            <a:off x="6986006" y="9341111"/>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0" name="Rectangle à coins arrondis 189"/>
          <p:cNvSpPr/>
          <p:nvPr/>
        </p:nvSpPr>
        <p:spPr>
          <a:xfrm>
            <a:off x="7173423" y="9341111"/>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1" name="Rectangle à coins arrondis 190"/>
          <p:cNvSpPr/>
          <p:nvPr/>
        </p:nvSpPr>
        <p:spPr>
          <a:xfrm>
            <a:off x="5709367" y="9597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2" name="Rectangle à coins arrondis 191"/>
          <p:cNvSpPr/>
          <p:nvPr/>
        </p:nvSpPr>
        <p:spPr>
          <a:xfrm>
            <a:off x="5922864" y="9597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3" name="Rectangle à coins arrondis 192"/>
          <p:cNvSpPr/>
          <p:nvPr/>
        </p:nvSpPr>
        <p:spPr>
          <a:xfrm>
            <a:off x="6136361" y="9597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4" name="Rectangle à coins arrondis 193"/>
          <p:cNvSpPr/>
          <p:nvPr/>
        </p:nvSpPr>
        <p:spPr>
          <a:xfrm>
            <a:off x="6349858" y="9597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5" name="Rectangle à coins arrondis 194"/>
          <p:cNvSpPr/>
          <p:nvPr/>
        </p:nvSpPr>
        <p:spPr>
          <a:xfrm>
            <a:off x="6565866" y="9597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6" name="Rectangle à coins arrondis 195"/>
          <p:cNvSpPr/>
          <p:nvPr/>
        </p:nvSpPr>
        <p:spPr>
          <a:xfrm>
            <a:off x="6779363" y="9597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7" name="Rectangle à coins arrondis 196"/>
          <p:cNvSpPr/>
          <p:nvPr/>
        </p:nvSpPr>
        <p:spPr>
          <a:xfrm>
            <a:off x="6986006" y="9597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9" name="Rectangle à coins arrondis 198"/>
          <p:cNvSpPr/>
          <p:nvPr/>
        </p:nvSpPr>
        <p:spPr>
          <a:xfrm>
            <a:off x="2153246" y="8869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0" name="Rectangle à coins arrondis 199"/>
          <p:cNvSpPr/>
          <p:nvPr/>
        </p:nvSpPr>
        <p:spPr>
          <a:xfrm>
            <a:off x="2366743" y="8869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1" name="Rectangle à coins arrondis 200"/>
          <p:cNvSpPr/>
          <p:nvPr/>
        </p:nvSpPr>
        <p:spPr>
          <a:xfrm>
            <a:off x="2580240" y="8869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2" name="Rectangle à coins arrondis 201"/>
          <p:cNvSpPr/>
          <p:nvPr/>
        </p:nvSpPr>
        <p:spPr>
          <a:xfrm>
            <a:off x="2793737" y="8869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3" name="Rectangle à coins arrondis 202"/>
          <p:cNvSpPr/>
          <p:nvPr/>
        </p:nvSpPr>
        <p:spPr>
          <a:xfrm>
            <a:off x="3009745" y="8869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4" name="Rectangle à coins arrondis 203"/>
          <p:cNvSpPr/>
          <p:nvPr/>
        </p:nvSpPr>
        <p:spPr>
          <a:xfrm>
            <a:off x="3223242" y="8869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5" name="Rectangle à coins arrondis 204"/>
          <p:cNvSpPr/>
          <p:nvPr/>
        </p:nvSpPr>
        <p:spPr>
          <a:xfrm>
            <a:off x="3429885" y="886960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6" name="Rectangle à coins arrondis 205"/>
          <p:cNvSpPr/>
          <p:nvPr/>
        </p:nvSpPr>
        <p:spPr>
          <a:xfrm>
            <a:off x="3617302" y="8869601"/>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7" name="Rectangle à coins arrondis 206"/>
          <p:cNvSpPr/>
          <p:nvPr/>
        </p:nvSpPr>
        <p:spPr>
          <a:xfrm>
            <a:off x="2153246" y="9110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8" name="Rectangle à coins arrondis 207"/>
          <p:cNvSpPr/>
          <p:nvPr/>
        </p:nvSpPr>
        <p:spPr>
          <a:xfrm>
            <a:off x="2366743" y="9110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9" name="Rectangle à coins arrondis 208"/>
          <p:cNvSpPr/>
          <p:nvPr/>
        </p:nvSpPr>
        <p:spPr>
          <a:xfrm>
            <a:off x="2580240" y="9110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0" name="Rectangle à coins arrondis 209"/>
          <p:cNvSpPr/>
          <p:nvPr/>
        </p:nvSpPr>
        <p:spPr>
          <a:xfrm>
            <a:off x="2793737" y="9110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1" name="Rectangle à coins arrondis 210"/>
          <p:cNvSpPr/>
          <p:nvPr/>
        </p:nvSpPr>
        <p:spPr>
          <a:xfrm>
            <a:off x="3009745" y="9110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2" name="Rectangle à coins arrondis 211"/>
          <p:cNvSpPr/>
          <p:nvPr/>
        </p:nvSpPr>
        <p:spPr>
          <a:xfrm>
            <a:off x="3223242" y="9110582"/>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3" name="Rectangle à coins arrondis 212"/>
          <p:cNvSpPr/>
          <p:nvPr/>
        </p:nvSpPr>
        <p:spPr>
          <a:xfrm>
            <a:off x="3429885" y="9110582"/>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4" name="Rectangle à coins arrondis 213"/>
          <p:cNvSpPr/>
          <p:nvPr/>
        </p:nvSpPr>
        <p:spPr>
          <a:xfrm>
            <a:off x="3617302" y="9110582"/>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5" name="Rectangle à coins arrondis 214"/>
          <p:cNvSpPr/>
          <p:nvPr/>
        </p:nvSpPr>
        <p:spPr>
          <a:xfrm>
            <a:off x="2153246" y="936911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6" name="Rectangle à coins arrondis 215"/>
          <p:cNvSpPr/>
          <p:nvPr/>
        </p:nvSpPr>
        <p:spPr>
          <a:xfrm>
            <a:off x="2366743" y="936911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7" name="Rectangle à coins arrondis 216"/>
          <p:cNvSpPr/>
          <p:nvPr/>
        </p:nvSpPr>
        <p:spPr>
          <a:xfrm>
            <a:off x="2580240" y="936911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8" name="Rectangle à coins arrondis 217"/>
          <p:cNvSpPr/>
          <p:nvPr/>
        </p:nvSpPr>
        <p:spPr>
          <a:xfrm>
            <a:off x="2793737" y="936911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9" name="Rectangle à coins arrondis 218"/>
          <p:cNvSpPr/>
          <p:nvPr/>
        </p:nvSpPr>
        <p:spPr>
          <a:xfrm>
            <a:off x="3009745" y="9369111"/>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0" name="Rectangle à coins arrondis 219"/>
          <p:cNvSpPr/>
          <p:nvPr/>
        </p:nvSpPr>
        <p:spPr>
          <a:xfrm>
            <a:off x="3223242" y="9369111"/>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1" name="Rectangle à coins arrondis 220"/>
          <p:cNvSpPr/>
          <p:nvPr/>
        </p:nvSpPr>
        <p:spPr>
          <a:xfrm>
            <a:off x="3429885" y="9369111"/>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2" name="Rectangle à coins arrondis 221"/>
          <p:cNvSpPr/>
          <p:nvPr/>
        </p:nvSpPr>
        <p:spPr>
          <a:xfrm>
            <a:off x="3617302" y="9369111"/>
            <a:ext cx="122549" cy="1414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3" name="Rectangle à coins arrondis 222"/>
          <p:cNvSpPr/>
          <p:nvPr/>
        </p:nvSpPr>
        <p:spPr>
          <a:xfrm>
            <a:off x="2153246" y="9625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4" name="Rectangle à coins arrondis 223"/>
          <p:cNvSpPr/>
          <p:nvPr/>
        </p:nvSpPr>
        <p:spPr>
          <a:xfrm>
            <a:off x="2366743" y="9625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5" name="Rectangle à coins arrondis 224"/>
          <p:cNvSpPr/>
          <p:nvPr/>
        </p:nvSpPr>
        <p:spPr>
          <a:xfrm>
            <a:off x="2580240" y="9625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6" name="Rectangle à coins arrondis 225"/>
          <p:cNvSpPr/>
          <p:nvPr/>
        </p:nvSpPr>
        <p:spPr>
          <a:xfrm>
            <a:off x="2793737" y="9625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7" name="Rectangle à coins arrondis 226"/>
          <p:cNvSpPr/>
          <p:nvPr/>
        </p:nvSpPr>
        <p:spPr>
          <a:xfrm>
            <a:off x="3009745" y="9625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8" name="Rectangle à coins arrondis 227"/>
          <p:cNvSpPr/>
          <p:nvPr/>
        </p:nvSpPr>
        <p:spPr>
          <a:xfrm>
            <a:off x="3223242" y="9625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9" name="Rectangle à coins arrondis 228"/>
          <p:cNvSpPr/>
          <p:nvPr/>
        </p:nvSpPr>
        <p:spPr>
          <a:xfrm>
            <a:off x="3429885" y="9625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0" name="Rectangle à coins arrondis 229"/>
          <p:cNvSpPr/>
          <p:nvPr/>
        </p:nvSpPr>
        <p:spPr>
          <a:xfrm>
            <a:off x="3617302" y="9625966"/>
            <a:ext cx="122549" cy="1414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2139520" y="10187513"/>
            <a:ext cx="1835637" cy="16968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1" name="Rectangle 230"/>
          <p:cNvSpPr/>
          <p:nvPr/>
        </p:nvSpPr>
        <p:spPr>
          <a:xfrm>
            <a:off x="5341091" y="10174842"/>
            <a:ext cx="1835637" cy="16968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2" name="Rectangle 231"/>
          <p:cNvSpPr/>
          <p:nvPr/>
        </p:nvSpPr>
        <p:spPr>
          <a:xfrm>
            <a:off x="2139520" y="10184651"/>
            <a:ext cx="1525671" cy="1696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3" name="Rectangle 232"/>
          <p:cNvSpPr/>
          <p:nvPr/>
        </p:nvSpPr>
        <p:spPr>
          <a:xfrm>
            <a:off x="5341091" y="10174842"/>
            <a:ext cx="1713088" cy="1696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4A44226A-891C-BB3D-A16A-FD5A358526D3}"/>
              </a:ext>
            </a:extLst>
          </p:cNvPr>
          <p:cNvSpPr/>
          <p:nvPr/>
        </p:nvSpPr>
        <p:spPr>
          <a:xfrm rot="16200000">
            <a:off x="-1206584" y="4345678"/>
            <a:ext cx="3581397" cy="400110"/>
          </a:xfrm>
          <a:prstGeom prst="rect">
            <a:avLst/>
          </a:prstGeom>
        </p:spPr>
        <p:txBody>
          <a:bodyPr wrap="square">
            <a:spAutoFit/>
          </a:bodyPr>
          <a:lstStyle/>
          <a:p>
            <a:pPr algn="ctr">
              <a:spcBef>
                <a:spcPts val="600"/>
              </a:spcBef>
              <a:spcAft>
                <a:spcPts val="600"/>
              </a:spcAft>
            </a:pPr>
            <a:r>
              <a:rPr lang="fr-FR" sz="2000" b="0" dirty="0">
                <a:solidFill>
                  <a:schemeClr val="tx1"/>
                </a:solidFill>
              </a:rPr>
              <a:t>EXPERIENCE</a:t>
            </a:r>
            <a:r>
              <a:rPr lang="fr-FR" sz="2000" b="0" baseline="0" dirty="0">
                <a:solidFill>
                  <a:schemeClr val="tx1"/>
                </a:solidFill>
              </a:rPr>
              <a:t> PROFESIONNELLE</a:t>
            </a:r>
            <a:endParaRPr lang="fr-FR" sz="2000" b="0" dirty="0">
              <a:solidFill>
                <a:schemeClr val="tx1"/>
              </a:solidFill>
            </a:endParaRPr>
          </a:p>
        </p:txBody>
      </p:sp>
      <p:sp>
        <p:nvSpPr>
          <p:cNvPr id="7" name="Rectangle 6">
            <a:extLst>
              <a:ext uri="{FF2B5EF4-FFF2-40B4-BE49-F238E27FC236}">
                <a16:creationId xmlns:a16="http://schemas.microsoft.com/office/drawing/2014/main" id="{7AAAD651-EF7D-C26D-987E-EE9A376736D3}"/>
              </a:ext>
            </a:extLst>
          </p:cNvPr>
          <p:cNvSpPr/>
          <p:nvPr/>
        </p:nvSpPr>
        <p:spPr>
          <a:xfrm>
            <a:off x="1038497" y="2867463"/>
            <a:ext cx="1328246" cy="35308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t>2010- 2015</a:t>
            </a:r>
          </a:p>
        </p:txBody>
      </p:sp>
      <p:sp>
        <p:nvSpPr>
          <p:cNvPr id="12" name="Rectangle 11">
            <a:extLst>
              <a:ext uri="{FF2B5EF4-FFF2-40B4-BE49-F238E27FC236}">
                <a16:creationId xmlns:a16="http://schemas.microsoft.com/office/drawing/2014/main" id="{AF71BC27-99D4-35CC-C0DD-130BE0F91AB4}"/>
              </a:ext>
            </a:extLst>
          </p:cNvPr>
          <p:cNvSpPr/>
          <p:nvPr/>
        </p:nvSpPr>
        <p:spPr>
          <a:xfrm>
            <a:off x="2366743" y="2867463"/>
            <a:ext cx="4929229" cy="3530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l" defTabSz="755934" rtl="0" eaLnBrk="1" fontAlgn="auto" latinLnBrk="0" hangingPunct="1">
              <a:lnSpc>
                <a:spcPct val="100000"/>
              </a:lnSpc>
              <a:spcBef>
                <a:spcPts val="600"/>
              </a:spcBef>
              <a:spcAft>
                <a:spcPts val="600"/>
              </a:spcAft>
              <a:buClrTx/>
              <a:buSzTx/>
              <a:buFontTx/>
              <a:buNone/>
              <a:tabLst/>
              <a:defRPr/>
            </a:pPr>
            <a:r>
              <a:rPr lang="fr-FR" sz="1200" b="0" dirty="0">
                <a:solidFill>
                  <a:schemeClr val="tx1"/>
                </a:solidFill>
              </a:rPr>
              <a:t>2010 Titre du poste  - Société – Ville (CP)</a:t>
            </a:r>
          </a:p>
        </p:txBody>
      </p:sp>
      <p:sp>
        <p:nvSpPr>
          <p:cNvPr id="13" name="Rectangle 12">
            <a:extLst>
              <a:ext uri="{FF2B5EF4-FFF2-40B4-BE49-F238E27FC236}">
                <a16:creationId xmlns:a16="http://schemas.microsoft.com/office/drawing/2014/main" id="{98E3110C-990F-1239-6970-C0D68564889D}"/>
              </a:ext>
            </a:extLst>
          </p:cNvPr>
          <p:cNvSpPr/>
          <p:nvPr/>
        </p:nvSpPr>
        <p:spPr>
          <a:xfrm>
            <a:off x="2385970" y="3243273"/>
            <a:ext cx="4929229" cy="68917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indent="0" algn="l" defTabSz="755934" rtl="0" eaLnBrk="1" fontAlgn="auto" latinLnBrk="0" hangingPunct="1">
              <a:lnSpc>
                <a:spcPct val="100000"/>
              </a:lnSpc>
              <a:spcBef>
                <a:spcPts val="600"/>
              </a:spcBef>
              <a:spcAft>
                <a:spcPts val="600"/>
              </a:spcAft>
              <a:buClrTx/>
              <a:buSzTx/>
              <a:buFontTx/>
              <a:buNone/>
              <a:tabLst/>
              <a:defRPr/>
            </a:pPr>
            <a:r>
              <a:rPr lang="fr-FR" sz="1100" dirty="0">
                <a:solidFill>
                  <a:schemeClr val="tx1"/>
                </a:solidFill>
              </a:rPr>
              <a:t>Décrivez ici les fonctions que vous avez occupé. Décrivez également vos missions, le nombre de personne que vous avez encadrez et si vous le pouvez essayé d’inscrire les résultats que vous avez obtenus, n’hésitez pas à les quantifier. </a:t>
            </a:r>
            <a:endParaRPr lang="fr-FR" sz="1100" b="0" dirty="0">
              <a:solidFill>
                <a:schemeClr val="tx1"/>
              </a:solidFill>
            </a:endParaRPr>
          </a:p>
        </p:txBody>
      </p:sp>
      <p:sp>
        <p:nvSpPr>
          <p:cNvPr id="14" name="Rectangle 13">
            <a:extLst>
              <a:ext uri="{FF2B5EF4-FFF2-40B4-BE49-F238E27FC236}">
                <a16:creationId xmlns:a16="http://schemas.microsoft.com/office/drawing/2014/main" id="{B0D1E6A8-2AA6-764F-1AA8-7B447D118893}"/>
              </a:ext>
            </a:extLst>
          </p:cNvPr>
          <p:cNvSpPr/>
          <p:nvPr/>
        </p:nvSpPr>
        <p:spPr>
          <a:xfrm>
            <a:off x="1038497" y="3935321"/>
            <a:ext cx="1328246" cy="35308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t>2010- 2015</a:t>
            </a:r>
          </a:p>
        </p:txBody>
      </p:sp>
      <p:sp>
        <p:nvSpPr>
          <p:cNvPr id="15" name="Rectangle 14">
            <a:extLst>
              <a:ext uri="{FF2B5EF4-FFF2-40B4-BE49-F238E27FC236}">
                <a16:creationId xmlns:a16="http://schemas.microsoft.com/office/drawing/2014/main" id="{1E667659-8E2C-0FC6-642F-91DE00B3FCFD}"/>
              </a:ext>
            </a:extLst>
          </p:cNvPr>
          <p:cNvSpPr/>
          <p:nvPr/>
        </p:nvSpPr>
        <p:spPr>
          <a:xfrm>
            <a:off x="2366743" y="3935321"/>
            <a:ext cx="4929229" cy="3530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l" defTabSz="755934" rtl="0" eaLnBrk="1" fontAlgn="auto" latinLnBrk="0" hangingPunct="1">
              <a:lnSpc>
                <a:spcPct val="100000"/>
              </a:lnSpc>
              <a:spcBef>
                <a:spcPts val="600"/>
              </a:spcBef>
              <a:spcAft>
                <a:spcPts val="600"/>
              </a:spcAft>
              <a:buClrTx/>
              <a:buSzTx/>
              <a:buFontTx/>
              <a:buNone/>
              <a:tabLst/>
              <a:defRPr/>
            </a:pPr>
            <a:r>
              <a:rPr lang="fr-FR" sz="1200" b="0" dirty="0">
                <a:solidFill>
                  <a:schemeClr val="tx1"/>
                </a:solidFill>
              </a:rPr>
              <a:t>2010 Titre du poste  - Société – Ville (CP)</a:t>
            </a:r>
          </a:p>
        </p:txBody>
      </p:sp>
      <p:sp>
        <p:nvSpPr>
          <p:cNvPr id="20" name="Rectangle 19">
            <a:extLst>
              <a:ext uri="{FF2B5EF4-FFF2-40B4-BE49-F238E27FC236}">
                <a16:creationId xmlns:a16="http://schemas.microsoft.com/office/drawing/2014/main" id="{EFAF7B94-32D0-5EEF-EFA8-CE3541F1C243}"/>
              </a:ext>
            </a:extLst>
          </p:cNvPr>
          <p:cNvSpPr/>
          <p:nvPr/>
        </p:nvSpPr>
        <p:spPr>
          <a:xfrm>
            <a:off x="2362048" y="4314001"/>
            <a:ext cx="4929229" cy="68917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indent="0" algn="l" defTabSz="755934" rtl="0" eaLnBrk="1" fontAlgn="auto" latinLnBrk="0" hangingPunct="1">
              <a:lnSpc>
                <a:spcPct val="100000"/>
              </a:lnSpc>
              <a:spcBef>
                <a:spcPts val="600"/>
              </a:spcBef>
              <a:spcAft>
                <a:spcPts val="600"/>
              </a:spcAft>
              <a:buClrTx/>
              <a:buSzTx/>
              <a:buFontTx/>
              <a:buNone/>
              <a:tabLst/>
              <a:defRPr/>
            </a:pPr>
            <a:r>
              <a:rPr lang="fr-FR" sz="1100" dirty="0">
                <a:solidFill>
                  <a:schemeClr val="tx1"/>
                </a:solidFill>
              </a:rPr>
              <a:t>Décrivez ici les fonctions que vous avez occupé. Décrivez également vos missions, le nombre de personne que vous avez encadrez et si vous le pouvez essayé d’inscrire les résultats que vous avez obtenus, n’hésitez pas à les quantifier. </a:t>
            </a:r>
            <a:endParaRPr lang="fr-FR" sz="1100" b="0" dirty="0">
              <a:solidFill>
                <a:schemeClr val="tx1"/>
              </a:solidFill>
            </a:endParaRPr>
          </a:p>
        </p:txBody>
      </p:sp>
      <p:sp>
        <p:nvSpPr>
          <p:cNvPr id="21" name="Rectangle 20">
            <a:extLst>
              <a:ext uri="{FF2B5EF4-FFF2-40B4-BE49-F238E27FC236}">
                <a16:creationId xmlns:a16="http://schemas.microsoft.com/office/drawing/2014/main" id="{00C71110-280E-41EB-FE19-7AE23611BDCF}"/>
              </a:ext>
            </a:extLst>
          </p:cNvPr>
          <p:cNvSpPr/>
          <p:nvPr/>
        </p:nvSpPr>
        <p:spPr>
          <a:xfrm>
            <a:off x="1033298" y="5012537"/>
            <a:ext cx="1328246" cy="35308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t>2010- 2015</a:t>
            </a:r>
          </a:p>
        </p:txBody>
      </p:sp>
      <p:sp>
        <p:nvSpPr>
          <p:cNvPr id="22" name="Rectangle 21">
            <a:extLst>
              <a:ext uri="{FF2B5EF4-FFF2-40B4-BE49-F238E27FC236}">
                <a16:creationId xmlns:a16="http://schemas.microsoft.com/office/drawing/2014/main" id="{5A520D86-2FEA-8BF1-1173-0F11D0B2B121}"/>
              </a:ext>
            </a:extLst>
          </p:cNvPr>
          <p:cNvSpPr/>
          <p:nvPr/>
        </p:nvSpPr>
        <p:spPr>
          <a:xfrm>
            <a:off x="2361544" y="5012537"/>
            <a:ext cx="4929229" cy="3530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l" defTabSz="755934" rtl="0" eaLnBrk="1" fontAlgn="auto" latinLnBrk="0" hangingPunct="1">
              <a:lnSpc>
                <a:spcPct val="100000"/>
              </a:lnSpc>
              <a:spcBef>
                <a:spcPts val="600"/>
              </a:spcBef>
              <a:spcAft>
                <a:spcPts val="600"/>
              </a:spcAft>
              <a:buClrTx/>
              <a:buSzTx/>
              <a:buFontTx/>
              <a:buNone/>
              <a:tabLst/>
              <a:defRPr/>
            </a:pPr>
            <a:r>
              <a:rPr lang="fr-FR" sz="1200" b="0" dirty="0">
                <a:solidFill>
                  <a:schemeClr val="tx1"/>
                </a:solidFill>
              </a:rPr>
              <a:t>2010 Titre du poste  - Société – Ville (CP)</a:t>
            </a:r>
          </a:p>
        </p:txBody>
      </p:sp>
      <p:sp>
        <p:nvSpPr>
          <p:cNvPr id="23" name="Rectangle 22">
            <a:extLst>
              <a:ext uri="{FF2B5EF4-FFF2-40B4-BE49-F238E27FC236}">
                <a16:creationId xmlns:a16="http://schemas.microsoft.com/office/drawing/2014/main" id="{6EB5B2E9-E890-72A8-C43F-B5D91026DF3F}"/>
              </a:ext>
            </a:extLst>
          </p:cNvPr>
          <p:cNvSpPr/>
          <p:nvPr/>
        </p:nvSpPr>
        <p:spPr>
          <a:xfrm>
            <a:off x="2356849" y="5391217"/>
            <a:ext cx="4929229" cy="68917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indent="0" algn="l" defTabSz="755934" rtl="0" eaLnBrk="1" fontAlgn="auto" latinLnBrk="0" hangingPunct="1">
              <a:lnSpc>
                <a:spcPct val="100000"/>
              </a:lnSpc>
              <a:spcBef>
                <a:spcPts val="600"/>
              </a:spcBef>
              <a:spcAft>
                <a:spcPts val="600"/>
              </a:spcAft>
              <a:buClrTx/>
              <a:buSzTx/>
              <a:buFontTx/>
              <a:buNone/>
              <a:tabLst/>
              <a:defRPr/>
            </a:pPr>
            <a:r>
              <a:rPr lang="fr-FR" sz="1100" dirty="0">
                <a:solidFill>
                  <a:schemeClr val="tx1"/>
                </a:solidFill>
              </a:rPr>
              <a:t>Décrivez ici les fonctions que vous avez occupé. Décrivez également vos missions, le nombre de personne que vous avez encadrez et si vous le pouvez essayé d’inscrire les résultats que vous avez obtenus, n’hésitez pas à les quantifier. </a:t>
            </a:r>
            <a:endParaRPr lang="fr-FR" sz="1100" b="0" dirty="0">
              <a:solidFill>
                <a:schemeClr val="tx1"/>
              </a:solidFill>
            </a:endParaRPr>
          </a:p>
        </p:txBody>
      </p:sp>
      <p:sp>
        <p:nvSpPr>
          <p:cNvPr id="24" name="Rectangle 23">
            <a:extLst>
              <a:ext uri="{FF2B5EF4-FFF2-40B4-BE49-F238E27FC236}">
                <a16:creationId xmlns:a16="http://schemas.microsoft.com/office/drawing/2014/main" id="{ADD8C27E-18DA-66F8-7295-908299B1D06F}"/>
              </a:ext>
            </a:extLst>
          </p:cNvPr>
          <p:cNvSpPr/>
          <p:nvPr/>
        </p:nvSpPr>
        <p:spPr>
          <a:xfrm rot="16200000">
            <a:off x="-272886" y="7190461"/>
            <a:ext cx="1714000" cy="400110"/>
          </a:xfrm>
          <a:prstGeom prst="rect">
            <a:avLst/>
          </a:prstGeom>
        </p:spPr>
        <p:txBody>
          <a:bodyPr wrap="square">
            <a:spAutoFit/>
          </a:bodyPr>
          <a:lstStyle/>
          <a:p>
            <a:pPr algn="ctr">
              <a:spcBef>
                <a:spcPts val="600"/>
              </a:spcBef>
              <a:spcAft>
                <a:spcPts val="600"/>
              </a:spcAft>
            </a:pPr>
            <a:r>
              <a:rPr lang="fr-FR" sz="2000" b="0" dirty="0">
                <a:solidFill>
                  <a:schemeClr val="tx1"/>
                </a:solidFill>
              </a:rPr>
              <a:t>FORMATION</a:t>
            </a:r>
          </a:p>
        </p:txBody>
      </p:sp>
      <p:sp>
        <p:nvSpPr>
          <p:cNvPr id="25" name="Rectangle 24">
            <a:extLst>
              <a:ext uri="{FF2B5EF4-FFF2-40B4-BE49-F238E27FC236}">
                <a16:creationId xmlns:a16="http://schemas.microsoft.com/office/drawing/2014/main" id="{587F83F3-194B-687E-43C0-2D341BDAEF3A}"/>
              </a:ext>
            </a:extLst>
          </p:cNvPr>
          <p:cNvSpPr/>
          <p:nvPr/>
        </p:nvSpPr>
        <p:spPr>
          <a:xfrm>
            <a:off x="1033298" y="6576713"/>
            <a:ext cx="1328246" cy="35308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t>2005</a:t>
            </a:r>
          </a:p>
        </p:txBody>
      </p:sp>
      <p:sp>
        <p:nvSpPr>
          <p:cNvPr id="26" name="Rectangle 25">
            <a:extLst>
              <a:ext uri="{FF2B5EF4-FFF2-40B4-BE49-F238E27FC236}">
                <a16:creationId xmlns:a16="http://schemas.microsoft.com/office/drawing/2014/main" id="{4B333196-2B81-1E7D-1799-FA09E9946B4F}"/>
              </a:ext>
            </a:extLst>
          </p:cNvPr>
          <p:cNvSpPr/>
          <p:nvPr/>
        </p:nvSpPr>
        <p:spPr>
          <a:xfrm>
            <a:off x="2361544" y="6576713"/>
            <a:ext cx="4929229" cy="3530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l" defTabSz="755934" rtl="0" eaLnBrk="1" fontAlgn="auto" latinLnBrk="0" hangingPunct="1">
              <a:lnSpc>
                <a:spcPct val="100000"/>
              </a:lnSpc>
              <a:spcBef>
                <a:spcPts val="600"/>
              </a:spcBef>
              <a:spcAft>
                <a:spcPts val="600"/>
              </a:spcAft>
              <a:buClrTx/>
              <a:buSzTx/>
              <a:buFontTx/>
              <a:buNone/>
              <a:tabLst/>
              <a:defRPr/>
            </a:pPr>
            <a:r>
              <a:rPr lang="fr-FR" sz="1200" b="0" dirty="0">
                <a:solidFill>
                  <a:schemeClr val="tx1"/>
                </a:solidFill>
              </a:rPr>
              <a:t>Titre du diplôme – Nom de l’université / école</a:t>
            </a:r>
          </a:p>
        </p:txBody>
      </p:sp>
      <p:sp>
        <p:nvSpPr>
          <p:cNvPr id="27" name="Rectangle 26">
            <a:extLst>
              <a:ext uri="{FF2B5EF4-FFF2-40B4-BE49-F238E27FC236}">
                <a16:creationId xmlns:a16="http://schemas.microsoft.com/office/drawing/2014/main" id="{6BAEB44A-2BE5-DA8D-66F7-A2DF4A1A49EE}"/>
              </a:ext>
            </a:extLst>
          </p:cNvPr>
          <p:cNvSpPr/>
          <p:nvPr/>
        </p:nvSpPr>
        <p:spPr>
          <a:xfrm>
            <a:off x="2356849" y="6955393"/>
            <a:ext cx="4929229" cy="4071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indent="0" algn="l" defTabSz="755934" rtl="0" eaLnBrk="1" fontAlgn="auto" latinLnBrk="0" hangingPunct="1">
              <a:lnSpc>
                <a:spcPct val="100000"/>
              </a:lnSpc>
              <a:spcBef>
                <a:spcPts val="600"/>
              </a:spcBef>
              <a:spcAft>
                <a:spcPts val="600"/>
              </a:spcAft>
              <a:buClrTx/>
              <a:buSzTx/>
              <a:buFontTx/>
              <a:buNone/>
              <a:tabLst/>
              <a:defRPr/>
            </a:pPr>
            <a:r>
              <a:rPr lang="fr-FR" sz="1000" dirty="0">
                <a:solidFill>
                  <a:schemeClr val="tx1"/>
                </a:solidFill>
              </a:rPr>
              <a:t>Décrivez en une ligne les objectifs et les spécialités de cette formation. Inscrivez votre mention si vous en avez eu une</a:t>
            </a:r>
            <a:endParaRPr lang="fr-FR" sz="1000" b="0" dirty="0">
              <a:solidFill>
                <a:schemeClr val="tx1"/>
              </a:solidFill>
            </a:endParaRPr>
          </a:p>
        </p:txBody>
      </p:sp>
      <p:sp>
        <p:nvSpPr>
          <p:cNvPr id="28" name="Rectangle 27">
            <a:extLst>
              <a:ext uri="{FF2B5EF4-FFF2-40B4-BE49-F238E27FC236}">
                <a16:creationId xmlns:a16="http://schemas.microsoft.com/office/drawing/2014/main" id="{01906092-912D-B119-DE99-52F419F1CE07}"/>
              </a:ext>
            </a:extLst>
          </p:cNvPr>
          <p:cNvSpPr/>
          <p:nvPr/>
        </p:nvSpPr>
        <p:spPr>
          <a:xfrm>
            <a:off x="1062419" y="7465895"/>
            <a:ext cx="1328246" cy="35308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dirty="0"/>
              <a:t>2005</a:t>
            </a:r>
          </a:p>
        </p:txBody>
      </p:sp>
      <p:sp>
        <p:nvSpPr>
          <p:cNvPr id="29" name="Rectangle 28">
            <a:extLst>
              <a:ext uri="{FF2B5EF4-FFF2-40B4-BE49-F238E27FC236}">
                <a16:creationId xmlns:a16="http://schemas.microsoft.com/office/drawing/2014/main" id="{A778F10B-F69A-B6BF-9445-B3D240EAFE9E}"/>
              </a:ext>
            </a:extLst>
          </p:cNvPr>
          <p:cNvSpPr/>
          <p:nvPr/>
        </p:nvSpPr>
        <p:spPr>
          <a:xfrm>
            <a:off x="2390665" y="7465895"/>
            <a:ext cx="4929229" cy="3530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l" defTabSz="755934" rtl="0" eaLnBrk="1" fontAlgn="auto" latinLnBrk="0" hangingPunct="1">
              <a:lnSpc>
                <a:spcPct val="100000"/>
              </a:lnSpc>
              <a:spcBef>
                <a:spcPts val="600"/>
              </a:spcBef>
              <a:spcAft>
                <a:spcPts val="600"/>
              </a:spcAft>
              <a:buClrTx/>
              <a:buSzTx/>
              <a:buFontTx/>
              <a:buNone/>
              <a:tabLst/>
              <a:defRPr/>
            </a:pPr>
            <a:r>
              <a:rPr lang="fr-FR" sz="1200" b="0" dirty="0">
                <a:solidFill>
                  <a:schemeClr val="tx1"/>
                </a:solidFill>
              </a:rPr>
              <a:t>Titre du diplôme – Nom de l’université / école</a:t>
            </a:r>
          </a:p>
        </p:txBody>
      </p:sp>
      <p:sp>
        <p:nvSpPr>
          <p:cNvPr id="30" name="Rectangle 29">
            <a:extLst>
              <a:ext uri="{FF2B5EF4-FFF2-40B4-BE49-F238E27FC236}">
                <a16:creationId xmlns:a16="http://schemas.microsoft.com/office/drawing/2014/main" id="{7BF482D7-F04F-1FE7-98FA-1249DBA5DA88}"/>
              </a:ext>
            </a:extLst>
          </p:cNvPr>
          <p:cNvSpPr/>
          <p:nvPr/>
        </p:nvSpPr>
        <p:spPr>
          <a:xfrm>
            <a:off x="2385970" y="7844575"/>
            <a:ext cx="4929229" cy="4071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indent="0" algn="l" defTabSz="755934" rtl="0" eaLnBrk="1" fontAlgn="auto" latinLnBrk="0" hangingPunct="1">
              <a:lnSpc>
                <a:spcPct val="100000"/>
              </a:lnSpc>
              <a:spcBef>
                <a:spcPts val="600"/>
              </a:spcBef>
              <a:spcAft>
                <a:spcPts val="600"/>
              </a:spcAft>
              <a:buClrTx/>
              <a:buSzTx/>
              <a:buFontTx/>
              <a:buNone/>
              <a:tabLst/>
              <a:defRPr/>
            </a:pPr>
            <a:r>
              <a:rPr lang="fr-FR" sz="1000" dirty="0">
                <a:solidFill>
                  <a:schemeClr val="tx1"/>
                </a:solidFill>
              </a:rPr>
              <a:t>Décrivez en une ligne les objectifs et les spécialités de cette formation. Inscrivez votre mention si vous en avez eu une</a:t>
            </a:r>
            <a:endParaRPr lang="fr-FR" sz="1000" b="0" dirty="0">
              <a:solidFill>
                <a:schemeClr val="tx1"/>
              </a:solidFill>
            </a:endParaRPr>
          </a:p>
        </p:txBody>
      </p:sp>
      <p:sp>
        <p:nvSpPr>
          <p:cNvPr id="31" name="Rectangle 30">
            <a:extLst>
              <a:ext uri="{FF2B5EF4-FFF2-40B4-BE49-F238E27FC236}">
                <a16:creationId xmlns:a16="http://schemas.microsoft.com/office/drawing/2014/main" id="{4BB2D7CF-6D17-2251-7FFA-C6C5A00B8351}"/>
              </a:ext>
            </a:extLst>
          </p:cNvPr>
          <p:cNvSpPr/>
          <p:nvPr/>
        </p:nvSpPr>
        <p:spPr>
          <a:xfrm>
            <a:off x="4120946" y="8357689"/>
            <a:ext cx="1714000" cy="369332"/>
          </a:xfrm>
          <a:prstGeom prst="rect">
            <a:avLst/>
          </a:prstGeom>
        </p:spPr>
        <p:txBody>
          <a:bodyPr wrap="square">
            <a:spAutoFit/>
          </a:bodyPr>
          <a:lstStyle/>
          <a:p>
            <a:pPr>
              <a:spcBef>
                <a:spcPts val="600"/>
              </a:spcBef>
              <a:spcAft>
                <a:spcPts val="600"/>
              </a:spcAft>
            </a:pPr>
            <a:r>
              <a:rPr lang="fr-FR" b="0" dirty="0">
                <a:solidFill>
                  <a:schemeClr val="tx1"/>
                </a:solidFill>
              </a:rPr>
              <a:t>Personnalité</a:t>
            </a:r>
          </a:p>
        </p:txBody>
      </p:sp>
      <p:sp>
        <p:nvSpPr>
          <p:cNvPr id="32" name="Rectangle 31">
            <a:extLst>
              <a:ext uri="{FF2B5EF4-FFF2-40B4-BE49-F238E27FC236}">
                <a16:creationId xmlns:a16="http://schemas.microsoft.com/office/drawing/2014/main" id="{E3702319-EF51-AE69-823C-06A39CCEE309}"/>
              </a:ext>
            </a:extLst>
          </p:cNvPr>
          <p:cNvSpPr/>
          <p:nvPr/>
        </p:nvSpPr>
        <p:spPr>
          <a:xfrm>
            <a:off x="4132495" y="8737776"/>
            <a:ext cx="2097840" cy="107317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algn="l" rtl="0" eaLnBrk="1" fontAlgn="ctr" latinLnBrk="0" hangingPunct="1">
              <a:lnSpc>
                <a:spcPct val="150000"/>
              </a:lnSpc>
              <a:spcBef>
                <a:spcPts val="0"/>
              </a:spcBef>
              <a:spcAft>
                <a:spcPts val="0"/>
              </a:spcAft>
            </a:pPr>
            <a:r>
              <a:rPr lang="fr-FR" sz="1000" b="0" i="0" u="none" strike="noStrike" kern="1200" dirty="0">
                <a:solidFill>
                  <a:srgbClr val="595959"/>
                </a:solidFill>
                <a:effectLst/>
                <a:latin typeface="Calibri" panose="020F0502020204030204" pitchFamily="34" charset="0"/>
              </a:rPr>
              <a:t>Leader </a:t>
            </a:r>
            <a:r>
              <a:rPr lang="fr-FR" sz="1000" b="0" i="0" u="none" strike="noStrike" kern="1200" dirty="0" err="1">
                <a:solidFill>
                  <a:srgbClr val="595959"/>
                </a:solidFill>
                <a:effectLst/>
                <a:latin typeface="Calibri" panose="020F0502020204030204" pitchFamily="34" charset="0"/>
              </a:rPr>
              <a:t>Ship</a:t>
            </a:r>
            <a:endParaRPr lang="fr-FR" sz="1000" dirty="0">
              <a:latin typeface="Arial" panose="020B0604020202020204" pitchFamily="34" charset="0"/>
            </a:endParaRPr>
          </a:p>
          <a:p>
            <a:pPr marL="0" algn="l" rtl="0" eaLnBrk="1" fontAlgn="ctr" latinLnBrk="0" hangingPunct="1">
              <a:lnSpc>
                <a:spcPct val="150000"/>
              </a:lnSpc>
              <a:spcBef>
                <a:spcPts val="0"/>
              </a:spcBef>
              <a:spcAft>
                <a:spcPts val="0"/>
              </a:spcAft>
            </a:pPr>
            <a:r>
              <a:rPr lang="fr-FR" sz="1000" b="0" i="0" u="none" strike="noStrike" kern="1200" dirty="0">
                <a:solidFill>
                  <a:srgbClr val="595959"/>
                </a:solidFill>
                <a:effectLst/>
                <a:latin typeface="Calibri" panose="020F0502020204030204" pitchFamily="34" charset="0"/>
              </a:rPr>
              <a:t>Créatif</a:t>
            </a:r>
            <a:endParaRPr lang="fr-FR" sz="1000" dirty="0">
              <a:latin typeface="Arial" panose="020B0604020202020204" pitchFamily="34" charset="0"/>
            </a:endParaRPr>
          </a:p>
          <a:p>
            <a:pPr marL="0" algn="l" rtl="0" eaLnBrk="1" fontAlgn="ctr" latinLnBrk="0" hangingPunct="1">
              <a:lnSpc>
                <a:spcPct val="150000"/>
              </a:lnSpc>
              <a:spcBef>
                <a:spcPts val="0"/>
              </a:spcBef>
              <a:spcAft>
                <a:spcPts val="0"/>
              </a:spcAft>
            </a:pPr>
            <a:r>
              <a:rPr lang="fr-FR" sz="1000" b="0" i="0" u="none" strike="noStrike" kern="1200" dirty="0">
                <a:solidFill>
                  <a:srgbClr val="595959"/>
                </a:solidFill>
                <a:effectLst/>
                <a:latin typeface="Calibri" panose="020F0502020204030204" pitchFamily="34" charset="0"/>
              </a:rPr>
              <a:t>Sens de l’écoute</a:t>
            </a:r>
            <a:endParaRPr lang="fr-FR" sz="1000" dirty="0">
              <a:latin typeface="Arial" panose="020B0604020202020204" pitchFamily="34" charset="0"/>
            </a:endParaRPr>
          </a:p>
          <a:p>
            <a:pPr marL="0" algn="l" rtl="0" eaLnBrk="1" fontAlgn="ctr" latinLnBrk="0" hangingPunct="1">
              <a:lnSpc>
                <a:spcPct val="150000"/>
              </a:lnSpc>
              <a:spcBef>
                <a:spcPts val="0"/>
              </a:spcBef>
              <a:spcAft>
                <a:spcPts val="0"/>
              </a:spcAft>
            </a:pPr>
            <a:r>
              <a:rPr lang="fr-FR" sz="1000" b="0" i="0" u="none" strike="noStrike" kern="1200" dirty="0">
                <a:solidFill>
                  <a:srgbClr val="595959"/>
                </a:solidFill>
                <a:effectLst/>
                <a:latin typeface="Calibri" panose="020F0502020204030204" pitchFamily="34" charset="0"/>
              </a:rPr>
              <a:t>Sérieux</a:t>
            </a:r>
            <a:endParaRPr lang="fr-FR" sz="1000" b="0" i="0" u="none" strike="noStrike" dirty="0">
              <a:effectLst/>
              <a:latin typeface="Arial" panose="020B0604020202020204" pitchFamily="34" charset="0"/>
            </a:endParaRPr>
          </a:p>
        </p:txBody>
      </p:sp>
      <p:cxnSp>
        <p:nvCxnSpPr>
          <p:cNvPr id="33" name="Connecteur droit 32">
            <a:extLst>
              <a:ext uri="{FF2B5EF4-FFF2-40B4-BE49-F238E27FC236}">
                <a16:creationId xmlns:a16="http://schemas.microsoft.com/office/drawing/2014/main" id="{B38F7925-90A8-07C0-A1FD-17F784936AF6}"/>
              </a:ext>
            </a:extLst>
          </p:cNvPr>
          <p:cNvCxnSpPr>
            <a:cxnSpLocks/>
          </p:cNvCxnSpPr>
          <p:nvPr/>
        </p:nvCxnSpPr>
        <p:spPr>
          <a:xfrm>
            <a:off x="4189007" y="8744275"/>
            <a:ext cx="3097071"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D5F5802C-C7B9-24F8-2406-40C7C4B8592E}"/>
              </a:ext>
            </a:extLst>
          </p:cNvPr>
          <p:cNvSpPr/>
          <p:nvPr/>
        </p:nvSpPr>
        <p:spPr>
          <a:xfrm>
            <a:off x="327788" y="8763229"/>
            <a:ext cx="2097840" cy="107317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algn="l" rtl="0" eaLnBrk="1" fontAlgn="ctr" latinLnBrk="0" hangingPunct="1">
              <a:lnSpc>
                <a:spcPct val="150000"/>
              </a:lnSpc>
              <a:spcBef>
                <a:spcPts val="0"/>
              </a:spcBef>
              <a:spcAft>
                <a:spcPts val="0"/>
              </a:spcAft>
            </a:pPr>
            <a:r>
              <a:rPr lang="fr-FR" sz="1000" b="0" i="0" u="none" strike="noStrike" kern="1200" dirty="0">
                <a:solidFill>
                  <a:srgbClr val="595959"/>
                </a:solidFill>
                <a:effectLst/>
                <a:latin typeface="Calibri" panose="020F0502020204030204" pitchFamily="34" charset="0"/>
              </a:rPr>
              <a:t>Management</a:t>
            </a:r>
            <a:endParaRPr lang="fr-FR" sz="1000" b="0" i="0" u="none" strike="noStrike" dirty="0">
              <a:effectLst/>
              <a:latin typeface="Arial" panose="020B0604020202020204" pitchFamily="34" charset="0"/>
            </a:endParaRPr>
          </a:p>
          <a:p>
            <a:pPr marL="0" algn="l" rtl="0" eaLnBrk="1" fontAlgn="ctr" latinLnBrk="0" hangingPunct="1">
              <a:lnSpc>
                <a:spcPct val="150000"/>
              </a:lnSpc>
              <a:spcBef>
                <a:spcPts val="0"/>
              </a:spcBef>
              <a:spcAft>
                <a:spcPts val="0"/>
              </a:spcAft>
            </a:pPr>
            <a:r>
              <a:rPr lang="fr-FR" sz="1000" b="0" i="0" u="none" strike="noStrike" kern="1200" dirty="0">
                <a:solidFill>
                  <a:srgbClr val="595959"/>
                </a:solidFill>
                <a:effectLst/>
                <a:latin typeface="Calibri" panose="020F0502020204030204" pitchFamily="34" charset="0"/>
              </a:rPr>
              <a:t>Gestion de projet</a:t>
            </a:r>
            <a:endParaRPr lang="fr-FR" sz="1000" b="0" i="0" u="none" strike="noStrike" dirty="0">
              <a:effectLst/>
              <a:latin typeface="Arial" panose="020B0604020202020204" pitchFamily="34" charset="0"/>
            </a:endParaRPr>
          </a:p>
          <a:p>
            <a:pPr marL="0" algn="l" rtl="0" eaLnBrk="1" fontAlgn="ctr" latinLnBrk="0" hangingPunct="1">
              <a:lnSpc>
                <a:spcPct val="150000"/>
              </a:lnSpc>
              <a:spcBef>
                <a:spcPts val="0"/>
              </a:spcBef>
              <a:spcAft>
                <a:spcPts val="0"/>
              </a:spcAft>
            </a:pPr>
            <a:r>
              <a:rPr lang="fr-FR" sz="1000" b="0" i="0" u="none" strike="noStrike" kern="1200" dirty="0">
                <a:solidFill>
                  <a:srgbClr val="595959"/>
                </a:solidFill>
                <a:effectLst/>
                <a:latin typeface="Calibri" panose="020F0502020204030204" pitchFamily="34" charset="0"/>
              </a:rPr>
              <a:t>Comptabilité / Gestion</a:t>
            </a:r>
            <a:endParaRPr lang="fr-FR" sz="1000" b="0" i="0" u="none" strike="noStrike" dirty="0">
              <a:effectLst/>
              <a:latin typeface="Arial" panose="020B0604020202020204" pitchFamily="34" charset="0"/>
            </a:endParaRPr>
          </a:p>
          <a:p>
            <a:pPr marL="0" algn="l" rtl="0" eaLnBrk="1" fontAlgn="ctr" latinLnBrk="0" hangingPunct="1">
              <a:lnSpc>
                <a:spcPct val="150000"/>
              </a:lnSpc>
              <a:spcBef>
                <a:spcPts val="0"/>
              </a:spcBef>
              <a:spcAft>
                <a:spcPts val="0"/>
              </a:spcAft>
            </a:pPr>
            <a:r>
              <a:rPr lang="fr-FR" sz="1000" b="0" i="0" u="none" strike="noStrike" kern="1200" dirty="0">
                <a:solidFill>
                  <a:srgbClr val="595959"/>
                </a:solidFill>
                <a:effectLst/>
                <a:latin typeface="Calibri" panose="020F0502020204030204" pitchFamily="34" charset="0"/>
              </a:rPr>
              <a:t>Conduite de changement</a:t>
            </a:r>
            <a:endParaRPr lang="fr-FR" sz="1000" b="0" i="0" u="none" strike="noStrike" dirty="0">
              <a:effectLst/>
              <a:latin typeface="Arial" panose="020B0604020202020204" pitchFamily="34" charset="0"/>
            </a:endParaRPr>
          </a:p>
        </p:txBody>
      </p:sp>
      <p:sp>
        <p:nvSpPr>
          <p:cNvPr id="37" name="Rectangle 36">
            <a:extLst>
              <a:ext uri="{FF2B5EF4-FFF2-40B4-BE49-F238E27FC236}">
                <a16:creationId xmlns:a16="http://schemas.microsoft.com/office/drawing/2014/main" id="{56CAB5F2-1F2F-2E10-BCDF-FDC8D27803D2}"/>
              </a:ext>
            </a:extLst>
          </p:cNvPr>
          <p:cNvSpPr/>
          <p:nvPr/>
        </p:nvSpPr>
        <p:spPr>
          <a:xfrm>
            <a:off x="315997" y="8357689"/>
            <a:ext cx="2301103" cy="369332"/>
          </a:xfrm>
          <a:prstGeom prst="rect">
            <a:avLst/>
          </a:prstGeom>
        </p:spPr>
        <p:txBody>
          <a:bodyPr wrap="square">
            <a:spAutoFit/>
          </a:bodyPr>
          <a:lstStyle/>
          <a:p>
            <a:pPr>
              <a:spcBef>
                <a:spcPts val="600"/>
              </a:spcBef>
              <a:spcAft>
                <a:spcPts val="600"/>
              </a:spcAft>
            </a:pPr>
            <a:r>
              <a:rPr lang="fr-FR" b="0" dirty="0">
                <a:solidFill>
                  <a:schemeClr val="tx1"/>
                </a:solidFill>
              </a:rPr>
              <a:t>Compétences clés</a:t>
            </a:r>
          </a:p>
        </p:txBody>
      </p:sp>
      <p:cxnSp>
        <p:nvCxnSpPr>
          <p:cNvPr id="38" name="Connecteur droit 37">
            <a:extLst>
              <a:ext uri="{FF2B5EF4-FFF2-40B4-BE49-F238E27FC236}">
                <a16:creationId xmlns:a16="http://schemas.microsoft.com/office/drawing/2014/main" id="{E4BD4C94-A8DC-C20F-1B38-875BB157A083}"/>
              </a:ext>
            </a:extLst>
          </p:cNvPr>
          <p:cNvCxnSpPr>
            <a:cxnSpLocks/>
          </p:cNvCxnSpPr>
          <p:nvPr/>
        </p:nvCxnSpPr>
        <p:spPr>
          <a:xfrm>
            <a:off x="384059" y="8744275"/>
            <a:ext cx="3097071"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9C70E732-0E5C-FEC4-3A37-A37D5A72A187}"/>
              </a:ext>
            </a:extLst>
          </p:cNvPr>
          <p:cNvSpPr/>
          <p:nvPr/>
        </p:nvSpPr>
        <p:spPr>
          <a:xfrm>
            <a:off x="327789" y="10082072"/>
            <a:ext cx="981182" cy="369332"/>
          </a:xfrm>
          <a:prstGeom prst="rect">
            <a:avLst/>
          </a:prstGeom>
        </p:spPr>
        <p:txBody>
          <a:bodyPr wrap="square">
            <a:spAutoFit/>
          </a:bodyPr>
          <a:lstStyle/>
          <a:p>
            <a:pPr>
              <a:spcBef>
                <a:spcPts val="600"/>
              </a:spcBef>
              <a:spcAft>
                <a:spcPts val="600"/>
              </a:spcAft>
            </a:pPr>
            <a:r>
              <a:rPr lang="fr-FR" b="0" dirty="0">
                <a:solidFill>
                  <a:schemeClr val="tx1"/>
                </a:solidFill>
              </a:rPr>
              <a:t>Langues</a:t>
            </a:r>
          </a:p>
        </p:txBody>
      </p:sp>
      <p:cxnSp>
        <p:nvCxnSpPr>
          <p:cNvPr id="40" name="Connecteur droit 39">
            <a:extLst>
              <a:ext uri="{FF2B5EF4-FFF2-40B4-BE49-F238E27FC236}">
                <a16:creationId xmlns:a16="http://schemas.microsoft.com/office/drawing/2014/main" id="{511DBD72-3FBB-AD96-86BB-D2E0050C0461}"/>
              </a:ext>
            </a:extLst>
          </p:cNvPr>
          <p:cNvCxnSpPr>
            <a:cxnSpLocks/>
          </p:cNvCxnSpPr>
          <p:nvPr/>
        </p:nvCxnSpPr>
        <p:spPr>
          <a:xfrm>
            <a:off x="1300540" y="10082072"/>
            <a:ext cx="0" cy="32859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3" name="ZoneTexte 42">
            <a:extLst>
              <a:ext uri="{FF2B5EF4-FFF2-40B4-BE49-F238E27FC236}">
                <a16:creationId xmlns:a16="http://schemas.microsoft.com/office/drawing/2014/main" id="{825B2D88-C73C-9D54-3A87-018AE97912DB}"/>
              </a:ext>
            </a:extLst>
          </p:cNvPr>
          <p:cNvSpPr txBox="1"/>
          <p:nvPr/>
        </p:nvSpPr>
        <p:spPr>
          <a:xfrm>
            <a:off x="1489438" y="10128878"/>
            <a:ext cx="822160" cy="261610"/>
          </a:xfrm>
          <a:prstGeom prst="rect">
            <a:avLst/>
          </a:prstGeom>
          <a:noFill/>
        </p:spPr>
        <p:txBody>
          <a:bodyPr wrap="square">
            <a:spAutoFit/>
          </a:bodyPr>
          <a:lstStyle/>
          <a:p>
            <a:r>
              <a:rPr lang="fr-FR" sz="1100" b="0" kern="1200" dirty="0">
                <a:solidFill>
                  <a:schemeClr val="tx1">
                    <a:lumMod val="65000"/>
                    <a:lumOff val="35000"/>
                  </a:schemeClr>
                </a:solidFill>
                <a:effectLst/>
                <a:latin typeface="+mn-lt"/>
                <a:ea typeface="+mn-ea"/>
                <a:cs typeface="+mn-cs"/>
              </a:rPr>
              <a:t>Anglais</a:t>
            </a:r>
            <a:endParaRPr lang="fr-FR" sz="1100" dirty="0"/>
          </a:p>
        </p:txBody>
      </p:sp>
      <p:sp>
        <p:nvSpPr>
          <p:cNvPr id="44" name="ZoneTexte 43">
            <a:extLst>
              <a:ext uri="{FF2B5EF4-FFF2-40B4-BE49-F238E27FC236}">
                <a16:creationId xmlns:a16="http://schemas.microsoft.com/office/drawing/2014/main" id="{0E74DDC7-B063-8BA7-CF6B-48E5EEEB256A}"/>
              </a:ext>
            </a:extLst>
          </p:cNvPr>
          <p:cNvSpPr txBox="1"/>
          <p:nvPr/>
        </p:nvSpPr>
        <p:spPr>
          <a:xfrm>
            <a:off x="4359255" y="10118207"/>
            <a:ext cx="822160" cy="261610"/>
          </a:xfrm>
          <a:prstGeom prst="rect">
            <a:avLst/>
          </a:prstGeom>
          <a:noFill/>
        </p:spPr>
        <p:txBody>
          <a:bodyPr wrap="square">
            <a:spAutoFit/>
          </a:bodyPr>
          <a:lstStyle/>
          <a:p>
            <a:r>
              <a:rPr lang="fr-FR" sz="1100" b="0" kern="1200" dirty="0">
                <a:solidFill>
                  <a:schemeClr val="tx1">
                    <a:lumMod val="65000"/>
                    <a:lumOff val="35000"/>
                  </a:schemeClr>
                </a:solidFill>
                <a:effectLst/>
                <a:latin typeface="+mn-lt"/>
                <a:ea typeface="+mn-ea"/>
                <a:cs typeface="+mn-cs"/>
              </a:rPr>
              <a:t>Allemand</a:t>
            </a:r>
            <a:endParaRPr lang="fr-FR" sz="1100" dirty="0"/>
          </a:p>
        </p:txBody>
      </p:sp>
    </p:spTree>
    <p:extLst>
      <p:ext uri="{BB962C8B-B14F-4D97-AF65-F5344CB8AC3E}">
        <p14:creationId xmlns:p14="http://schemas.microsoft.com/office/powerpoint/2010/main" val="140530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158247925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627</Words>
  <Application>Microsoft Macintosh PowerPoint</Application>
  <PresentationFormat>Personnalisé</PresentationFormat>
  <Paragraphs>72</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Times New Roman</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47</cp:revision>
  <dcterms:created xsi:type="dcterms:W3CDTF">2017-01-23T13:13:08Z</dcterms:created>
  <dcterms:modified xsi:type="dcterms:W3CDTF">2024-03-14T14:14:57Z</dcterms:modified>
</cp:coreProperties>
</file>