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58" r:id="rId2"/>
    <p:sldId id="259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F5826B"/>
    <a:srgbClr val="E06053"/>
    <a:srgbClr val="EE614A"/>
    <a:srgbClr val="EC7E73"/>
    <a:srgbClr val="D25F4D"/>
    <a:srgbClr val="59767A"/>
    <a:srgbClr val="577779"/>
    <a:srgbClr val="EAD3A9"/>
    <a:srgbClr val="EBE9DD"/>
    <a:srgbClr val="EC80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91"/>
    <p:restoredTop sz="94543"/>
  </p:normalViewPr>
  <p:slideViewPr>
    <p:cSldViewPr snapToGrid="0" snapToObjects="1">
      <p:cViewPr>
        <p:scale>
          <a:sx n="75" d="100"/>
          <a:sy n="75" d="100"/>
        </p:scale>
        <p:origin x="4376" y="776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FF9852-8A9D-FA43-9BC6-1FE6D867865C}" type="datetimeFigureOut">
              <a:t>22/07/2022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36800" y="1143000"/>
            <a:ext cx="2184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C68FC55-56A1-8E40-9B86-97BA77CFC2EF}" type="slidenum"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7459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68FC55-56A1-8E40-9B86-97BA77CFC2EF}" type="slidenum"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9879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68178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10792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042685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8204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165844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22/07/2022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2134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22/07/2022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148975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22/07/2022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4726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22/07/2022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8184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22/07/2022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21555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0904D-930F-FD46-A326-BF7152BF9E0A}" type="datetimeFigureOut">
              <a:rPr lang="fr-FR" smtClean="0"/>
              <a:t>22/07/2022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615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0904D-930F-FD46-A326-BF7152BF9E0A}" type="datetimeFigureOut">
              <a:rPr lang="fr-FR" smtClean="0"/>
              <a:t>22/07/2022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2BAB27-56FE-0F4B-AD23-F85EC639443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76098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reeruncv.com/lettre-de-motivation/?utm_source=Document&amp;utm_medium=Link&amp;utm_campaign=Doc_CV_PTT" TargetMode="External"/><Relationship Id="rId3" Type="http://schemas.openxmlformats.org/officeDocument/2006/relationships/hyperlink" Target="https://www.creeruncv.com/conseils/lexperience-profesionnelle-sur-le-cv/?utm_source=Document&amp;utm_medium=Link&amp;utm_campaign=Doc_CV_PTT" TargetMode="External"/><Relationship Id="rId7" Type="http://schemas.openxmlformats.org/officeDocument/2006/relationships/hyperlink" Target="https://www.creeruncv.com/conseils/recrutement/?utm_source=Document&amp;utm_medium=Link&amp;utm_campaign=Doc_CV_PTT" TargetMode="External"/><Relationship Id="rId2" Type="http://schemas.openxmlformats.org/officeDocument/2006/relationships/hyperlink" Target="https://www.creeruncv.com/conseils/le-titre-du-cv/?utm_source=Document&amp;utm_medium=Link&amp;utm_campaign=Doc_CV_PTT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creeruncv.com/conseils/icones-pour-cv/?utm_source=Document&amp;utm_medium=Link&amp;utm_campaign=Doc_CV_PTT" TargetMode="External"/><Relationship Id="rId11" Type="http://schemas.openxmlformats.org/officeDocument/2006/relationships/hyperlink" Target="https://www.creeruncv.com/conseils/lettre-de-motivation/?utm_source=Document&amp;utm_medium=Link&amp;utm_campaign=Doc_CV_PTT" TargetMode="External"/><Relationship Id="rId5" Type="http://schemas.openxmlformats.org/officeDocument/2006/relationships/hyperlink" Target="https://www.creeruncv.com/conseils/faire-un-cv-conseils-pratiques/?utm_source=Document&amp;utm_medium=Link&amp;utm_campaign=Doc_CV_PTT" TargetMode="External"/><Relationship Id="rId10" Type="http://schemas.openxmlformats.org/officeDocument/2006/relationships/hyperlink" Target="https://www.creeruncv.com/modele-de-lettre/?utm_source=Document&amp;utm_medium=Link&amp;utm_campaign=Doc_CV_PTT" TargetMode="External"/><Relationship Id="rId4" Type="http://schemas.openxmlformats.org/officeDocument/2006/relationships/hyperlink" Target="https://www.creeruncv.com/conseils/laccroche-du-cv/?utm_source=Document&amp;utm_medium=Link&amp;utm_campaign=Doc_CV_PTT" TargetMode="External"/><Relationship Id="rId9" Type="http://schemas.openxmlformats.org/officeDocument/2006/relationships/hyperlink" Target="https://www.creeruncv.com/modele-de-lettre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7562850" cy="2072016"/>
          </a:xfrm>
          <a:prstGeom prst="rect">
            <a:avLst/>
          </a:prstGeom>
          <a:solidFill>
            <a:srgbClr val="EE614A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68" name="Rectangle 67"/>
          <p:cNvSpPr/>
          <p:nvPr/>
        </p:nvSpPr>
        <p:spPr>
          <a:xfrm>
            <a:off x="-4233" y="2072015"/>
            <a:ext cx="2128544" cy="861662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0" name="Rectangle 69"/>
          <p:cNvSpPr/>
          <p:nvPr/>
        </p:nvSpPr>
        <p:spPr>
          <a:xfrm>
            <a:off x="2124311" y="2068226"/>
            <a:ext cx="5442772" cy="1342600"/>
          </a:xfrm>
          <a:prstGeom prst="rect">
            <a:avLst/>
          </a:prstGeom>
          <a:solidFill>
            <a:srgbClr val="F5826B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72" name="Rectangle 71"/>
          <p:cNvSpPr/>
          <p:nvPr/>
        </p:nvSpPr>
        <p:spPr>
          <a:xfrm>
            <a:off x="2124312" y="9692640"/>
            <a:ext cx="5438538" cy="995998"/>
          </a:xfrm>
          <a:prstGeom prst="rect">
            <a:avLst/>
          </a:prstGeom>
          <a:solidFill>
            <a:srgbClr val="E06053"/>
          </a:solidFill>
          <a:ln>
            <a:noFill/>
          </a:ln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47" name="ZoneTexte 9"/>
          <p:cNvSpPr txBox="1"/>
          <p:nvPr/>
        </p:nvSpPr>
        <p:spPr>
          <a:xfrm>
            <a:off x="2285268" y="321039"/>
            <a:ext cx="43813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4800" b="1" dirty="0">
                <a:solidFill>
                  <a:schemeClr val="bg1"/>
                </a:solidFill>
                <a:latin typeface="Century Gothic" panose="020B0502020202020204" pitchFamily="34" charset="0"/>
                <a:ea typeface="Helvetica Neue Condensed" charset="0"/>
                <a:cs typeface="Helvetica Neue Condensed" charset="0"/>
              </a:rPr>
              <a:t>Lucia </a:t>
            </a:r>
            <a:r>
              <a:rPr lang="fr-FR" sz="4800" b="1" dirty="0">
                <a:solidFill>
                  <a:srgbClr val="454545"/>
                </a:solidFill>
                <a:latin typeface="Century Gothic" panose="020B0502020202020204" pitchFamily="34" charset="0"/>
                <a:ea typeface="Helvetica Neue Condensed" charset="0"/>
                <a:cs typeface="Helvetica Neue Condensed" charset="0"/>
              </a:rPr>
              <a:t>LEMAIRE</a:t>
            </a:r>
          </a:p>
        </p:txBody>
      </p:sp>
      <p:sp>
        <p:nvSpPr>
          <p:cNvPr id="48" name="ZoneTexte 9"/>
          <p:cNvSpPr txBox="1"/>
          <p:nvPr/>
        </p:nvSpPr>
        <p:spPr>
          <a:xfrm>
            <a:off x="2306959" y="1085966"/>
            <a:ext cx="5245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TITRE DU POSTE | 5 ANNEES D’EXPERIENCE</a:t>
            </a:r>
          </a:p>
        </p:txBody>
      </p:sp>
      <p:sp>
        <p:nvSpPr>
          <p:cNvPr id="49" name="ZoneTexte 9"/>
          <p:cNvSpPr txBox="1"/>
          <p:nvPr/>
        </p:nvSpPr>
        <p:spPr>
          <a:xfrm>
            <a:off x="2294259" y="1342949"/>
            <a:ext cx="52451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+000 0000 000  |  </a:t>
            </a:r>
            <a:r>
              <a:rPr lang="fr-FR" sz="1200" dirty="0" err="1">
                <a:solidFill>
                  <a:schemeClr val="bg1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mail@mail.com</a:t>
            </a:r>
            <a:r>
              <a:rPr lang="fr-FR" sz="1200" dirty="0">
                <a:solidFill>
                  <a:schemeClr val="bg1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 |  1 rue de la Réussite 75012 Paris</a:t>
            </a:r>
          </a:p>
        </p:txBody>
      </p:sp>
      <p:sp>
        <p:nvSpPr>
          <p:cNvPr id="50" name="ZoneTexte 9"/>
          <p:cNvSpPr txBox="1"/>
          <p:nvPr/>
        </p:nvSpPr>
        <p:spPr>
          <a:xfrm>
            <a:off x="2265714" y="2584532"/>
            <a:ext cx="10491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bg1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PROFIL</a:t>
            </a:r>
          </a:p>
        </p:txBody>
      </p:sp>
      <p:cxnSp>
        <p:nvCxnSpPr>
          <p:cNvPr id="51" name="Straight Connector 50"/>
          <p:cNvCxnSpPr/>
          <p:nvPr/>
        </p:nvCxnSpPr>
        <p:spPr>
          <a:xfrm>
            <a:off x="3477688" y="2479200"/>
            <a:ext cx="0" cy="570562"/>
          </a:xfrm>
          <a:prstGeom prst="line">
            <a:avLst/>
          </a:prstGeom>
          <a:ln w="19050">
            <a:solidFill>
              <a:schemeClr val="bg1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3" name="ZoneTexte 9"/>
          <p:cNvSpPr txBox="1"/>
          <p:nvPr/>
        </p:nvSpPr>
        <p:spPr>
          <a:xfrm>
            <a:off x="3653848" y="2333879"/>
            <a:ext cx="364031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685800">
              <a:defRPr/>
            </a:pPr>
            <a:r>
              <a:rPr lang="fr-FR" sz="1100" dirty="0">
                <a:solidFill>
                  <a:schemeClr val="bg1"/>
                </a:solidFill>
                <a:latin typeface="Century Gothic" panose="020B0502020202020204" pitchFamily="34" charset="0"/>
              </a:rPr>
              <a:t>Décrivez en quelques lignes vos compétences clés pour le poste et vos objectifs de carrière. Vous pouvez les mettre en forme à l’aide de puces ou les laisser sous forme de texte plein.  </a:t>
            </a:r>
          </a:p>
        </p:txBody>
      </p:sp>
      <p:sp>
        <p:nvSpPr>
          <p:cNvPr id="58" name="ZoneTexte 9"/>
          <p:cNvSpPr txBox="1"/>
          <p:nvPr/>
        </p:nvSpPr>
        <p:spPr>
          <a:xfrm>
            <a:off x="53605" y="2582070"/>
            <a:ext cx="172689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rgbClr val="577779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COMPETENCES</a:t>
            </a:r>
          </a:p>
        </p:txBody>
      </p:sp>
      <p:sp>
        <p:nvSpPr>
          <p:cNvPr id="63" name="Rectangle 62"/>
          <p:cNvSpPr/>
          <p:nvPr/>
        </p:nvSpPr>
        <p:spPr>
          <a:xfrm>
            <a:off x="186600" y="3182394"/>
            <a:ext cx="1593898" cy="2287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86599" y="3527473"/>
            <a:ext cx="1149461" cy="2287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86600" y="3885804"/>
            <a:ext cx="1374460" cy="2287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86599" y="4247729"/>
            <a:ext cx="1088528" cy="2287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24" name="ZoneTexte 9"/>
          <p:cNvSpPr txBox="1"/>
          <p:nvPr/>
        </p:nvSpPr>
        <p:spPr>
          <a:xfrm>
            <a:off x="2261044" y="3661649"/>
            <a:ext cx="365065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>
                <a:solidFill>
                  <a:srgbClr val="577779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EXPERIENCES PROFESSIONNELLES</a:t>
            </a:r>
            <a:endParaRPr lang="fr-FR" sz="1600" dirty="0">
              <a:solidFill>
                <a:srgbClr val="577779"/>
              </a:solidFill>
              <a:latin typeface="Century Gothic" panose="020B0502020202020204" pitchFamily="34" charset="0"/>
              <a:ea typeface="Times New Roman" charset="0"/>
              <a:cs typeface="Times New Roman" charset="0"/>
            </a:endParaRPr>
          </a:p>
        </p:txBody>
      </p:sp>
      <p:cxnSp>
        <p:nvCxnSpPr>
          <p:cNvPr id="27" name="Straight Connector 26"/>
          <p:cNvCxnSpPr/>
          <p:nvPr/>
        </p:nvCxnSpPr>
        <p:spPr>
          <a:xfrm flipH="1">
            <a:off x="2657163" y="4204525"/>
            <a:ext cx="285015" cy="0"/>
          </a:xfrm>
          <a:prstGeom prst="line">
            <a:avLst/>
          </a:prstGeom>
          <a:ln w="28575">
            <a:solidFill>
              <a:srgbClr val="59767A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66" name="ZoneTexte 9"/>
          <p:cNvSpPr txBox="1"/>
          <p:nvPr/>
        </p:nvSpPr>
        <p:spPr>
          <a:xfrm>
            <a:off x="4105284" y="9881083"/>
            <a:ext cx="145756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dirty="0">
                <a:solidFill>
                  <a:schemeClr val="bg1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HOBBIES</a:t>
            </a:r>
          </a:p>
        </p:txBody>
      </p:sp>
      <p:sp>
        <p:nvSpPr>
          <p:cNvPr id="67" name="ZoneTexte 9"/>
          <p:cNvSpPr txBox="1"/>
          <p:nvPr/>
        </p:nvSpPr>
        <p:spPr>
          <a:xfrm>
            <a:off x="2261044" y="10210008"/>
            <a:ext cx="514604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100" dirty="0">
                <a:solidFill>
                  <a:schemeClr val="bg1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Lecture </a:t>
            </a:r>
            <a:r>
              <a:rPr lang="fr-FR" sz="800" dirty="0">
                <a:solidFill>
                  <a:schemeClr val="bg1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●</a:t>
            </a:r>
            <a:r>
              <a:rPr lang="fr-FR" sz="1100" dirty="0">
                <a:solidFill>
                  <a:schemeClr val="bg1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Cinéma </a:t>
            </a:r>
            <a:r>
              <a:rPr lang="fr-FR" sz="800" dirty="0">
                <a:solidFill>
                  <a:schemeClr val="bg1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●</a:t>
            </a:r>
            <a:r>
              <a:rPr lang="fr-FR" sz="1100" dirty="0">
                <a:solidFill>
                  <a:schemeClr val="bg1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New </a:t>
            </a:r>
            <a:r>
              <a:rPr lang="fr-FR" sz="1100" dirty="0" err="1">
                <a:solidFill>
                  <a:schemeClr val="bg1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Tehc</a:t>
            </a:r>
            <a:r>
              <a:rPr lang="fr-FR" sz="1100" dirty="0">
                <a:solidFill>
                  <a:schemeClr val="bg1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</a:t>
            </a:r>
            <a:r>
              <a:rPr lang="fr-FR" sz="800" dirty="0">
                <a:solidFill>
                  <a:schemeClr val="bg1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●</a:t>
            </a:r>
            <a:r>
              <a:rPr lang="fr-FR" sz="1100" dirty="0">
                <a:solidFill>
                  <a:schemeClr val="bg1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Voyage </a:t>
            </a:r>
            <a:r>
              <a:rPr lang="fr-FR" sz="800" dirty="0">
                <a:solidFill>
                  <a:schemeClr val="bg1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●</a:t>
            </a:r>
            <a:r>
              <a:rPr lang="fr-FR" sz="1100" dirty="0">
                <a:solidFill>
                  <a:schemeClr val="bg1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Sport </a:t>
            </a:r>
            <a:r>
              <a:rPr lang="fr-FR" sz="800" dirty="0">
                <a:solidFill>
                  <a:schemeClr val="bg1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●</a:t>
            </a:r>
            <a:r>
              <a:rPr lang="fr-FR" sz="1100" dirty="0">
                <a:solidFill>
                  <a:schemeClr val="bg1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Yoga </a:t>
            </a:r>
            <a:r>
              <a:rPr lang="fr-FR" sz="800" dirty="0">
                <a:solidFill>
                  <a:schemeClr val="bg1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●</a:t>
            </a:r>
            <a:r>
              <a:rPr lang="fr-FR" sz="1100" dirty="0">
                <a:solidFill>
                  <a:schemeClr val="bg1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Dance</a:t>
            </a:r>
          </a:p>
        </p:txBody>
      </p:sp>
      <p:sp>
        <p:nvSpPr>
          <p:cNvPr id="10" name="Triangle 9"/>
          <p:cNvSpPr/>
          <p:nvPr/>
        </p:nvSpPr>
        <p:spPr>
          <a:xfrm rot="10800000">
            <a:off x="773317" y="2070780"/>
            <a:ext cx="570031" cy="293965"/>
          </a:xfrm>
          <a:prstGeom prst="triangle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147431" y="2960664"/>
            <a:ext cx="1809385" cy="0"/>
          </a:xfrm>
          <a:prstGeom prst="line">
            <a:avLst/>
          </a:prstGeom>
          <a:ln w="28575">
            <a:solidFill>
              <a:srgbClr val="57777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ZoneTexte 9"/>
          <p:cNvSpPr txBox="1"/>
          <p:nvPr/>
        </p:nvSpPr>
        <p:spPr>
          <a:xfrm>
            <a:off x="90846" y="4634481"/>
            <a:ext cx="190321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rgbClr val="577779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LANGUES</a:t>
            </a:r>
          </a:p>
        </p:txBody>
      </p:sp>
      <p:sp>
        <p:nvSpPr>
          <p:cNvPr id="80" name="Rectangle 79"/>
          <p:cNvSpPr/>
          <p:nvPr/>
        </p:nvSpPr>
        <p:spPr>
          <a:xfrm>
            <a:off x="186600" y="5916483"/>
            <a:ext cx="1593898" cy="2287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sp>
        <p:nvSpPr>
          <p:cNvPr id="84" name="Rectangle 83"/>
          <p:cNvSpPr/>
          <p:nvPr/>
        </p:nvSpPr>
        <p:spPr>
          <a:xfrm>
            <a:off x="186600" y="6639343"/>
            <a:ext cx="1374460" cy="22879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latin typeface="Century Gothic" panose="020B0502020202020204" pitchFamily="34" charset="0"/>
            </a:endParaRPr>
          </a:p>
        </p:txBody>
      </p:sp>
      <p:cxnSp>
        <p:nvCxnSpPr>
          <p:cNvPr id="85" name="Straight Connector 84"/>
          <p:cNvCxnSpPr/>
          <p:nvPr/>
        </p:nvCxnSpPr>
        <p:spPr>
          <a:xfrm>
            <a:off x="184672" y="5013075"/>
            <a:ext cx="1809385" cy="0"/>
          </a:xfrm>
          <a:prstGeom prst="line">
            <a:avLst/>
          </a:prstGeom>
          <a:ln w="28575">
            <a:solidFill>
              <a:srgbClr val="57777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ZoneTexte 9"/>
          <p:cNvSpPr txBox="1"/>
          <p:nvPr/>
        </p:nvSpPr>
        <p:spPr>
          <a:xfrm>
            <a:off x="53605" y="6095235"/>
            <a:ext cx="207070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rgbClr val="577779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REFERENCES</a:t>
            </a:r>
          </a:p>
        </p:txBody>
      </p:sp>
      <p:cxnSp>
        <p:nvCxnSpPr>
          <p:cNvPr id="87" name="Straight Connector 86"/>
          <p:cNvCxnSpPr/>
          <p:nvPr/>
        </p:nvCxnSpPr>
        <p:spPr>
          <a:xfrm>
            <a:off x="147431" y="6473829"/>
            <a:ext cx="1809385" cy="0"/>
          </a:xfrm>
          <a:prstGeom prst="line">
            <a:avLst/>
          </a:prstGeom>
          <a:ln w="28575">
            <a:solidFill>
              <a:srgbClr val="577779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Straight Connector 87"/>
          <p:cNvCxnSpPr/>
          <p:nvPr/>
        </p:nvCxnSpPr>
        <p:spPr>
          <a:xfrm flipV="1">
            <a:off x="2456660" y="4000203"/>
            <a:ext cx="0" cy="2238797"/>
          </a:xfrm>
          <a:prstGeom prst="line">
            <a:avLst/>
          </a:prstGeom>
          <a:ln w="19050">
            <a:solidFill>
              <a:srgbClr val="59767A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>
            <a:off x="2657163" y="5126742"/>
            <a:ext cx="285015" cy="0"/>
          </a:xfrm>
          <a:prstGeom prst="line">
            <a:avLst/>
          </a:prstGeom>
          <a:ln w="28575">
            <a:solidFill>
              <a:srgbClr val="59767A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H="1">
            <a:off x="2657163" y="6220117"/>
            <a:ext cx="285015" cy="0"/>
          </a:xfrm>
          <a:prstGeom prst="line">
            <a:avLst/>
          </a:prstGeom>
          <a:ln w="28575">
            <a:solidFill>
              <a:srgbClr val="59767A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6" name="ZoneTexte 9"/>
          <p:cNvSpPr txBox="1"/>
          <p:nvPr/>
        </p:nvSpPr>
        <p:spPr>
          <a:xfrm>
            <a:off x="2261044" y="7266406"/>
            <a:ext cx="16904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rgbClr val="577779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FORMATION</a:t>
            </a:r>
          </a:p>
        </p:txBody>
      </p:sp>
      <p:cxnSp>
        <p:nvCxnSpPr>
          <p:cNvPr id="107" name="Straight Connector 106"/>
          <p:cNvCxnSpPr/>
          <p:nvPr/>
        </p:nvCxnSpPr>
        <p:spPr>
          <a:xfrm flipH="1">
            <a:off x="2657163" y="7809282"/>
            <a:ext cx="285015" cy="0"/>
          </a:xfrm>
          <a:prstGeom prst="line">
            <a:avLst/>
          </a:prstGeom>
          <a:ln w="28575">
            <a:solidFill>
              <a:srgbClr val="59767A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8" name="Straight Connector 107"/>
          <p:cNvCxnSpPr/>
          <p:nvPr/>
        </p:nvCxnSpPr>
        <p:spPr>
          <a:xfrm flipV="1">
            <a:off x="2460572" y="7603472"/>
            <a:ext cx="0" cy="1128027"/>
          </a:xfrm>
          <a:prstGeom prst="line">
            <a:avLst/>
          </a:prstGeom>
          <a:ln w="19050">
            <a:solidFill>
              <a:srgbClr val="59767A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0" name="Straight Connector 109"/>
          <p:cNvCxnSpPr/>
          <p:nvPr/>
        </p:nvCxnSpPr>
        <p:spPr>
          <a:xfrm flipH="1">
            <a:off x="2657163" y="8731499"/>
            <a:ext cx="285015" cy="0"/>
          </a:xfrm>
          <a:prstGeom prst="line">
            <a:avLst/>
          </a:prstGeom>
          <a:ln w="28575">
            <a:solidFill>
              <a:srgbClr val="59767A"/>
            </a:solidFill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82" r="5369"/>
          <a:stretch/>
        </p:blipFill>
        <p:spPr>
          <a:xfrm>
            <a:off x="184673" y="285192"/>
            <a:ext cx="1894078" cy="1416484"/>
          </a:xfrm>
          <a:prstGeom prst="rect">
            <a:avLst/>
          </a:prstGeom>
          <a:ln w="76200">
            <a:solidFill>
              <a:srgbClr val="F5826B"/>
            </a:solidFill>
          </a:ln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8170" y="24268"/>
            <a:ext cx="985580" cy="985580"/>
          </a:xfrm>
          <a:prstGeom prst="rect">
            <a:avLst/>
          </a:prstGeom>
        </p:spPr>
      </p:pic>
      <p:pic>
        <p:nvPicPr>
          <p:cNvPr id="56" name="Image 5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203"/>
          <a:stretch/>
        </p:blipFill>
        <p:spPr>
          <a:xfrm>
            <a:off x="2124311" y="9463687"/>
            <a:ext cx="802704" cy="1298942"/>
          </a:xfrm>
          <a:prstGeom prst="rect">
            <a:avLst/>
          </a:prstGeom>
        </p:spPr>
      </p:pic>
      <p:sp>
        <p:nvSpPr>
          <p:cNvPr id="4" name="ZoneTexte 3">
            <a:extLst>
              <a:ext uri="{FF2B5EF4-FFF2-40B4-BE49-F238E27FC236}">
                <a16:creationId xmlns:a16="http://schemas.microsoft.com/office/drawing/2014/main" id="{042AFC66-15EB-3E3E-CDC0-E9B1C4604DC5}"/>
              </a:ext>
            </a:extLst>
          </p:cNvPr>
          <p:cNvSpPr txBox="1"/>
          <p:nvPr/>
        </p:nvSpPr>
        <p:spPr>
          <a:xfrm>
            <a:off x="3033027" y="7634077"/>
            <a:ext cx="4304451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050" b="1" dirty="0"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2013-2014  </a:t>
            </a:r>
            <a:r>
              <a:rPr lang="fr-FR" sz="1050" b="1" dirty="0">
                <a:solidFill>
                  <a:srgbClr val="59767A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UNIVERSITE</a:t>
            </a:r>
            <a:endParaRPr lang="fr-FR" sz="1050" dirty="0">
              <a:solidFill>
                <a:srgbClr val="59767A"/>
              </a:solidFill>
              <a:latin typeface="Century Gothic" panose="020B0502020202020204" pitchFamily="34" charset="0"/>
              <a:ea typeface="Times New Roman" charset="0"/>
              <a:cs typeface="Times New Roman" charset="0"/>
            </a:endParaRPr>
          </a:p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050" b="1" dirty="0">
                <a:solidFill>
                  <a:srgbClr val="D25F4D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DIPLOME</a:t>
            </a:r>
          </a:p>
          <a:p>
            <a:r>
              <a:rPr lang="en-GB" sz="1050" dirty="0" err="1">
                <a:solidFill>
                  <a:srgbClr val="7F7F7F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Décrivez</a:t>
            </a:r>
            <a:r>
              <a:rPr lang="en-GB" sz="1050" dirty="0">
                <a:solidFill>
                  <a:srgbClr val="7F7F7F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les </a:t>
            </a:r>
            <a:r>
              <a:rPr lang="en-GB" sz="1050" dirty="0" err="1">
                <a:solidFill>
                  <a:srgbClr val="7F7F7F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spécialités</a:t>
            </a:r>
            <a:r>
              <a:rPr lang="en-GB" sz="1050" dirty="0">
                <a:solidFill>
                  <a:srgbClr val="7F7F7F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de </a:t>
            </a:r>
            <a:r>
              <a:rPr lang="en-GB" sz="1050" dirty="0" err="1">
                <a:solidFill>
                  <a:srgbClr val="7F7F7F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cette</a:t>
            </a:r>
            <a:r>
              <a:rPr lang="en-GB" sz="1050" dirty="0">
                <a:solidFill>
                  <a:srgbClr val="7F7F7F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formation : </a:t>
            </a:r>
            <a:r>
              <a:rPr lang="en-GB" sz="1050" dirty="0" err="1">
                <a:solidFill>
                  <a:srgbClr val="7F7F7F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vos</a:t>
            </a:r>
            <a:r>
              <a:rPr lang="en-GB" sz="1050" dirty="0">
                <a:solidFill>
                  <a:srgbClr val="7F7F7F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</a:t>
            </a:r>
            <a:r>
              <a:rPr lang="en-GB" sz="1050" dirty="0" err="1">
                <a:solidFill>
                  <a:srgbClr val="7F7F7F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diplômes</a:t>
            </a:r>
            <a:r>
              <a:rPr lang="en-GB" sz="1050" dirty="0">
                <a:solidFill>
                  <a:srgbClr val="7F7F7F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, les options de la formation, etc…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9F35E2A6-A03E-91D4-E748-5DBF0D6D2282}"/>
              </a:ext>
            </a:extLst>
          </p:cNvPr>
          <p:cNvSpPr txBox="1"/>
          <p:nvPr/>
        </p:nvSpPr>
        <p:spPr>
          <a:xfrm>
            <a:off x="3033026" y="8560900"/>
            <a:ext cx="4304451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050" b="1" dirty="0"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2013-2014  </a:t>
            </a:r>
            <a:r>
              <a:rPr lang="fr-FR" sz="1050" b="1" dirty="0">
                <a:solidFill>
                  <a:srgbClr val="59767A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UNIVERSITE</a:t>
            </a:r>
            <a:endParaRPr lang="fr-FR" sz="1050" dirty="0">
              <a:solidFill>
                <a:srgbClr val="59767A"/>
              </a:solidFill>
              <a:latin typeface="Century Gothic" panose="020B0502020202020204" pitchFamily="34" charset="0"/>
              <a:ea typeface="Times New Roman" charset="0"/>
              <a:cs typeface="Times New Roman" charset="0"/>
            </a:endParaRPr>
          </a:p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050" b="1" dirty="0">
                <a:solidFill>
                  <a:srgbClr val="D25F4D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DIPLOME</a:t>
            </a:r>
          </a:p>
          <a:p>
            <a:r>
              <a:rPr lang="en-GB" sz="1050" dirty="0" err="1">
                <a:solidFill>
                  <a:srgbClr val="7F7F7F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Décrivez</a:t>
            </a:r>
            <a:r>
              <a:rPr lang="en-GB" sz="1050" dirty="0">
                <a:solidFill>
                  <a:srgbClr val="7F7F7F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les </a:t>
            </a:r>
            <a:r>
              <a:rPr lang="en-GB" sz="1050" dirty="0" err="1">
                <a:solidFill>
                  <a:srgbClr val="7F7F7F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spécialités</a:t>
            </a:r>
            <a:r>
              <a:rPr lang="en-GB" sz="1050" dirty="0">
                <a:solidFill>
                  <a:srgbClr val="7F7F7F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de </a:t>
            </a:r>
            <a:r>
              <a:rPr lang="en-GB" sz="1050" dirty="0" err="1">
                <a:solidFill>
                  <a:srgbClr val="7F7F7F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cette</a:t>
            </a:r>
            <a:r>
              <a:rPr lang="en-GB" sz="1050" dirty="0">
                <a:solidFill>
                  <a:srgbClr val="7F7F7F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formation : </a:t>
            </a:r>
            <a:r>
              <a:rPr lang="en-GB" sz="1050" dirty="0" err="1">
                <a:solidFill>
                  <a:srgbClr val="7F7F7F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vos</a:t>
            </a:r>
            <a:r>
              <a:rPr lang="en-GB" sz="1050" dirty="0">
                <a:solidFill>
                  <a:srgbClr val="7F7F7F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 </a:t>
            </a:r>
            <a:r>
              <a:rPr lang="en-GB" sz="1050" dirty="0" err="1">
                <a:solidFill>
                  <a:srgbClr val="7F7F7F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diplômes</a:t>
            </a:r>
            <a:r>
              <a:rPr lang="en-GB" sz="1050" dirty="0">
                <a:solidFill>
                  <a:srgbClr val="7F7F7F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, les options de la formation, etc…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A6538A50-9651-0B67-29D1-A028D2A0C7A2}"/>
              </a:ext>
            </a:extLst>
          </p:cNvPr>
          <p:cNvSpPr txBox="1"/>
          <p:nvPr/>
        </p:nvSpPr>
        <p:spPr>
          <a:xfrm>
            <a:off x="3033026" y="4025113"/>
            <a:ext cx="4167489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050" b="1" dirty="0"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2013-2014  </a:t>
            </a:r>
            <a:r>
              <a:rPr lang="fr-FR" sz="1050" b="1" dirty="0">
                <a:solidFill>
                  <a:srgbClr val="59767A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SOCIETE, VILLE</a:t>
            </a:r>
            <a:endParaRPr lang="fr-FR" sz="1050" dirty="0">
              <a:solidFill>
                <a:srgbClr val="59767A"/>
              </a:solidFill>
              <a:latin typeface="Century Gothic" panose="020B0502020202020204" pitchFamily="34" charset="0"/>
              <a:ea typeface="Times New Roman" charset="0"/>
              <a:cs typeface="Times New Roman" charset="0"/>
            </a:endParaRPr>
          </a:p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050" b="1" dirty="0">
                <a:solidFill>
                  <a:srgbClr val="D25F4D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TITRE DU POSTE</a:t>
            </a:r>
          </a:p>
          <a:p>
            <a:r>
              <a:rPr lang="fr-FR" sz="1050" dirty="0">
                <a:solidFill>
                  <a:srgbClr val="7F7F7F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Décrivez ici les fonctions que vous avez occupé pour ce poste. Décrivez également vos missions et vos résultats.</a:t>
            </a: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372F9917-B025-D7FB-86B4-C7970879AF2E}"/>
              </a:ext>
            </a:extLst>
          </p:cNvPr>
          <p:cNvSpPr txBox="1"/>
          <p:nvPr/>
        </p:nvSpPr>
        <p:spPr>
          <a:xfrm>
            <a:off x="3013160" y="4933119"/>
            <a:ext cx="4167489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050" b="1" dirty="0"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2013-2014  </a:t>
            </a:r>
            <a:r>
              <a:rPr lang="fr-FR" sz="1050" b="1" dirty="0">
                <a:solidFill>
                  <a:srgbClr val="59767A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SOCIETE, VILLE</a:t>
            </a:r>
            <a:endParaRPr lang="fr-FR" sz="1050" dirty="0">
              <a:solidFill>
                <a:srgbClr val="59767A"/>
              </a:solidFill>
              <a:latin typeface="Century Gothic" panose="020B0502020202020204" pitchFamily="34" charset="0"/>
              <a:ea typeface="Times New Roman" charset="0"/>
              <a:cs typeface="Times New Roman" charset="0"/>
            </a:endParaRPr>
          </a:p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050" b="1" dirty="0">
                <a:solidFill>
                  <a:srgbClr val="D25F4D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TITRE DU POSTE</a:t>
            </a:r>
          </a:p>
          <a:p>
            <a:r>
              <a:rPr lang="fr-FR" sz="1050" dirty="0">
                <a:solidFill>
                  <a:srgbClr val="7F7F7F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Décrivez ici les fonctions que vous avez occupé pour ce poste. Décrivez également vos missions et vos résultats.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CC4C49E4-D573-9514-3517-8DF0B245ECD7}"/>
              </a:ext>
            </a:extLst>
          </p:cNvPr>
          <p:cNvSpPr txBox="1"/>
          <p:nvPr/>
        </p:nvSpPr>
        <p:spPr>
          <a:xfrm>
            <a:off x="2948437" y="6033059"/>
            <a:ext cx="4167489" cy="9002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050" b="1" dirty="0"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2013-2014  </a:t>
            </a:r>
            <a:r>
              <a:rPr lang="fr-FR" sz="1050" b="1" dirty="0">
                <a:solidFill>
                  <a:srgbClr val="59767A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SOCIETE, VILLE</a:t>
            </a:r>
            <a:endParaRPr lang="fr-FR" sz="1050" dirty="0">
              <a:solidFill>
                <a:srgbClr val="59767A"/>
              </a:solidFill>
              <a:latin typeface="Century Gothic" panose="020B0502020202020204" pitchFamily="34" charset="0"/>
              <a:ea typeface="Times New Roman" charset="0"/>
              <a:cs typeface="Times New Roman" charset="0"/>
            </a:endParaRPr>
          </a:p>
          <a:p>
            <a:pPr>
              <a:lnSpc>
                <a:spcPct val="150000"/>
              </a:lnSpc>
              <a:buClr>
                <a:srgbClr val="00B050"/>
              </a:buClr>
              <a:buSzPct val="100000"/>
            </a:pPr>
            <a:r>
              <a:rPr lang="fr-FR" sz="1050" b="1" dirty="0">
                <a:solidFill>
                  <a:srgbClr val="D25F4D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TITRE DU POSTE</a:t>
            </a:r>
          </a:p>
          <a:p>
            <a:r>
              <a:rPr lang="fr-FR" sz="1050" dirty="0">
                <a:solidFill>
                  <a:srgbClr val="7F7F7F"/>
                </a:solidFill>
                <a:latin typeface="Century Gothic" panose="020B0502020202020204" pitchFamily="34" charset="0"/>
                <a:ea typeface="Times New Roman" charset="0"/>
                <a:cs typeface="Times New Roman" charset="0"/>
              </a:rPr>
              <a:t>Décrivez ici les fonctions que vous avez occupé pour ce poste. Décrivez également vos missions et vos résultats.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A0FF7D88-0BF8-EEFB-D7DF-6713DDC2213A}"/>
              </a:ext>
            </a:extLst>
          </p:cNvPr>
          <p:cNvSpPr txBox="1"/>
          <p:nvPr/>
        </p:nvSpPr>
        <p:spPr>
          <a:xfrm>
            <a:off x="147431" y="3103320"/>
            <a:ext cx="1809385" cy="13619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>
              <a:lnSpc>
                <a:spcPct val="150000"/>
              </a:lnSpc>
            </a:pPr>
            <a:r>
              <a:rPr lang="en-US" sz="1100" dirty="0" err="1">
                <a:latin typeface="Century Gothic" panose="020B0502020202020204" pitchFamily="34" charset="0"/>
              </a:rPr>
              <a:t>Créativité</a:t>
            </a:r>
            <a:endParaRPr lang="fr-FR" sz="1100" dirty="0">
              <a:latin typeface="Century Gothic" panose="020B0502020202020204" pitchFamily="34" charset="0"/>
            </a:endParaRPr>
          </a:p>
          <a:p>
            <a:pPr fontAlgn="t">
              <a:lnSpc>
                <a:spcPct val="150000"/>
              </a:lnSpc>
            </a:pPr>
            <a:r>
              <a:rPr lang="en-US" sz="1100" dirty="0">
                <a:latin typeface="Century Gothic" panose="020B0502020202020204" pitchFamily="34" charset="0"/>
              </a:rPr>
              <a:t>MS Office</a:t>
            </a:r>
            <a:endParaRPr lang="fr-FR" sz="1100" dirty="0">
              <a:latin typeface="Century Gothic" panose="020B0502020202020204" pitchFamily="34" charset="0"/>
            </a:endParaRPr>
          </a:p>
          <a:p>
            <a:pPr fontAlgn="t">
              <a:lnSpc>
                <a:spcPct val="150000"/>
              </a:lnSpc>
            </a:pPr>
            <a:r>
              <a:rPr lang="en-US" sz="1100" dirty="0">
                <a:latin typeface="Century Gothic" panose="020B0502020202020204" pitchFamily="34" charset="0"/>
              </a:rPr>
              <a:t>Bing Ads</a:t>
            </a:r>
            <a:endParaRPr lang="fr-FR" sz="1100" dirty="0">
              <a:latin typeface="Century Gothic" panose="020B0502020202020204" pitchFamily="34" charset="0"/>
            </a:endParaRPr>
          </a:p>
          <a:p>
            <a:pPr fontAlgn="t">
              <a:lnSpc>
                <a:spcPct val="150000"/>
              </a:lnSpc>
            </a:pPr>
            <a:r>
              <a:rPr lang="en-US" sz="1100" dirty="0">
                <a:latin typeface="Century Gothic" panose="020B0502020202020204" pitchFamily="34" charset="0"/>
              </a:rPr>
              <a:t>Google Ads</a:t>
            </a:r>
            <a:endParaRPr lang="fr-FR" sz="1100" dirty="0">
              <a:latin typeface="Century Gothic" panose="020B0502020202020204" pitchFamily="34" charset="0"/>
            </a:endParaRPr>
          </a:p>
          <a:p>
            <a:pPr fontAlgn="t">
              <a:lnSpc>
                <a:spcPct val="150000"/>
              </a:lnSpc>
            </a:pPr>
            <a:r>
              <a:rPr lang="en-US" sz="1100" dirty="0" err="1">
                <a:latin typeface="Century Gothic" panose="020B0502020202020204" pitchFamily="34" charset="0"/>
              </a:rPr>
              <a:t>Flexibilité</a:t>
            </a:r>
            <a:endParaRPr lang="fr-FR" sz="1100" dirty="0">
              <a:latin typeface="Century Gothic" panose="020B0502020202020204" pitchFamily="34" charset="0"/>
            </a:endParaRPr>
          </a:p>
        </p:txBody>
      </p:sp>
      <p:sp>
        <p:nvSpPr>
          <p:cNvPr id="22" name="ZoneTexte 21">
            <a:extLst>
              <a:ext uri="{FF2B5EF4-FFF2-40B4-BE49-F238E27FC236}">
                <a16:creationId xmlns:a16="http://schemas.microsoft.com/office/drawing/2014/main" id="{BE1ED055-DE10-6A0C-DA2E-F15E09611207}"/>
              </a:ext>
            </a:extLst>
          </p:cNvPr>
          <p:cNvSpPr txBox="1"/>
          <p:nvPr/>
        </p:nvSpPr>
        <p:spPr>
          <a:xfrm>
            <a:off x="184672" y="5126742"/>
            <a:ext cx="1809385" cy="10367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>
              <a:lnSpc>
                <a:spcPct val="150000"/>
              </a:lnSpc>
            </a:pPr>
            <a:r>
              <a:rPr lang="en-US" sz="1050" dirty="0" err="1">
                <a:latin typeface="Century Gothic" panose="020B0502020202020204" pitchFamily="34" charset="0"/>
              </a:rPr>
              <a:t>Anglais</a:t>
            </a:r>
            <a:endParaRPr lang="fr-FR" sz="1050" dirty="0">
              <a:latin typeface="Century Gothic" panose="020B0502020202020204" pitchFamily="34" charset="0"/>
            </a:endParaRPr>
          </a:p>
          <a:p>
            <a:pPr fontAlgn="t">
              <a:lnSpc>
                <a:spcPct val="150000"/>
              </a:lnSpc>
            </a:pPr>
            <a:r>
              <a:rPr lang="en-US" sz="1050" dirty="0" err="1">
                <a:latin typeface="Century Gothic" panose="020B0502020202020204" pitchFamily="34" charset="0"/>
              </a:rPr>
              <a:t>Allemand</a:t>
            </a:r>
            <a:endParaRPr lang="fr-FR" sz="1050" dirty="0">
              <a:latin typeface="Century Gothic" panose="020B0502020202020204" pitchFamily="34" charset="0"/>
            </a:endParaRPr>
          </a:p>
          <a:p>
            <a:pPr fontAlgn="t">
              <a:lnSpc>
                <a:spcPct val="150000"/>
              </a:lnSpc>
            </a:pPr>
            <a:r>
              <a:rPr lang="en-US" sz="1050" dirty="0" err="1">
                <a:latin typeface="Century Gothic" panose="020B0502020202020204" pitchFamily="34" charset="0"/>
              </a:rPr>
              <a:t>Chnois</a:t>
            </a:r>
            <a:endParaRPr lang="fr-FR" sz="1050" dirty="0">
              <a:latin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1050" dirty="0">
              <a:latin typeface="Century Gothic" panose="020B0502020202020204" pitchFamily="34" charset="0"/>
            </a:endParaRPr>
          </a:p>
        </p:txBody>
      </p:sp>
      <p:sp>
        <p:nvSpPr>
          <p:cNvPr id="23" name="ZoneTexte 22">
            <a:extLst>
              <a:ext uri="{FF2B5EF4-FFF2-40B4-BE49-F238E27FC236}">
                <a16:creationId xmlns:a16="http://schemas.microsoft.com/office/drawing/2014/main" id="{1CCF3263-4DF7-0557-45B9-B93D59D6E430}"/>
              </a:ext>
            </a:extLst>
          </p:cNvPr>
          <p:cNvSpPr txBox="1"/>
          <p:nvPr/>
        </p:nvSpPr>
        <p:spPr>
          <a:xfrm>
            <a:off x="64941" y="6582080"/>
            <a:ext cx="1809385" cy="2833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000" dirty="0">
                <a:latin typeface="Century Gothic" panose="020B0502020202020204" pitchFamily="34" charset="0"/>
              </a:rPr>
              <a:t>Nom de la référence</a:t>
            </a:r>
          </a:p>
          <a:p>
            <a:pPr marL="628650" lvl="1" indent="-17145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000" dirty="0">
                <a:latin typeface="Century Gothic" panose="020B0502020202020204" pitchFamily="34" charset="0"/>
              </a:rPr>
              <a:t>Tel : 0102030405</a:t>
            </a:r>
          </a:p>
          <a:p>
            <a:pPr marL="628650" lvl="1" indent="-17145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000" dirty="0" err="1">
                <a:latin typeface="Century Gothic" panose="020B0502020202020204" pitchFamily="34" charset="0"/>
              </a:rPr>
              <a:t>mail@mail.com</a:t>
            </a:r>
            <a:endParaRPr lang="fr-FR" sz="1000" dirty="0">
              <a:latin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1000" dirty="0">
              <a:latin typeface="Century Gothic" panose="020B0502020202020204" pitchFamily="34" charset="0"/>
            </a:endParaRPr>
          </a:p>
          <a:p>
            <a:pPr marL="171450" indent="-17145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000" dirty="0">
                <a:latin typeface="Century Gothic" panose="020B0502020202020204" pitchFamily="34" charset="0"/>
              </a:rPr>
              <a:t>Nom de la référence</a:t>
            </a:r>
          </a:p>
          <a:p>
            <a:pPr marL="628650" lvl="1" indent="-17145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000" dirty="0">
                <a:latin typeface="Century Gothic" panose="020B0502020202020204" pitchFamily="34" charset="0"/>
              </a:rPr>
              <a:t>Tel : 0102030405</a:t>
            </a:r>
          </a:p>
          <a:p>
            <a:pPr marL="628650" lvl="1" indent="-17145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000" dirty="0">
                <a:latin typeface="Century Gothic" panose="020B0502020202020204" pitchFamily="34" charset="0"/>
              </a:rPr>
              <a:t>mail@mail.com</a:t>
            </a:r>
          </a:p>
          <a:p>
            <a:pPr marL="628650" lvl="1" indent="-17145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fr-FR" sz="1000" dirty="0">
              <a:latin typeface="Century Gothic" panose="020B0502020202020204" pitchFamily="34" charset="0"/>
            </a:endParaRPr>
          </a:p>
          <a:p>
            <a:pPr marL="171450" indent="-17145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000" dirty="0">
                <a:latin typeface="Century Gothic" panose="020B0502020202020204" pitchFamily="34" charset="0"/>
              </a:rPr>
              <a:t>Nom de la référence</a:t>
            </a:r>
          </a:p>
          <a:p>
            <a:pPr marL="628650" lvl="1" indent="-17145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000" dirty="0">
                <a:latin typeface="Century Gothic" panose="020B0502020202020204" pitchFamily="34" charset="0"/>
              </a:rPr>
              <a:t>Tel : 0102030405</a:t>
            </a:r>
          </a:p>
          <a:p>
            <a:pPr marL="628650" lvl="1" indent="-171450" fontAlgn="t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r-FR" sz="1000" dirty="0" err="1">
                <a:latin typeface="Century Gothic" panose="020B0502020202020204" pitchFamily="34" charset="0"/>
              </a:rPr>
              <a:t>mail@mail.com</a:t>
            </a:r>
            <a:endParaRPr lang="fr-FR" sz="1000" dirty="0">
              <a:latin typeface="Century Gothic" panose="020B0502020202020204" pitchFamily="34" charset="0"/>
            </a:endParaRPr>
          </a:p>
          <a:p>
            <a:pPr>
              <a:lnSpc>
                <a:spcPct val="150000"/>
              </a:lnSpc>
            </a:pPr>
            <a:endParaRPr lang="fr-FR" sz="1000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69356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743409A-4799-FA42-9F31-505AABB8CC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1505" y="645774"/>
            <a:ext cx="6659843" cy="9357488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b="1" dirty="0"/>
              <a:t>Cher(e) Candidat(e)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b="1" dirty="0"/>
              <a:t>Merci d'avoir téléchargé ce modèle sur notre site. Nous espérons qu'il vous aidera à mettre en valeur votre CV.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r>
              <a:rPr lang="fr-FR" dirty="0"/>
              <a:t>---------------------------------------------------------------------------------------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Besoin de conseils pour rédiger votre CV ou vous préparer pour l’entretien d’embauche ? Consultez nos articles :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2"/>
              </a:rPr>
              <a:t>Le titre du CV : guide pratique + 30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3"/>
              </a:rPr>
              <a:t>Comment mettre en valeur son expérience professionnelle ?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4"/>
              </a:rPr>
              <a:t>Rédiger une accroche de CV percutante + 9 exemples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5"/>
              </a:rPr>
              <a:t>Les 7 points clés d'un CV réussi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Personnalisez votre CV avec </a:t>
            </a:r>
            <a:r>
              <a:rPr lang="fr-FR" dirty="0">
                <a:hlinkClick r:id="rId6"/>
              </a:rPr>
              <a:t>des icônes gratuites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Bien </a:t>
            </a:r>
            <a:r>
              <a:rPr lang="fr-FR" dirty="0">
                <a:hlinkClick r:id="rId7"/>
              </a:rPr>
              <a:t>préparer son entretien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proposons également plusieurs centaines d'exemples de lettres de motivation classées par métier et des modèles pour les mettre en forme.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8"/>
              </a:rPr>
              <a:t>1200 exemples de lettres de motivation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</a:t>
            </a:r>
            <a:r>
              <a:rPr lang="fr-FR" dirty="0">
                <a:hlinkClick r:id="rId9"/>
              </a:rPr>
              <a:t>Les modèles de </a:t>
            </a:r>
            <a:r>
              <a:rPr lang="fr-FR" dirty="0">
                <a:hlinkClick r:id="rId10"/>
              </a:rPr>
              <a:t>courrier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 Tous nos conseils </a:t>
            </a:r>
            <a:r>
              <a:rPr lang="fr-FR" dirty="0">
                <a:hlinkClick r:id="rId11"/>
              </a:rPr>
              <a:t>pour rédiger une lettre efficace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Nous vous souhaitons bonne chance dans vos recherches et vos entretiens </a:t>
            </a:r>
            <a:r>
              <a:rPr lang="fr-FR" dirty="0">
                <a:sym typeface="Wingdings" pitchFamily="2" charset="2"/>
              </a:rPr>
              <a:t> </a:t>
            </a: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Enfin, rappelez-vous qu'une bonne candidature est une candidature personnalisée ! Prenez donc le temps de la rédiger avec soin car elle décrit votre parcours professionnel et votre personnalité. 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 algn="ctr">
              <a:buNone/>
            </a:pPr>
            <a:r>
              <a:rPr lang="fr-FR" dirty="0">
                <a:solidFill>
                  <a:schemeClr val="tx1">
                    <a:lumMod val="50000"/>
                    <a:lumOff val="50000"/>
                  </a:schemeClr>
                </a:solidFill>
              </a:rPr>
              <a:t>----------------</a:t>
            </a:r>
          </a:p>
          <a:p>
            <a:pPr marL="0" indent="0">
              <a:buNone/>
            </a:pPr>
            <a: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Copyright : Les contenus diffusés sur notre site (modèles de CV, modèles de lettre, articles ...) sont la propriété de creeruncv.com. Leur utilisation est limitée à un usage strictement personnel. Il est interdit de les diffuser ou redistribuer sans notre accord. Contenus déposés dans 180 pays devant huissier. Reproduction strictement interdite, même partielle. Limité à un usage strictement personnel. </a:t>
            </a:r>
            <a:b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fr-FR" sz="2446" dirty="0" err="1">
                <a:solidFill>
                  <a:schemeClr val="tx1">
                    <a:lumMod val="50000"/>
                    <a:lumOff val="50000"/>
                  </a:schemeClr>
                </a:solidFill>
              </a:rPr>
              <a:t>Disclaimer</a:t>
            </a:r>
            <a:r>
              <a:rPr lang="fr-FR" sz="2446" dirty="0">
                <a:solidFill>
                  <a:schemeClr val="tx1">
                    <a:lumMod val="50000"/>
                    <a:lumOff val="50000"/>
                  </a:schemeClr>
                </a:solidFill>
              </a:rPr>
              <a:t> : Les modèles disponibles sur notre site fournis "en l'état" et sans garantie.</a:t>
            </a:r>
          </a:p>
          <a:p>
            <a:pPr marL="0" indent="0">
              <a:buNone/>
            </a:pPr>
            <a:endParaRPr lang="fr-FR" sz="2446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 algn="ctr">
              <a:buNone/>
            </a:pPr>
            <a:r>
              <a:rPr lang="fr-FR" sz="2446" dirty="0" err="1"/>
              <a:t>Créeruncv.com</a:t>
            </a:r>
            <a:r>
              <a:rPr lang="fr-FR" sz="2446" dirty="0"/>
              <a:t> est un site gratuit. </a:t>
            </a:r>
          </a:p>
        </p:txBody>
      </p:sp>
    </p:spTree>
    <p:extLst>
      <p:ext uri="{BB962C8B-B14F-4D97-AF65-F5344CB8AC3E}">
        <p14:creationId xmlns:p14="http://schemas.microsoft.com/office/powerpoint/2010/main" val="21141696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Révolution.thmx</Template>
  <TotalTime>832</TotalTime>
  <Words>537</Words>
  <Application>Microsoft Macintosh PowerPoint</Application>
  <PresentationFormat>Personnalisé</PresentationFormat>
  <Paragraphs>85</Paragraphs>
  <Slides>2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Century Gothic</vt:lpstr>
      <vt:lpstr>Thème Office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axel maille</dc:creator>
  <cp:lastModifiedBy>Axel Maille</cp:lastModifiedBy>
  <cp:revision>114</cp:revision>
  <dcterms:created xsi:type="dcterms:W3CDTF">2014-12-03T08:33:54Z</dcterms:created>
  <dcterms:modified xsi:type="dcterms:W3CDTF">2022-07-22T14:07:52Z</dcterms:modified>
</cp:coreProperties>
</file>