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9" r:id="rId3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ECEC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727"/>
    <p:restoredTop sz="96327"/>
  </p:normalViewPr>
  <p:slideViewPr>
    <p:cSldViewPr snapToGrid="0">
      <p:cViewPr varScale="1">
        <p:scale>
          <a:sx n="163" d="100"/>
          <a:sy n="163" d="100"/>
        </p:scale>
        <p:origin x="3168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47067-BB70-564E-B600-9D3213347A04}" type="datetimeFigureOut">
              <a:rPr lang="fr-FR" smtClean="0"/>
              <a:t>04/03/2024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51480-8257-4148-8B02-014A35242EA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1595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47067-BB70-564E-B600-9D3213347A04}" type="datetimeFigureOut">
              <a:rPr lang="fr-FR" smtClean="0"/>
              <a:t>04/03/2024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51480-8257-4148-8B02-014A35242EA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50485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47067-BB70-564E-B600-9D3213347A04}" type="datetimeFigureOut">
              <a:rPr lang="fr-FR" smtClean="0"/>
              <a:t>04/03/2024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51480-8257-4148-8B02-014A35242EA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3452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47067-BB70-564E-B600-9D3213347A04}" type="datetimeFigureOut">
              <a:rPr lang="fr-FR" smtClean="0"/>
              <a:t>04/03/2024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51480-8257-4148-8B02-014A35242EA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831001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>
                    <a:tint val="82000"/>
                  </a:schemeClr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82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82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47067-BB70-564E-B600-9D3213347A04}" type="datetimeFigureOut">
              <a:rPr lang="fr-FR" smtClean="0"/>
              <a:t>04/03/2024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51480-8257-4148-8B02-014A35242EA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72603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47067-BB70-564E-B600-9D3213347A04}" type="datetimeFigureOut">
              <a:rPr lang="fr-FR" smtClean="0"/>
              <a:t>04/03/2024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51480-8257-4148-8B02-014A35242EA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591051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47067-BB70-564E-B600-9D3213347A04}" type="datetimeFigureOut">
              <a:rPr lang="fr-FR" smtClean="0"/>
              <a:t>04/03/2024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51480-8257-4148-8B02-014A35242EA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20094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47067-BB70-564E-B600-9D3213347A04}" type="datetimeFigureOut">
              <a:rPr lang="fr-FR" smtClean="0"/>
              <a:t>04/03/2024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51480-8257-4148-8B02-014A35242EA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14714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47067-BB70-564E-B600-9D3213347A04}" type="datetimeFigureOut">
              <a:rPr lang="fr-FR" smtClean="0"/>
              <a:t>04/03/2024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51480-8257-4148-8B02-014A35242EA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30032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47067-BB70-564E-B600-9D3213347A04}" type="datetimeFigureOut">
              <a:rPr lang="fr-FR" smtClean="0"/>
              <a:t>04/03/2024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51480-8257-4148-8B02-014A35242EA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850070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47067-BB70-564E-B600-9D3213347A04}" type="datetimeFigureOut">
              <a:rPr lang="fr-FR" smtClean="0"/>
              <a:t>04/03/2024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51480-8257-4148-8B02-014A35242EA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56988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1847067-BB70-564E-B600-9D3213347A04}" type="datetimeFigureOut">
              <a:rPr lang="fr-FR" smtClean="0"/>
              <a:t>04/03/2024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C751480-8257-4148-8B02-014A35242EA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684793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reeruncv.com/lettre-de-motivation/?utm_source=Document&amp;utm_medium=Link&amp;utm_campaign=Doc_CV_PTT" TargetMode="External"/><Relationship Id="rId3" Type="http://schemas.openxmlformats.org/officeDocument/2006/relationships/hyperlink" Target="https://www.creeruncv.com/conseils/lexperience-profesionnelle-sur-le-cv/?utm_source=Document&amp;utm_medium=Link&amp;utm_campaign=Doc_CV_PTT" TargetMode="External"/><Relationship Id="rId7" Type="http://schemas.openxmlformats.org/officeDocument/2006/relationships/hyperlink" Target="https://www.creeruncv.com/conseils/recrutement/?utm_source=Document&amp;utm_medium=Link&amp;utm_campaign=Doc_CV_PTT" TargetMode="External"/><Relationship Id="rId2" Type="http://schemas.openxmlformats.org/officeDocument/2006/relationships/hyperlink" Target="https://www.creeruncv.com/conseils/le-titre-du-cv/?utm_source=Document&amp;utm_medium=Link&amp;utm_campaign=Doc_CV_PT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reeruncv.com/conseils/icones-pour-cv/?utm_source=Document&amp;utm_medium=Link&amp;utm_campaign=Doc_CV_PTT" TargetMode="External"/><Relationship Id="rId11" Type="http://schemas.openxmlformats.org/officeDocument/2006/relationships/hyperlink" Target="https://www.creeruncv.com/conseils/lettre-de-motivation/?utm_source=Document&amp;utm_medium=Link&amp;utm_campaign=Doc_CV_PTT" TargetMode="External"/><Relationship Id="rId5" Type="http://schemas.openxmlformats.org/officeDocument/2006/relationships/hyperlink" Target="https://www.creeruncv.com/conseils/faire-un-cv-conseils-pratiques/?utm_source=Document&amp;utm_medium=Link&amp;utm_campaign=Doc_CV_PTT" TargetMode="External"/><Relationship Id="rId10" Type="http://schemas.openxmlformats.org/officeDocument/2006/relationships/hyperlink" Target="https://www.creeruncv.com/modele-de-lettre/?utm_source=Document&amp;utm_medium=Link&amp;utm_campaign=Doc_CV_PTT" TargetMode="External"/><Relationship Id="rId4" Type="http://schemas.openxmlformats.org/officeDocument/2006/relationships/hyperlink" Target="https://www.creeruncv.com/conseils/laccroche-du-cv/?utm_source=Document&amp;utm_medium=Link&amp;utm_campaign=Doc_CV_PTT" TargetMode="External"/><Relationship Id="rId9" Type="http://schemas.openxmlformats.org/officeDocument/2006/relationships/hyperlink" Target="https://www.creeruncv.com/modele-de-lettr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Rectangle 54">
            <a:extLst>
              <a:ext uri="{FF2B5EF4-FFF2-40B4-BE49-F238E27FC236}">
                <a16:creationId xmlns:a16="http://schemas.microsoft.com/office/drawing/2014/main" id="{6B910069-44A3-39CF-9615-607784FD49BC}"/>
              </a:ext>
            </a:extLst>
          </p:cNvPr>
          <p:cNvSpPr/>
          <p:nvPr/>
        </p:nvSpPr>
        <p:spPr>
          <a:xfrm>
            <a:off x="0" y="0"/>
            <a:ext cx="7559675" cy="1929846"/>
          </a:xfrm>
          <a:prstGeom prst="rect">
            <a:avLst/>
          </a:prstGeom>
          <a:solidFill>
            <a:srgbClr val="AECEC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Calibri" panose="020F0502020204030204" pitchFamily="34" charset="0"/>
              <a:ea typeface="Open Sans Light" panose="020B0306030504020204" pitchFamily="34" charset="0"/>
              <a:cs typeface="Calibri" panose="020F0502020204030204" pitchFamily="34" charset="0"/>
            </a:endParaRPr>
          </a:p>
        </p:txBody>
      </p:sp>
      <p:grpSp>
        <p:nvGrpSpPr>
          <p:cNvPr id="58" name="Group 3">
            <a:extLst>
              <a:ext uri="{FF2B5EF4-FFF2-40B4-BE49-F238E27FC236}">
                <a16:creationId xmlns:a16="http://schemas.microsoft.com/office/drawing/2014/main" id="{F57D3938-A822-3BC2-048B-9D1FC27CBC45}"/>
              </a:ext>
            </a:extLst>
          </p:cNvPr>
          <p:cNvGrpSpPr/>
          <p:nvPr/>
        </p:nvGrpSpPr>
        <p:grpSpPr>
          <a:xfrm>
            <a:off x="372581" y="2090391"/>
            <a:ext cx="2240924" cy="1664631"/>
            <a:chOff x="141665" y="4543176"/>
            <a:chExt cx="2240924" cy="1664631"/>
          </a:xfrm>
        </p:grpSpPr>
        <p:sp>
          <p:nvSpPr>
            <p:cNvPr id="59" name="TextBox 4">
              <a:extLst>
                <a:ext uri="{FF2B5EF4-FFF2-40B4-BE49-F238E27FC236}">
                  <a16:creationId xmlns:a16="http://schemas.microsoft.com/office/drawing/2014/main" id="{588B29E2-2001-4B0B-970E-C465D3613111}"/>
                </a:ext>
              </a:extLst>
            </p:cNvPr>
            <p:cNvSpPr txBox="1"/>
            <p:nvPr/>
          </p:nvSpPr>
          <p:spPr>
            <a:xfrm>
              <a:off x="141665" y="4543176"/>
              <a:ext cx="224092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pc="300" dirty="0">
                  <a:latin typeface="Calibri" panose="020F0502020204030204" pitchFamily="34" charset="0"/>
                  <a:ea typeface="Open Sans Light" panose="020B0306030504020204" pitchFamily="34" charset="0"/>
                  <a:cs typeface="Calibri" panose="020F0502020204030204" pitchFamily="34" charset="0"/>
                </a:rPr>
                <a:t>PROFIL</a:t>
              </a:r>
            </a:p>
          </p:txBody>
        </p:sp>
        <p:sp>
          <p:nvSpPr>
            <p:cNvPr id="60" name="TextBox 5">
              <a:extLst>
                <a:ext uri="{FF2B5EF4-FFF2-40B4-BE49-F238E27FC236}">
                  <a16:creationId xmlns:a16="http://schemas.microsoft.com/office/drawing/2014/main" id="{B6861A1F-A613-1688-2219-9FE198CAA641}"/>
                </a:ext>
              </a:extLst>
            </p:cNvPr>
            <p:cNvSpPr txBox="1"/>
            <p:nvPr/>
          </p:nvSpPr>
          <p:spPr>
            <a:xfrm>
              <a:off x="210889" y="5007478"/>
              <a:ext cx="2102476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SG" sz="1200" dirty="0" err="1">
                  <a:latin typeface="Calibri" panose="020F0502020204030204" pitchFamily="34" charset="0"/>
                  <a:ea typeface="Open Sans Light" panose="020B0306030504020204" pitchFamily="34" charset="0"/>
                  <a:cs typeface="Calibri" panose="020F0502020204030204" pitchFamily="34" charset="0"/>
                </a:rPr>
                <a:t>Lorem</a:t>
              </a:r>
              <a:r>
                <a:rPr lang="en-SG" sz="1200" dirty="0">
                  <a:latin typeface="Calibri" panose="020F0502020204030204" pitchFamily="34" charset="0"/>
                  <a:ea typeface="Open Sans Light" panose="020B0306030504020204" pitchFamily="34" charset="0"/>
                  <a:cs typeface="Calibri" panose="020F0502020204030204" pitchFamily="34" charset="0"/>
                </a:rPr>
                <a:t> </a:t>
              </a:r>
              <a:r>
                <a:rPr lang="en-SG" sz="1200" dirty="0" err="1">
                  <a:latin typeface="Calibri" panose="020F0502020204030204" pitchFamily="34" charset="0"/>
                  <a:ea typeface="Open Sans Light" panose="020B0306030504020204" pitchFamily="34" charset="0"/>
                  <a:cs typeface="Calibri" panose="020F0502020204030204" pitchFamily="34" charset="0"/>
                </a:rPr>
                <a:t>ipsum</a:t>
              </a:r>
              <a:r>
                <a:rPr lang="en-SG" sz="1200" dirty="0">
                  <a:latin typeface="Calibri" panose="020F0502020204030204" pitchFamily="34" charset="0"/>
                  <a:ea typeface="Open Sans Light" panose="020B0306030504020204" pitchFamily="34" charset="0"/>
                  <a:cs typeface="Calibri" panose="020F0502020204030204" pitchFamily="34" charset="0"/>
                </a:rPr>
                <a:t> </a:t>
              </a:r>
              <a:r>
                <a:rPr lang="en-SG" sz="1200" dirty="0" err="1">
                  <a:latin typeface="Calibri" panose="020F0502020204030204" pitchFamily="34" charset="0"/>
                  <a:ea typeface="Open Sans Light" panose="020B0306030504020204" pitchFamily="34" charset="0"/>
                  <a:cs typeface="Calibri" panose="020F0502020204030204" pitchFamily="34" charset="0"/>
                </a:rPr>
                <a:t>dolor</a:t>
              </a:r>
              <a:r>
                <a:rPr lang="en-SG" sz="1200" dirty="0">
                  <a:latin typeface="Calibri" panose="020F0502020204030204" pitchFamily="34" charset="0"/>
                  <a:ea typeface="Open Sans Light" panose="020B0306030504020204" pitchFamily="34" charset="0"/>
                  <a:cs typeface="Calibri" panose="020F0502020204030204" pitchFamily="34" charset="0"/>
                </a:rPr>
                <a:t> sit </a:t>
              </a:r>
              <a:r>
                <a:rPr lang="en-SG" sz="1200" dirty="0" err="1">
                  <a:latin typeface="Calibri" panose="020F0502020204030204" pitchFamily="34" charset="0"/>
                  <a:ea typeface="Open Sans Light" panose="020B0306030504020204" pitchFamily="34" charset="0"/>
                  <a:cs typeface="Calibri" panose="020F0502020204030204" pitchFamily="34" charset="0"/>
                </a:rPr>
                <a:t>amet</a:t>
              </a:r>
              <a:r>
                <a:rPr lang="en-SG" sz="1200" dirty="0">
                  <a:latin typeface="Calibri" panose="020F0502020204030204" pitchFamily="34" charset="0"/>
                  <a:ea typeface="Open Sans Light" panose="020B0306030504020204" pitchFamily="34" charset="0"/>
                  <a:cs typeface="Calibri" panose="020F0502020204030204" pitchFamily="34" charset="0"/>
                </a:rPr>
                <a:t>, </a:t>
              </a:r>
              <a:r>
                <a:rPr lang="en-SG" sz="1200" dirty="0" err="1">
                  <a:latin typeface="Calibri" panose="020F0502020204030204" pitchFamily="34" charset="0"/>
                  <a:ea typeface="Open Sans Light" panose="020B0306030504020204" pitchFamily="34" charset="0"/>
                  <a:cs typeface="Calibri" panose="020F0502020204030204" pitchFamily="34" charset="0"/>
                </a:rPr>
                <a:t>consectetur</a:t>
              </a:r>
              <a:r>
                <a:rPr lang="en-SG" sz="1200" dirty="0">
                  <a:latin typeface="Calibri" panose="020F0502020204030204" pitchFamily="34" charset="0"/>
                  <a:ea typeface="Open Sans Light" panose="020B0306030504020204" pitchFamily="34" charset="0"/>
                  <a:cs typeface="Calibri" panose="020F0502020204030204" pitchFamily="34" charset="0"/>
                </a:rPr>
                <a:t> </a:t>
              </a:r>
              <a:r>
                <a:rPr lang="en-SG" sz="1200" dirty="0" err="1">
                  <a:latin typeface="Calibri" panose="020F0502020204030204" pitchFamily="34" charset="0"/>
                  <a:ea typeface="Open Sans Light" panose="020B0306030504020204" pitchFamily="34" charset="0"/>
                  <a:cs typeface="Calibri" panose="020F0502020204030204" pitchFamily="34" charset="0"/>
                </a:rPr>
                <a:t>adipiscing</a:t>
              </a:r>
              <a:r>
                <a:rPr lang="en-SG" sz="1200" dirty="0">
                  <a:latin typeface="Calibri" panose="020F0502020204030204" pitchFamily="34" charset="0"/>
                  <a:ea typeface="Open Sans Light" panose="020B0306030504020204" pitchFamily="34" charset="0"/>
                  <a:cs typeface="Calibri" panose="020F0502020204030204" pitchFamily="34" charset="0"/>
                </a:rPr>
                <a:t> </a:t>
              </a:r>
              <a:r>
                <a:rPr lang="en-SG" sz="1200" dirty="0" err="1">
                  <a:latin typeface="Calibri" panose="020F0502020204030204" pitchFamily="34" charset="0"/>
                  <a:ea typeface="Open Sans Light" panose="020B0306030504020204" pitchFamily="34" charset="0"/>
                  <a:cs typeface="Calibri" panose="020F0502020204030204" pitchFamily="34" charset="0"/>
                </a:rPr>
                <a:t>elit</a:t>
              </a:r>
              <a:r>
                <a:rPr lang="en-SG" sz="1200" dirty="0">
                  <a:latin typeface="Calibri" panose="020F0502020204030204" pitchFamily="34" charset="0"/>
                  <a:ea typeface="Open Sans Light" panose="020B0306030504020204" pitchFamily="34" charset="0"/>
                  <a:cs typeface="Calibri" panose="020F0502020204030204" pitchFamily="34" charset="0"/>
                </a:rPr>
                <a:t>, </a:t>
              </a:r>
              <a:r>
                <a:rPr lang="en-SG" sz="1200" dirty="0" err="1">
                  <a:latin typeface="Calibri" panose="020F0502020204030204" pitchFamily="34" charset="0"/>
                  <a:ea typeface="Open Sans Light" panose="020B0306030504020204" pitchFamily="34" charset="0"/>
                  <a:cs typeface="Calibri" panose="020F0502020204030204" pitchFamily="34" charset="0"/>
                </a:rPr>
                <a:t>sed</a:t>
              </a:r>
              <a:r>
                <a:rPr lang="en-SG" sz="1200" dirty="0">
                  <a:latin typeface="Calibri" panose="020F0502020204030204" pitchFamily="34" charset="0"/>
                  <a:ea typeface="Open Sans Light" panose="020B0306030504020204" pitchFamily="34" charset="0"/>
                  <a:cs typeface="Calibri" panose="020F0502020204030204" pitchFamily="34" charset="0"/>
                </a:rPr>
                <a:t> do </a:t>
              </a:r>
              <a:r>
                <a:rPr lang="en-SG" sz="1200" dirty="0" err="1">
                  <a:latin typeface="Calibri" panose="020F0502020204030204" pitchFamily="34" charset="0"/>
                  <a:ea typeface="Open Sans Light" panose="020B0306030504020204" pitchFamily="34" charset="0"/>
                  <a:cs typeface="Calibri" panose="020F0502020204030204" pitchFamily="34" charset="0"/>
                </a:rPr>
                <a:t>eiusmod</a:t>
              </a:r>
              <a:r>
                <a:rPr lang="en-SG" sz="1200" dirty="0">
                  <a:latin typeface="Calibri" panose="020F0502020204030204" pitchFamily="34" charset="0"/>
                  <a:ea typeface="Open Sans Light" panose="020B0306030504020204" pitchFamily="34" charset="0"/>
                  <a:cs typeface="Calibri" panose="020F0502020204030204" pitchFamily="34" charset="0"/>
                </a:rPr>
                <a:t> </a:t>
              </a:r>
              <a:r>
                <a:rPr lang="en-SG" sz="1200" dirty="0" err="1">
                  <a:latin typeface="Calibri" panose="020F0502020204030204" pitchFamily="34" charset="0"/>
                  <a:ea typeface="Open Sans Light" panose="020B0306030504020204" pitchFamily="34" charset="0"/>
                  <a:cs typeface="Calibri" panose="020F0502020204030204" pitchFamily="34" charset="0"/>
                </a:rPr>
                <a:t>tempor</a:t>
              </a:r>
              <a:r>
                <a:rPr lang="en-SG" sz="1200" dirty="0">
                  <a:latin typeface="Calibri" panose="020F0502020204030204" pitchFamily="34" charset="0"/>
                  <a:ea typeface="Open Sans Light" panose="020B0306030504020204" pitchFamily="34" charset="0"/>
                  <a:cs typeface="Calibri" panose="020F0502020204030204" pitchFamily="34" charset="0"/>
                </a:rPr>
                <a:t> </a:t>
              </a:r>
              <a:r>
                <a:rPr lang="en-SG" sz="1200" dirty="0" err="1">
                  <a:latin typeface="Calibri" panose="020F0502020204030204" pitchFamily="34" charset="0"/>
                  <a:ea typeface="Open Sans Light" panose="020B0306030504020204" pitchFamily="34" charset="0"/>
                  <a:cs typeface="Calibri" panose="020F0502020204030204" pitchFamily="34" charset="0"/>
                </a:rPr>
                <a:t>incididunt</a:t>
              </a:r>
              <a:r>
                <a:rPr lang="en-SG" sz="1200" dirty="0">
                  <a:latin typeface="Calibri" panose="020F0502020204030204" pitchFamily="34" charset="0"/>
                  <a:ea typeface="Open Sans Light" panose="020B0306030504020204" pitchFamily="34" charset="0"/>
                  <a:cs typeface="Calibri" panose="020F0502020204030204" pitchFamily="34" charset="0"/>
                </a:rPr>
                <a:t> </a:t>
              </a:r>
              <a:r>
                <a:rPr lang="en-SG" sz="1200" dirty="0" err="1">
                  <a:latin typeface="Calibri" panose="020F0502020204030204" pitchFamily="34" charset="0"/>
                  <a:ea typeface="Open Sans Light" panose="020B0306030504020204" pitchFamily="34" charset="0"/>
                  <a:cs typeface="Calibri" panose="020F0502020204030204" pitchFamily="34" charset="0"/>
                </a:rPr>
                <a:t>ut</a:t>
              </a:r>
              <a:r>
                <a:rPr lang="en-SG" sz="1200" dirty="0">
                  <a:latin typeface="Calibri" panose="020F0502020204030204" pitchFamily="34" charset="0"/>
                  <a:ea typeface="Open Sans Light" panose="020B0306030504020204" pitchFamily="34" charset="0"/>
                  <a:cs typeface="Calibri" panose="020F0502020204030204" pitchFamily="34" charset="0"/>
                </a:rPr>
                <a:t> </a:t>
              </a:r>
              <a:r>
                <a:rPr lang="en-SG" sz="1200" dirty="0" err="1">
                  <a:latin typeface="Calibri" panose="020F0502020204030204" pitchFamily="34" charset="0"/>
                  <a:ea typeface="Open Sans Light" panose="020B0306030504020204" pitchFamily="34" charset="0"/>
                  <a:cs typeface="Calibri" panose="020F0502020204030204" pitchFamily="34" charset="0"/>
                </a:rPr>
                <a:t>labore</a:t>
              </a:r>
              <a:r>
                <a:rPr lang="en-SG" sz="1200" dirty="0">
                  <a:latin typeface="Calibri" panose="020F0502020204030204" pitchFamily="34" charset="0"/>
                  <a:ea typeface="Open Sans Light" panose="020B0306030504020204" pitchFamily="34" charset="0"/>
                  <a:cs typeface="Calibri" panose="020F0502020204030204" pitchFamily="34" charset="0"/>
                </a:rPr>
                <a:t> et </a:t>
              </a:r>
              <a:r>
                <a:rPr lang="en-SG" sz="1200" dirty="0" err="1">
                  <a:latin typeface="Calibri" panose="020F0502020204030204" pitchFamily="34" charset="0"/>
                  <a:ea typeface="Open Sans Light" panose="020B0306030504020204" pitchFamily="34" charset="0"/>
                  <a:cs typeface="Calibri" panose="020F0502020204030204" pitchFamily="34" charset="0"/>
                </a:rPr>
                <a:t>dolore</a:t>
              </a:r>
              <a:r>
                <a:rPr lang="en-SG" sz="1200" dirty="0">
                  <a:latin typeface="Calibri" panose="020F0502020204030204" pitchFamily="34" charset="0"/>
                  <a:ea typeface="Open Sans Light" panose="020B0306030504020204" pitchFamily="34" charset="0"/>
                  <a:cs typeface="Calibri" panose="020F0502020204030204" pitchFamily="34" charset="0"/>
                </a:rPr>
                <a:t> magna </a:t>
              </a:r>
              <a:r>
                <a:rPr lang="en-SG" sz="1200" dirty="0" err="1">
                  <a:latin typeface="Calibri" panose="020F0502020204030204" pitchFamily="34" charset="0"/>
                  <a:ea typeface="Open Sans Light" panose="020B0306030504020204" pitchFamily="34" charset="0"/>
                  <a:cs typeface="Calibri" panose="020F0502020204030204" pitchFamily="34" charset="0"/>
                </a:rPr>
                <a:t>aliqua</a:t>
              </a:r>
              <a:r>
                <a:rPr lang="en-SG" sz="1200" dirty="0">
                  <a:latin typeface="Calibri" panose="020F0502020204030204" pitchFamily="34" charset="0"/>
                  <a:ea typeface="Open Sans Light" panose="020B0306030504020204" pitchFamily="34" charset="0"/>
                  <a:cs typeface="Calibri" panose="020F0502020204030204" pitchFamily="34" charset="0"/>
                </a:rPr>
                <a:t>. </a:t>
              </a:r>
              <a:r>
                <a:rPr lang="en-SG" sz="1200" dirty="0" err="1">
                  <a:latin typeface="Calibri" panose="020F0502020204030204" pitchFamily="34" charset="0"/>
                  <a:ea typeface="Open Sans Light" panose="020B0306030504020204" pitchFamily="34" charset="0"/>
                  <a:cs typeface="Calibri" panose="020F0502020204030204" pitchFamily="34" charset="0"/>
                </a:rPr>
                <a:t>Tellus</a:t>
              </a:r>
              <a:r>
                <a:rPr lang="en-SG" sz="1200" dirty="0">
                  <a:latin typeface="Calibri" panose="020F0502020204030204" pitchFamily="34" charset="0"/>
                  <a:ea typeface="Open Sans Light" panose="020B0306030504020204" pitchFamily="34" charset="0"/>
                  <a:cs typeface="Calibri" panose="020F0502020204030204" pitchFamily="34" charset="0"/>
                </a:rPr>
                <a:t> in </a:t>
              </a:r>
              <a:r>
                <a:rPr lang="en-SG" sz="1200" dirty="0" err="1">
                  <a:latin typeface="Calibri" panose="020F0502020204030204" pitchFamily="34" charset="0"/>
                  <a:ea typeface="Open Sans Light" panose="020B0306030504020204" pitchFamily="34" charset="0"/>
                  <a:cs typeface="Calibri" panose="020F0502020204030204" pitchFamily="34" charset="0"/>
                </a:rPr>
                <a:t>hac</a:t>
              </a:r>
              <a:r>
                <a:rPr lang="en-SG" sz="1200" dirty="0">
                  <a:latin typeface="Calibri" panose="020F0502020204030204" pitchFamily="34" charset="0"/>
                  <a:ea typeface="Open Sans Light" panose="020B0306030504020204" pitchFamily="34" charset="0"/>
                  <a:cs typeface="Calibri" panose="020F0502020204030204" pitchFamily="34" charset="0"/>
                </a:rPr>
                <a:t> </a:t>
              </a:r>
              <a:r>
                <a:rPr lang="en-SG" sz="1200" dirty="0" err="1">
                  <a:latin typeface="Calibri" panose="020F0502020204030204" pitchFamily="34" charset="0"/>
                  <a:ea typeface="Open Sans Light" panose="020B0306030504020204" pitchFamily="34" charset="0"/>
                  <a:cs typeface="Calibri" panose="020F0502020204030204" pitchFamily="34" charset="0"/>
                </a:rPr>
                <a:t>habitasse</a:t>
              </a:r>
              <a:r>
                <a:rPr lang="en-SG" sz="1200" dirty="0">
                  <a:latin typeface="Calibri" panose="020F0502020204030204" pitchFamily="34" charset="0"/>
                  <a:ea typeface="Open Sans Light" panose="020B0306030504020204" pitchFamily="34" charset="0"/>
                  <a:cs typeface="Calibri" panose="020F0502020204030204" pitchFamily="34" charset="0"/>
                </a:rPr>
                <a:t> </a:t>
              </a:r>
              <a:r>
                <a:rPr lang="en-SG" sz="1200" dirty="0" err="1">
                  <a:latin typeface="Calibri" panose="020F0502020204030204" pitchFamily="34" charset="0"/>
                  <a:ea typeface="Open Sans Light" panose="020B0306030504020204" pitchFamily="34" charset="0"/>
                  <a:cs typeface="Calibri" panose="020F0502020204030204" pitchFamily="34" charset="0"/>
                </a:rPr>
                <a:t>platea</a:t>
              </a:r>
              <a:r>
                <a:rPr lang="en-SG" sz="1200" dirty="0">
                  <a:latin typeface="Calibri" panose="020F0502020204030204" pitchFamily="34" charset="0"/>
                  <a:ea typeface="Open Sans Light" panose="020B0306030504020204" pitchFamily="34" charset="0"/>
                  <a:cs typeface="Calibri" panose="020F0502020204030204" pitchFamily="34" charset="0"/>
                </a:rPr>
                <a:t> </a:t>
              </a:r>
              <a:r>
                <a:rPr lang="en-SG" sz="1200" dirty="0" err="1">
                  <a:latin typeface="Calibri" panose="020F0502020204030204" pitchFamily="34" charset="0"/>
                  <a:ea typeface="Open Sans Light" panose="020B0306030504020204" pitchFamily="34" charset="0"/>
                  <a:cs typeface="Calibri" panose="020F0502020204030204" pitchFamily="34" charset="0"/>
                </a:rPr>
                <a:t>dictumst</a:t>
              </a:r>
              <a:r>
                <a:rPr lang="en-SG" sz="1200" dirty="0">
                  <a:latin typeface="Calibri" panose="020F0502020204030204" pitchFamily="34" charset="0"/>
                  <a:ea typeface="Open Sans Light" panose="020B0306030504020204" pitchFamily="34" charset="0"/>
                  <a:cs typeface="Calibri" panose="020F0502020204030204" pitchFamily="34" charset="0"/>
                </a:rPr>
                <a:t> </a:t>
              </a:r>
              <a:r>
                <a:rPr lang="en-SG" sz="1200" dirty="0" err="1">
                  <a:latin typeface="Calibri" panose="020F0502020204030204" pitchFamily="34" charset="0"/>
                  <a:ea typeface="Open Sans Light" panose="020B0306030504020204" pitchFamily="34" charset="0"/>
                  <a:cs typeface="Calibri" panose="020F0502020204030204" pitchFamily="34" charset="0"/>
                </a:rPr>
                <a:t>vestibulum</a:t>
              </a:r>
              <a:r>
                <a:rPr lang="en-SG" sz="1200" dirty="0">
                  <a:latin typeface="Calibri" panose="020F0502020204030204" pitchFamily="34" charset="0"/>
                  <a:ea typeface="Open Sans Light" panose="020B0306030504020204" pitchFamily="34" charset="0"/>
                  <a:cs typeface="Calibri" panose="020F0502020204030204" pitchFamily="34" charset="0"/>
                </a:rPr>
                <a:t>. </a:t>
              </a:r>
            </a:p>
          </p:txBody>
        </p:sp>
      </p:grpSp>
      <p:sp>
        <p:nvSpPr>
          <p:cNvPr id="62" name="TextBox 8">
            <a:extLst>
              <a:ext uri="{FF2B5EF4-FFF2-40B4-BE49-F238E27FC236}">
                <a16:creationId xmlns:a16="http://schemas.microsoft.com/office/drawing/2014/main" id="{24ABEA1E-7567-08AF-D74E-F8C9D0472CAF}"/>
              </a:ext>
            </a:extLst>
          </p:cNvPr>
          <p:cNvSpPr txBox="1"/>
          <p:nvPr/>
        </p:nvSpPr>
        <p:spPr>
          <a:xfrm>
            <a:off x="4661815" y="2126691"/>
            <a:ext cx="22409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spc="300" dirty="0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CONTACT</a:t>
            </a:r>
          </a:p>
        </p:txBody>
      </p:sp>
      <p:sp>
        <p:nvSpPr>
          <p:cNvPr id="63" name="TextBox 12">
            <a:extLst>
              <a:ext uri="{FF2B5EF4-FFF2-40B4-BE49-F238E27FC236}">
                <a16:creationId xmlns:a16="http://schemas.microsoft.com/office/drawing/2014/main" id="{9C7C16E3-3FB9-6328-CDDC-DD8C56C627D1}"/>
              </a:ext>
            </a:extLst>
          </p:cNvPr>
          <p:cNvSpPr txBox="1"/>
          <p:nvPr/>
        </p:nvSpPr>
        <p:spPr>
          <a:xfrm>
            <a:off x="4865186" y="2570352"/>
            <a:ext cx="1828800" cy="13356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50000"/>
              </a:lnSpc>
            </a:pPr>
            <a:r>
              <a:rPr lang="en-SG" sz="1100" dirty="0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01 02 03 0 4 05 </a:t>
            </a:r>
          </a:p>
          <a:p>
            <a:pPr algn="r">
              <a:lnSpc>
                <a:spcPct val="150000"/>
              </a:lnSpc>
            </a:pPr>
            <a:r>
              <a:rPr lang="en-SG" sz="1100" dirty="0" err="1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mail@monemail.com</a:t>
            </a:r>
            <a:endParaRPr lang="en-SG" sz="1100" dirty="0">
              <a:latin typeface="Calibri" panose="020F0502020204030204" pitchFamily="34" charset="0"/>
              <a:ea typeface="Open Sans Light" panose="020B0306030504020204" pitchFamily="34" charset="0"/>
              <a:cs typeface="Calibri" panose="020F0502020204030204" pitchFamily="34" charset="0"/>
            </a:endParaRPr>
          </a:p>
          <a:p>
            <a:pPr algn="r">
              <a:lnSpc>
                <a:spcPct val="150000"/>
              </a:lnSpc>
            </a:pPr>
            <a:r>
              <a:rPr lang="en-SG" sz="1100" dirty="0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17 rue de la </a:t>
            </a:r>
            <a:r>
              <a:rPr lang="en-SG" sz="1100" dirty="0" err="1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Réussite</a:t>
            </a:r>
            <a:r>
              <a:rPr lang="en-SG" sz="1100" dirty="0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 75012 Paris</a:t>
            </a:r>
          </a:p>
          <a:p>
            <a:pPr marL="171450" indent="-171450" algn="r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en-SG" sz="1100" dirty="0">
              <a:latin typeface="Calibri" panose="020F0502020204030204" pitchFamily="34" charset="0"/>
              <a:ea typeface="Open Sans Light" panose="020B0306030504020204" pitchFamily="34" charset="0"/>
              <a:cs typeface="Calibri" panose="020F0502020204030204" pitchFamily="34" charset="0"/>
            </a:endParaRPr>
          </a:p>
        </p:txBody>
      </p:sp>
      <p:grpSp>
        <p:nvGrpSpPr>
          <p:cNvPr id="64" name="Group 16">
            <a:extLst>
              <a:ext uri="{FF2B5EF4-FFF2-40B4-BE49-F238E27FC236}">
                <a16:creationId xmlns:a16="http://schemas.microsoft.com/office/drawing/2014/main" id="{EF487FEE-BD55-C814-7FA9-CE74638FE568}"/>
              </a:ext>
            </a:extLst>
          </p:cNvPr>
          <p:cNvGrpSpPr/>
          <p:nvPr/>
        </p:nvGrpSpPr>
        <p:grpSpPr>
          <a:xfrm>
            <a:off x="6734977" y="2655720"/>
            <a:ext cx="335523" cy="713097"/>
            <a:chOff x="328704" y="8551155"/>
            <a:chExt cx="335523" cy="713097"/>
          </a:xfrm>
        </p:grpSpPr>
        <p:pic>
          <p:nvPicPr>
            <p:cNvPr id="65" name="Picture 4" descr="Image result for phone icon png">
              <a:extLst>
                <a:ext uri="{FF2B5EF4-FFF2-40B4-BE49-F238E27FC236}">
                  <a16:creationId xmlns:a16="http://schemas.microsoft.com/office/drawing/2014/main" id="{BD049F38-5301-11CA-76FF-FE361A3E17C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0" b="99365" l="10000" r="9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8704" y="8551155"/>
              <a:ext cx="335523" cy="17614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6" name="Picture 6" descr="Image result for email icon png">
              <a:extLst>
                <a:ext uri="{FF2B5EF4-FFF2-40B4-BE49-F238E27FC236}">
                  <a16:creationId xmlns:a16="http://schemas.microsoft.com/office/drawing/2014/main" id="{036C4C74-1188-18B2-6352-A0AD76748C8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7171" y="8822684"/>
              <a:ext cx="158589" cy="11325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7" name="Picture 12" descr="Image result for address icon png">
              <a:extLst>
                <a:ext uri="{FF2B5EF4-FFF2-40B4-BE49-F238E27FC236}">
                  <a16:creationId xmlns:a16="http://schemas.microsoft.com/office/drawing/2014/main" id="{0FD757E7-CC1A-4D79-FF15-908F0FAC4C7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3259" y="9077424"/>
              <a:ext cx="146412" cy="18682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68" name="Group 22">
            <a:extLst>
              <a:ext uri="{FF2B5EF4-FFF2-40B4-BE49-F238E27FC236}">
                <a16:creationId xmlns:a16="http://schemas.microsoft.com/office/drawing/2014/main" id="{C68D98DD-D89F-3306-4EB2-27033696F73F}"/>
              </a:ext>
            </a:extLst>
          </p:cNvPr>
          <p:cNvGrpSpPr/>
          <p:nvPr/>
        </p:nvGrpSpPr>
        <p:grpSpPr>
          <a:xfrm>
            <a:off x="372581" y="4127188"/>
            <a:ext cx="2240924" cy="367751"/>
            <a:chOff x="44713" y="4807223"/>
            <a:chExt cx="2240924" cy="367751"/>
          </a:xfrm>
        </p:grpSpPr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9690111B-6669-38CB-2B33-CAEAC4E85E61}"/>
                </a:ext>
              </a:extLst>
            </p:cNvPr>
            <p:cNvSpPr/>
            <p:nvPr/>
          </p:nvSpPr>
          <p:spPr>
            <a:xfrm>
              <a:off x="230930" y="4810539"/>
              <a:ext cx="1809750" cy="36443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70" name="TextBox 21">
              <a:extLst>
                <a:ext uri="{FF2B5EF4-FFF2-40B4-BE49-F238E27FC236}">
                  <a16:creationId xmlns:a16="http://schemas.microsoft.com/office/drawing/2014/main" id="{02E1AC88-7F26-804D-B12C-65A77C942760}"/>
                </a:ext>
              </a:extLst>
            </p:cNvPr>
            <p:cNvSpPr txBox="1"/>
            <p:nvPr/>
          </p:nvSpPr>
          <p:spPr>
            <a:xfrm>
              <a:off x="44713" y="4807223"/>
              <a:ext cx="224092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1600" spc="300" dirty="0">
                  <a:latin typeface="Calibri" panose="020F0502020204030204" pitchFamily="34" charset="0"/>
                  <a:ea typeface="Open Sans Light" panose="020B0306030504020204" pitchFamily="34" charset="0"/>
                  <a:cs typeface="Calibri" panose="020F0502020204030204" pitchFamily="34" charset="0"/>
                </a:rPr>
                <a:t>QUALITES</a:t>
              </a:r>
            </a:p>
          </p:txBody>
        </p:sp>
      </p:grpSp>
      <p:grpSp>
        <p:nvGrpSpPr>
          <p:cNvPr id="71" name="Group 23">
            <a:extLst>
              <a:ext uri="{FF2B5EF4-FFF2-40B4-BE49-F238E27FC236}">
                <a16:creationId xmlns:a16="http://schemas.microsoft.com/office/drawing/2014/main" id="{31E0F92C-C98B-3689-5EBA-27BD90633F0E}"/>
              </a:ext>
            </a:extLst>
          </p:cNvPr>
          <p:cNvGrpSpPr/>
          <p:nvPr/>
        </p:nvGrpSpPr>
        <p:grpSpPr>
          <a:xfrm>
            <a:off x="2592332" y="4127188"/>
            <a:ext cx="2240924" cy="367751"/>
            <a:chOff x="44713" y="4807223"/>
            <a:chExt cx="2240924" cy="367751"/>
          </a:xfrm>
        </p:grpSpPr>
        <p:sp>
          <p:nvSpPr>
            <p:cNvPr id="72" name="Rectangle 71">
              <a:extLst>
                <a:ext uri="{FF2B5EF4-FFF2-40B4-BE49-F238E27FC236}">
                  <a16:creationId xmlns:a16="http://schemas.microsoft.com/office/drawing/2014/main" id="{E2956FAD-7C60-60EF-63E4-E92591D4FD32}"/>
                </a:ext>
              </a:extLst>
            </p:cNvPr>
            <p:cNvSpPr/>
            <p:nvPr/>
          </p:nvSpPr>
          <p:spPr>
            <a:xfrm>
              <a:off x="230930" y="4810539"/>
              <a:ext cx="1809750" cy="36443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73" name="TextBox 25">
              <a:extLst>
                <a:ext uri="{FF2B5EF4-FFF2-40B4-BE49-F238E27FC236}">
                  <a16:creationId xmlns:a16="http://schemas.microsoft.com/office/drawing/2014/main" id="{4073C33F-9F66-B783-03EF-C8F8721EE315}"/>
                </a:ext>
              </a:extLst>
            </p:cNvPr>
            <p:cNvSpPr txBox="1"/>
            <p:nvPr/>
          </p:nvSpPr>
          <p:spPr>
            <a:xfrm>
              <a:off x="44713" y="4807223"/>
              <a:ext cx="224092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1600" spc="300" dirty="0">
                  <a:latin typeface="Calibri" panose="020F0502020204030204" pitchFamily="34" charset="0"/>
                  <a:ea typeface="Open Sans Light" panose="020B0306030504020204" pitchFamily="34" charset="0"/>
                  <a:cs typeface="Calibri" panose="020F0502020204030204" pitchFamily="34" charset="0"/>
                </a:rPr>
                <a:t>COMPETENCES</a:t>
              </a:r>
            </a:p>
          </p:txBody>
        </p:sp>
      </p:grpSp>
      <p:grpSp>
        <p:nvGrpSpPr>
          <p:cNvPr id="74" name="Group 26">
            <a:extLst>
              <a:ext uri="{FF2B5EF4-FFF2-40B4-BE49-F238E27FC236}">
                <a16:creationId xmlns:a16="http://schemas.microsoft.com/office/drawing/2014/main" id="{EA9C427E-0922-BD69-6E7C-F6E971E0864D}"/>
              </a:ext>
            </a:extLst>
          </p:cNvPr>
          <p:cNvGrpSpPr/>
          <p:nvPr/>
        </p:nvGrpSpPr>
        <p:grpSpPr>
          <a:xfrm>
            <a:off x="4795689" y="4127188"/>
            <a:ext cx="2240924" cy="367751"/>
            <a:chOff x="44713" y="4807223"/>
            <a:chExt cx="2240924" cy="367751"/>
          </a:xfrm>
        </p:grpSpPr>
        <p:sp>
          <p:nvSpPr>
            <p:cNvPr id="75" name="Rectangle 74">
              <a:extLst>
                <a:ext uri="{FF2B5EF4-FFF2-40B4-BE49-F238E27FC236}">
                  <a16:creationId xmlns:a16="http://schemas.microsoft.com/office/drawing/2014/main" id="{367B6244-0B45-3B24-6DB6-0AF001170950}"/>
                </a:ext>
              </a:extLst>
            </p:cNvPr>
            <p:cNvSpPr/>
            <p:nvPr/>
          </p:nvSpPr>
          <p:spPr>
            <a:xfrm>
              <a:off x="230930" y="4810539"/>
              <a:ext cx="1809750" cy="36443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76" name="TextBox 28">
              <a:extLst>
                <a:ext uri="{FF2B5EF4-FFF2-40B4-BE49-F238E27FC236}">
                  <a16:creationId xmlns:a16="http://schemas.microsoft.com/office/drawing/2014/main" id="{7688F034-2EF1-BA0D-6EA3-C7CD41E644F4}"/>
                </a:ext>
              </a:extLst>
            </p:cNvPr>
            <p:cNvSpPr txBox="1"/>
            <p:nvPr/>
          </p:nvSpPr>
          <p:spPr>
            <a:xfrm>
              <a:off x="44713" y="4807223"/>
              <a:ext cx="224092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1600" spc="300" dirty="0">
                  <a:latin typeface="Calibri" panose="020F0502020204030204" pitchFamily="34" charset="0"/>
                  <a:ea typeface="Open Sans Light" panose="020B0306030504020204" pitchFamily="34" charset="0"/>
                  <a:cs typeface="Calibri" panose="020F0502020204030204" pitchFamily="34" charset="0"/>
                </a:rPr>
                <a:t>LANGUES</a:t>
              </a:r>
            </a:p>
          </p:txBody>
        </p:sp>
      </p:grpSp>
      <p:cxnSp>
        <p:nvCxnSpPr>
          <p:cNvPr id="77" name="Straight Connector 30">
            <a:extLst>
              <a:ext uri="{FF2B5EF4-FFF2-40B4-BE49-F238E27FC236}">
                <a16:creationId xmlns:a16="http://schemas.microsoft.com/office/drawing/2014/main" id="{04FFF85E-60F3-E4F1-D2FB-9FC6A98ACDE2}"/>
              </a:ext>
            </a:extLst>
          </p:cNvPr>
          <p:cNvCxnSpPr/>
          <p:nvPr/>
        </p:nvCxnSpPr>
        <p:spPr>
          <a:xfrm>
            <a:off x="2592332" y="4601172"/>
            <a:ext cx="0" cy="158689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TextBox 35">
            <a:extLst>
              <a:ext uri="{FF2B5EF4-FFF2-40B4-BE49-F238E27FC236}">
                <a16:creationId xmlns:a16="http://schemas.microsoft.com/office/drawing/2014/main" id="{C6BECF3C-008C-DF7B-6B2C-03C648AC7E61}"/>
              </a:ext>
            </a:extLst>
          </p:cNvPr>
          <p:cNvSpPr txBox="1"/>
          <p:nvPr/>
        </p:nvSpPr>
        <p:spPr>
          <a:xfrm>
            <a:off x="2718332" y="4608843"/>
            <a:ext cx="1930184" cy="18414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SG" sz="1100" dirty="0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Traditional Drawing </a:t>
            </a:r>
          </a:p>
          <a:p>
            <a:pPr algn="ctr">
              <a:lnSpc>
                <a:spcPct val="150000"/>
              </a:lnSpc>
            </a:pPr>
            <a:r>
              <a:rPr lang="en-SG" sz="1100" dirty="0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Photography</a:t>
            </a:r>
          </a:p>
          <a:p>
            <a:pPr algn="ctr">
              <a:lnSpc>
                <a:spcPct val="150000"/>
              </a:lnSpc>
            </a:pPr>
            <a:r>
              <a:rPr lang="en-SG" sz="1100" dirty="0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Research and Dev.</a:t>
            </a:r>
          </a:p>
          <a:p>
            <a:pPr algn="ctr">
              <a:lnSpc>
                <a:spcPct val="150000"/>
              </a:lnSpc>
            </a:pPr>
            <a:r>
              <a:rPr lang="en-SG" sz="1100" dirty="0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Copywriting</a:t>
            </a:r>
          </a:p>
          <a:p>
            <a:pPr algn="ctr">
              <a:lnSpc>
                <a:spcPct val="150000"/>
              </a:lnSpc>
            </a:pPr>
            <a:r>
              <a:rPr lang="en-SG" sz="1100" dirty="0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Digital Marketing</a:t>
            </a:r>
          </a:p>
          <a:p>
            <a:pPr algn="ctr">
              <a:lnSpc>
                <a:spcPct val="150000"/>
              </a:lnSpc>
            </a:pPr>
            <a:r>
              <a:rPr lang="en-SG" sz="1100" dirty="0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Time Management</a:t>
            </a:r>
          </a:p>
          <a:p>
            <a:pPr algn="ctr">
              <a:lnSpc>
                <a:spcPct val="150000"/>
              </a:lnSpc>
            </a:pPr>
            <a:endParaRPr lang="en-SG" sz="1100" dirty="0">
              <a:latin typeface="Calibri" panose="020F0502020204030204" pitchFamily="34" charset="0"/>
              <a:ea typeface="Open Sans Light" panose="020B0306030504020204" pitchFamily="34" charset="0"/>
              <a:cs typeface="Calibri" panose="020F0502020204030204" pitchFamily="34" charset="0"/>
            </a:endParaRPr>
          </a:p>
        </p:txBody>
      </p:sp>
      <p:sp>
        <p:nvSpPr>
          <p:cNvPr id="81" name="TextBox 36">
            <a:extLst>
              <a:ext uri="{FF2B5EF4-FFF2-40B4-BE49-F238E27FC236}">
                <a16:creationId xmlns:a16="http://schemas.microsoft.com/office/drawing/2014/main" id="{29093550-87A3-1CF9-D142-95B87DD86F8E}"/>
              </a:ext>
            </a:extLst>
          </p:cNvPr>
          <p:cNvSpPr txBox="1"/>
          <p:nvPr/>
        </p:nvSpPr>
        <p:spPr>
          <a:xfrm>
            <a:off x="4941822" y="4583781"/>
            <a:ext cx="2147359" cy="3191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SG" sz="1100" dirty="0" err="1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Anglais</a:t>
            </a:r>
            <a:r>
              <a:rPr lang="en-SG" sz="1100" dirty="0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        </a:t>
            </a:r>
            <a:r>
              <a:rPr lang="en-SG" sz="1100" dirty="0" err="1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Allemand</a:t>
            </a:r>
            <a:r>
              <a:rPr lang="en-SG" sz="1100" dirty="0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        </a:t>
            </a:r>
            <a:r>
              <a:rPr lang="en-SG" sz="1100" dirty="0" err="1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Espangol</a:t>
            </a:r>
            <a:endParaRPr lang="en-SG" sz="1100" dirty="0">
              <a:latin typeface="Calibri" panose="020F0502020204030204" pitchFamily="34" charset="0"/>
              <a:ea typeface="Open Sans Light" panose="020B0306030504020204" pitchFamily="34" charset="0"/>
              <a:cs typeface="Calibri" panose="020F0502020204030204" pitchFamily="34" charset="0"/>
            </a:endParaRPr>
          </a:p>
        </p:txBody>
      </p:sp>
      <p:grpSp>
        <p:nvGrpSpPr>
          <p:cNvPr id="82" name="Group 55">
            <a:extLst>
              <a:ext uri="{FF2B5EF4-FFF2-40B4-BE49-F238E27FC236}">
                <a16:creationId xmlns:a16="http://schemas.microsoft.com/office/drawing/2014/main" id="{B2878673-DAF2-56C7-7F6C-45978070D229}"/>
              </a:ext>
            </a:extLst>
          </p:cNvPr>
          <p:cNvGrpSpPr/>
          <p:nvPr/>
        </p:nvGrpSpPr>
        <p:grpSpPr>
          <a:xfrm rot="16200000">
            <a:off x="4626704" y="5534803"/>
            <a:ext cx="1162380" cy="144138"/>
            <a:chOff x="4980586" y="5858993"/>
            <a:chExt cx="1162380" cy="144138"/>
          </a:xfrm>
          <a:solidFill>
            <a:srgbClr val="AECDC8"/>
          </a:solidFill>
        </p:grpSpPr>
        <p:sp>
          <p:nvSpPr>
            <p:cNvPr id="83" name="Oval 56">
              <a:extLst>
                <a:ext uri="{FF2B5EF4-FFF2-40B4-BE49-F238E27FC236}">
                  <a16:creationId xmlns:a16="http://schemas.microsoft.com/office/drawing/2014/main" id="{11979757-6C72-3470-6134-AD1462922D87}"/>
                </a:ext>
              </a:extLst>
            </p:cNvPr>
            <p:cNvSpPr/>
            <p:nvPr/>
          </p:nvSpPr>
          <p:spPr>
            <a:xfrm>
              <a:off x="4980586" y="5858993"/>
              <a:ext cx="144138" cy="144138"/>
            </a:xfrm>
            <a:prstGeom prst="ellipse">
              <a:avLst/>
            </a:prstGeom>
            <a:grpFill/>
            <a:ln>
              <a:solidFill>
                <a:srgbClr val="AECDC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84" name="Oval 57">
              <a:extLst>
                <a:ext uri="{FF2B5EF4-FFF2-40B4-BE49-F238E27FC236}">
                  <a16:creationId xmlns:a16="http://schemas.microsoft.com/office/drawing/2014/main" id="{2E334D20-9234-7C6F-19E3-85302FA85A16}"/>
                </a:ext>
              </a:extLst>
            </p:cNvPr>
            <p:cNvSpPr/>
            <p:nvPr/>
          </p:nvSpPr>
          <p:spPr>
            <a:xfrm>
              <a:off x="5228048" y="5858993"/>
              <a:ext cx="144138" cy="144138"/>
            </a:xfrm>
            <a:prstGeom prst="ellipse">
              <a:avLst/>
            </a:prstGeom>
            <a:grpFill/>
            <a:ln>
              <a:solidFill>
                <a:srgbClr val="AECDC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85" name="Oval 58">
              <a:extLst>
                <a:ext uri="{FF2B5EF4-FFF2-40B4-BE49-F238E27FC236}">
                  <a16:creationId xmlns:a16="http://schemas.microsoft.com/office/drawing/2014/main" id="{05B9CCF6-0181-979B-0A31-73FD6D8F64B2}"/>
                </a:ext>
              </a:extLst>
            </p:cNvPr>
            <p:cNvSpPr/>
            <p:nvPr/>
          </p:nvSpPr>
          <p:spPr>
            <a:xfrm>
              <a:off x="5476110" y="5858993"/>
              <a:ext cx="144138" cy="144138"/>
            </a:xfrm>
            <a:prstGeom prst="ellipse">
              <a:avLst/>
            </a:prstGeom>
            <a:grpFill/>
            <a:ln>
              <a:solidFill>
                <a:srgbClr val="AECDC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86" name="Oval 59">
              <a:extLst>
                <a:ext uri="{FF2B5EF4-FFF2-40B4-BE49-F238E27FC236}">
                  <a16:creationId xmlns:a16="http://schemas.microsoft.com/office/drawing/2014/main" id="{E3D9822B-0A3F-B40C-047C-5D02978A9650}"/>
                </a:ext>
              </a:extLst>
            </p:cNvPr>
            <p:cNvSpPr/>
            <p:nvPr/>
          </p:nvSpPr>
          <p:spPr>
            <a:xfrm>
              <a:off x="5740262" y="5858993"/>
              <a:ext cx="144138" cy="144138"/>
            </a:xfrm>
            <a:prstGeom prst="ellipse">
              <a:avLst/>
            </a:prstGeom>
            <a:grpFill/>
            <a:ln>
              <a:solidFill>
                <a:srgbClr val="AECDC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87" name="Oval 60">
              <a:extLst>
                <a:ext uri="{FF2B5EF4-FFF2-40B4-BE49-F238E27FC236}">
                  <a16:creationId xmlns:a16="http://schemas.microsoft.com/office/drawing/2014/main" id="{E0B73DAE-B25E-1E4B-8F9A-67AFA3417AC0}"/>
                </a:ext>
              </a:extLst>
            </p:cNvPr>
            <p:cNvSpPr/>
            <p:nvPr/>
          </p:nvSpPr>
          <p:spPr>
            <a:xfrm>
              <a:off x="5998828" y="5858993"/>
              <a:ext cx="144138" cy="144138"/>
            </a:xfrm>
            <a:prstGeom prst="ellipse">
              <a:avLst/>
            </a:prstGeom>
            <a:grpFill/>
            <a:ln>
              <a:solidFill>
                <a:srgbClr val="AECDC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endParaRPr>
            </a:p>
          </p:txBody>
        </p:sp>
      </p:grpSp>
      <p:grpSp>
        <p:nvGrpSpPr>
          <p:cNvPr id="88" name="Group 61">
            <a:extLst>
              <a:ext uri="{FF2B5EF4-FFF2-40B4-BE49-F238E27FC236}">
                <a16:creationId xmlns:a16="http://schemas.microsoft.com/office/drawing/2014/main" id="{104DA5B5-BE6D-9334-3A8A-B777D33B1499}"/>
              </a:ext>
            </a:extLst>
          </p:cNvPr>
          <p:cNvGrpSpPr/>
          <p:nvPr/>
        </p:nvGrpSpPr>
        <p:grpSpPr>
          <a:xfrm rot="16200000">
            <a:off x="5993663" y="5534803"/>
            <a:ext cx="1162380" cy="144138"/>
            <a:chOff x="4980586" y="5858993"/>
            <a:chExt cx="1162380" cy="144138"/>
          </a:xfrm>
          <a:solidFill>
            <a:srgbClr val="AECDC8"/>
          </a:solidFill>
        </p:grpSpPr>
        <p:sp>
          <p:nvSpPr>
            <p:cNvPr id="89" name="Oval 62">
              <a:extLst>
                <a:ext uri="{FF2B5EF4-FFF2-40B4-BE49-F238E27FC236}">
                  <a16:creationId xmlns:a16="http://schemas.microsoft.com/office/drawing/2014/main" id="{01D624B1-A040-FB77-5E08-6A99D07C8F4E}"/>
                </a:ext>
              </a:extLst>
            </p:cNvPr>
            <p:cNvSpPr/>
            <p:nvPr/>
          </p:nvSpPr>
          <p:spPr>
            <a:xfrm>
              <a:off x="4980586" y="5858993"/>
              <a:ext cx="144138" cy="144138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AECDC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90" name="Oval 63">
              <a:extLst>
                <a:ext uri="{FF2B5EF4-FFF2-40B4-BE49-F238E27FC236}">
                  <a16:creationId xmlns:a16="http://schemas.microsoft.com/office/drawing/2014/main" id="{A2C803D6-52FB-F020-1506-5E5BE165A38B}"/>
                </a:ext>
              </a:extLst>
            </p:cNvPr>
            <p:cNvSpPr/>
            <p:nvPr/>
          </p:nvSpPr>
          <p:spPr>
            <a:xfrm>
              <a:off x="5228048" y="5858993"/>
              <a:ext cx="144138" cy="144138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AECDC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91" name="Oval 64">
              <a:extLst>
                <a:ext uri="{FF2B5EF4-FFF2-40B4-BE49-F238E27FC236}">
                  <a16:creationId xmlns:a16="http://schemas.microsoft.com/office/drawing/2014/main" id="{8E665ADF-B488-F034-A4AE-83DB9C31D846}"/>
                </a:ext>
              </a:extLst>
            </p:cNvPr>
            <p:cNvSpPr/>
            <p:nvPr/>
          </p:nvSpPr>
          <p:spPr>
            <a:xfrm>
              <a:off x="5476110" y="5858993"/>
              <a:ext cx="144138" cy="144138"/>
            </a:xfrm>
            <a:prstGeom prst="ellipse">
              <a:avLst/>
            </a:prstGeom>
            <a:grpFill/>
            <a:ln>
              <a:solidFill>
                <a:srgbClr val="AECDC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92" name="Oval 65">
              <a:extLst>
                <a:ext uri="{FF2B5EF4-FFF2-40B4-BE49-F238E27FC236}">
                  <a16:creationId xmlns:a16="http://schemas.microsoft.com/office/drawing/2014/main" id="{E04AA68A-A5B0-DA6A-4D82-1C783D11BB8F}"/>
                </a:ext>
              </a:extLst>
            </p:cNvPr>
            <p:cNvSpPr/>
            <p:nvPr/>
          </p:nvSpPr>
          <p:spPr>
            <a:xfrm>
              <a:off x="5740262" y="5858993"/>
              <a:ext cx="144138" cy="144138"/>
            </a:xfrm>
            <a:prstGeom prst="ellipse">
              <a:avLst/>
            </a:prstGeom>
            <a:grpFill/>
            <a:ln>
              <a:solidFill>
                <a:srgbClr val="AECDC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93" name="Oval 66">
              <a:extLst>
                <a:ext uri="{FF2B5EF4-FFF2-40B4-BE49-F238E27FC236}">
                  <a16:creationId xmlns:a16="http://schemas.microsoft.com/office/drawing/2014/main" id="{1B32CF09-1930-CA84-0956-309061C55D25}"/>
                </a:ext>
              </a:extLst>
            </p:cNvPr>
            <p:cNvSpPr/>
            <p:nvPr/>
          </p:nvSpPr>
          <p:spPr>
            <a:xfrm>
              <a:off x="5998828" y="5858993"/>
              <a:ext cx="144138" cy="144138"/>
            </a:xfrm>
            <a:prstGeom prst="ellipse">
              <a:avLst/>
            </a:prstGeom>
            <a:grpFill/>
            <a:ln>
              <a:solidFill>
                <a:srgbClr val="AECDC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endParaRPr>
            </a:p>
          </p:txBody>
        </p:sp>
      </p:grpSp>
      <p:grpSp>
        <p:nvGrpSpPr>
          <p:cNvPr id="94" name="Group 67">
            <a:extLst>
              <a:ext uri="{FF2B5EF4-FFF2-40B4-BE49-F238E27FC236}">
                <a16:creationId xmlns:a16="http://schemas.microsoft.com/office/drawing/2014/main" id="{347968A7-FADC-9D8F-B1DC-60CE11B24638}"/>
              </a:ext>
            </a:extLst>
          </p:cNvPr>
          <p:cNvGrpSpPr/>
          <p:nvPr/>
        </p:nvGrpSpPr>
        <p:grpSpPr>
          <a:xfrm rot="16200000">
            <a:off x="5346218" y="5534803"/>
            <a:ext cx="1162380" cy="144138"/>
            <a:chOff x="4980586" y="5858993"/>
            <a:chExt cx="1162380" cy="144138"/>
          </a:xfrm>
          <a:solidFill>
            <a:srgbClr val="AECDC8"/>
          </a:solidFill>
        </p:grpSpPr>
        <p:sp>
          <p:nvSpPr>
            <p:cNvPr id="95" name="Oval 68">
              <a:extLst>
                <a:ext uri="{FF2B5EF4-FFF2-40B4-BE49-F238E27FC236}">
                  <a16:creationId xmlns:a16="http://schemas.microsoft.com/office/drawing/2014/main" id="{BA17F937-72D7-1702-D25E-103ED5077301}"/>
                </a:ext>
              </a:extLst>
            </p:cNvPr>
            <p:cNvSpPr/>
            <p:nvPr/>
          </p:nvSpPr>
          <p:spPr>
            <a:xfrm>
              <a:off x="4980586" y="5858993"/>
              <a:ext cx="144138" cy="144138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AECDC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96" name="Oval 69">
              <a:extLst>
                <a:ext uri="{FF2B5EF4-FFF2-40B4-BE49-F238E27FC236}">
                  <a16:creationId xmlns:a16="http://schemas.microsoft.com/office/drawing/2014/main" id="{7EA7F46B-1F1C-F009-030B-69A869AA0FC3}"/>
                </a:ext>
              </a:extLst>
            </p:cNvPr>
            <p:cNvSpPr/>
            <p:nvPr/>
          </p:nvSpPr>
          <p:spPr>
            <a:xfrm>
              <a:off x="5228048" y="5858993"/>
              <a:ext cx="144138" cy="144138"/>
            </a:xfrm>
            <a:prstGeom prst="ellipse">
              <a:avLst/>
            </a:prstGeom>
            <a:grpFill/>
            <a:ln>
              <a:solidFill>
                <a:srgbClr val="AECDC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97" name="Oval 70">
              <a:extLst>
                <a:ext uri="{FF2B5EF4-FFF2-40B4-BE49-F238E27FC236}">
                  <a16:creationId xmlns:a16="http://schemas.microsoft.com/office/drawing/2014/main" id="{EB13BFB6-111D-DB78-B45E-4FD415F545C0}"/>
                </a:ext>
              </a:extLst>
            </p:cNvPr>
            <p:cNvSpPr/>
            <p:nvPr/>
          </p:nvSpPr>
          <p:spPr>
            <a:xfrm>
              <a:off x="5476110" y="5858993"/>
              <a:ext cx="144138" cy="144138"/>
            </a:xfrm>
            <a:prstGeom prst="ellipse">
              <a:avLst/>
            </a:prstGeom>
            <a:grpFill/>
            <a:ln>
              <a:solidFill>
                <a:srgbClr val="AECDC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98" name="Oval 71">
              <a:extLst>
                <a:ext uri="{FF2B5EF4-FFF2-40B4-BE49-F238E27FC236}">
                  <a16:creationId xmlns:a16="http://schemas.microsoft.com/office/drawing/2014/main" id="{0DE37DA0-5C47-BE01-38A4-530BDFE7618A}"/>
                </a:ext>
              </a:extLst>
            </p:cNvPr>
            <p:cNvSpPr/>
            <p:nvPr/>
          </p:nvSpPr>
          <p:spPr>
            <a:xfrm>
              <a:off x="5740262" y="5858993"/>
              <a:ext cx="144138" cy="144138"/>
            </a:xfrm>
            <a:prstGeom prst="ellipse">
              <a:avLst/>
            </a:prstGeom>
            <a:grpFill/>
            <a:ln>
              <a:solidFill>
                <a:srgbClr val="AECDC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99" name="Oval 72">
              <a:extLst>
                <a:ext uri="{FF2B5EF4-FFF2-40B4-BE49-F238E27FC236}">
                  <a16:creationId xmlns:a16="http://schemas.microsoft.com/office/drawing/2014/main" id="{EFCFAF22-DD3F-2971-F358-6632D028B1FC}"/>
                </a:ext>
              </a:extLst>
            </p:cNvPr>
            <p:cNvSpPr/>
            <p:nvPr/>
          </p:nvSpPr>
          <p:spPr>
            <a:xfrm>
              <a:off x="5998828" y="5858993"/>
              <a:ext cx="144138" cy="144138"/>
            </a:xfrm>
            <a:prstGeom prst="ellipse">
              <a:avLst/>
            </a:prstGeom>
            <a:grpFill/>
            <a:ln>
              <a:solidFill>
                <a:srgbClr val="AECDC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endParaRPr>
            </a:p>
          </p:txBody>
        </p:sp>
      </p:grpSp>
      <p:grpSp>
        <p:nvGrpSpPr>
          <p:cNvPr id="100" name="Group 73">
            <a:extLst>
              <a:ext uri="{FF2B5EF4-FFF2-40B4-BE49-F238E27FC236}">
                <a16:creationId xmlns:a16="http://schemas.microsoft.com/office/drawing/2014/main" id="{24299A06-79B4-E833-E68D-72177EC045AB}"/>
              </a:ext>
            </a:extLst>
          </p:cNvPr>
          <p:cNvGrpSpPr/>
          <p:nvPr/>
        </p:nvGrpSpPr>
        <p:grpSpPr>
          <a:xfrm>
            <a:off x="1945461" y="6528002"/>
            <a:ext cx="3851424" cy="369332"/>
            <a:chOff x="44713" y="4807223"/>
            <a:chExt cx="2240924" cy="369332"/>
          </a:xfrm>
        </p:grpSpPr>
        <p:sp>
          <p:nvSpPr>
            <p:cNvPr id="101" name="Rectangle 100">
              <a:extLst>
                <a:ext uri="{FF2B5EF4-FFF2-40B4-BE49-F238E27FC236}">
                  <a16:creationId xmlns:a16="http://schemas.microsoft.com/office/drawing/2014/main" id="{6C38FA6B-9639-49B0-BCD0-6691A682AD02}"/>
                </a:ext>
              </a:extLst>
            </p:cNvPr>
            <p:cNvSpPr/>
            <p:nvPr/>
          </p:nvSpPr>
          <p:spPr>
            <a:xfrm>
              <a:off x="230930" y="4810539"/>
              <a:ext cx="1809750" cy="36443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02" name="TextBox 75">
              <a:extLst>
                <a:ext uri="{FF2B5EF4-FFF2-40B4-BE49-F238E27FC236}">
                  <a16:creationId xmlns:a16="http://schemas.microsoft.com/office/drawing/2014/main" id="{B016D5D9-D20D-EFE1-379B-91D7E6890E5D}"/>
                </a:ext>
              </a:extLst>
            </p:cNvPr>
            <p:cNvSpPr txBox="1"/>
            <p:nvPr/>
          </p:nvSpPr>
          <p:spPr>
            <a:xfrm>
              <a:off x="44713" y="4807223"/>
              <a:ext cx="224092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pc="300" dirty="0">
                  <a:latin typeface="Calibri" panose="020F0502020204030204" pitchFamily="34" charset="0"/>
                  <a:ea typeface="Open Sans Light" panose="020B0306030504020204" pitchFamily="34" charset="0"/>
                  <a:cs typeface="Calibri" panose="020F0502020204030204" pitchFamily="34" charset="0"/>
                </a:rPr>
                <a:t>EXPERIENCES PRO.</a:t>
              </a:r>
            </a:p>
          </p:txBody>
        </p:sp>
      </p:grpSp>
      <p:sp>
        <p:nvSpPr>
          <p:cNvPr id="104" name="TextBox 77">
            <a:extLst>
              <a:ext uri="{FF2B5EF4-FFF2-40B4-BE49-F238E27FC236}">
                <a16:creationId xmlns:a16="http://schemas.microsoft.com/office/drawing/2014/main" id="{F4D11003-9F00-8C27-541C-5377B3DB04B8}"/>
              </a:ext>
            </a:extLst>
          </p:cNvPr>
          <p:cNvSpPr txBox="1"/>
          <p:nvPr/>
        </p:nvSpPr>
        <p:spPr>
          <a:xfrm>
            <a:off x="483288" y="6986134"/>
            <a:ext cx="2102476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1200" dirty="0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2016 – </a:t>
            </a:r>
            <a:r>
              <a:rPr lang="en-SG" sz="1200" dirty="0" err="1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Auj</a:t>
            </a:r>
            <a:r>
              <a:rPr lang="en-SG" sz="1200" dirty="0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 : Titre du poste - </a:t>
            </a:r>
            <a:r>
              <a:rPr lang="en-SG" sz="1200" dirty="0" err="1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Entreprise</a:t>
            </a:r>
            <a:endParaRPr lang="en-SG" sz="1200" dirty="0">
              <a:latin typeface="Calibri" panose="020F0502020204030204" pitchFamily="34" charset="0"/>
              <a:ea typeface="Open Sans Light" panose="020B0306030504020204" pitchFamily="34" charset="0"/>
              <a:cs typeface="Calibri" panose="020F0502020204030204" pitchFamily="34" charset="0"/>
            </a:endParaRP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SG" sz="1000" dirty="0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Lorem ipsum </a:t>
            </a:r>
            <a:r>
              <a:rPr lang="en-SG" sz="1000" dirty="0" err="1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dolor</a:t>
            </a:r>
            <a:r>
              <a:rPr lang="en-SG" sz="1000" dirty="0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 sit </a:t>
            </a:r>
            <a:r>
              <a:rPr lang="en-SG" sz="1000" dirty="0" err="1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amet</a:t>
            </a:r>
            <a:r>
              <a:rPr lang="en-SG" sz="1000" dirty="0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, </a:t>
            </a:r>
            <a:r>
              <a:rPr lang="en-SG" sz="1000" dirty="0" err="1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consectetur</a:t>
            </a:r>
            <a:r>
              <a:rPr lang="en-SG" sz="1000" dirty="0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 </a:t>
            </a:r>
            <a:r>
              <a:rPr lang="en-SG" sz="1000" dirty="0" err="1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adipiscing</a:t>
            </a:r>
            <a:r>
              <a:rPr lang="en-SG" sz="1000" dirty="0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 </a:t>
            </a:r>
            <a:r>
              <a:rPr lang="en-SG" sz="1000" dirty="0" err="1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elit</a:t>
            </a:r>
            <a:r>
              <a:rPr lang="en-SG" sz="1000" dirty="0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, </a:t>
            </a:r>
            <a:r>
              <a:rPr lang="en-SG" sz="1000" dirty="0" err="1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sed</a:t>
            </a:r>
            <a:r>
              <a:rPr lang="en-SG" sz="1000" dirty="0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 do </a:t>
            </a:r>
            <a:r>
              <a:rPr lang="en-SG" sz="1000" dirty="0" err="1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eiusmod</a:t>
            </a:r>
            <a:r>
              <a:rPr lang="en-SG" sz="1000" dirty="0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 </a:t>
            </a:r>
            <a:r>
              <a:rPr lang="en-SG" sz="1000" dirty="0" err="1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tempor</a:t>
            </a:r>
            <a:r>
              <a:rPr lang="en-SG" sz="1000" dirty="0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 </a:t>
            </a:r>
            <a:r>
              <a:rPr lang="en-SG" sz="1000" dirty="0" err="1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incididunt</a:t>
            </a:r>
            <a:r>
              <a:rPr lang="en-SG" sz="1000" dirty="0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 </a:t>
            </a:r>
            <a:r>
              <a:rPr lang="en-SG" sz="1000" dirty="0" err="1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ut</a:t>
            </a:r>
            <a:r>
              <a:rPr lang="en-SG" sz="1000" dirty="0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 labore et dolore magna </a:t>
            </a:r>
            <a:r>
              <a:rPr lang="en-SG" sz="1000" dirty="0" err="1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aliqua</a:t>
            </a:r>
            <a:r>
              <a:rPr lang="en-SG" sz="1000" dirty="0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. 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SG" sz="1000" dirty="0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Tellus in hac </a:t>
            </a:r>
            <a:r>
              <a:rPr lang="en-SG" sz="1000" dirty="0" err="1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habitasse</a:t>
            </a:r>
            <a:r>
              <a:rPr lang="en-SG" sz="1000" dirty="0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 </a:t>
            </a:r>
            <a:r>
              <a:rPr lang="en-SG" sz="1000" dirty="0" err="1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platea</a:t>
            </a:r>
            <a:r>
              <a:rPr lang="en-SG" sz="1000" dirty="0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 </a:t>
            </a:r>
            <a:r>
              <a:rPr lang="en-SG" sz="1000" dirty="0" err="1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dictumst</a:t>
            </a:r>
            <a:r>
              <a:rPr lang="en-SG" sz="1000" dirty="0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 vestibulum. </a:t>
            </a:r>
            <a:r>
              <a:rPr lang="en-SG" sz="1000" dirty="0" err="1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Turpis</a:t>
            </a:r>
            <a:r>
              <a:rPr lang="en-SG" sz="1000" dirty="0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 </a:t>
            </a:r>
            <a:r>
              <a:rPr lang="en-SG" sz="1000" dirty="0" err="1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massa</a:t>
            </a:r>
            <a:r>
              <a:rPr lang="en-SG" sz="1000" dirty="0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 </a:t>
            </a:r>
            <a:r>
              <a:rPr lang="en-SG" sz="1000" dirty="0" err="1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tincidunt</a:t>
            </a:r>
            <a:r>
              <a:rPr lang="en-SG" sz="1000" dirty="0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 dui </a:t>
            </a:r>
            <a:r>
              <a:rPr lang="en-SG" sz="1000" dirty="0" err="1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ut</a:t>
            </a:r>
            <a:r>
              <a:rPr lang="en-SG" sz="1000" dirty="0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 </a:t>
            </a:r>
            <a:r>
              <a:rPr lang="en-SG" sz="1000" dirty="0" err="1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ornare</a:t>
            </a:r>
            <a:r>
              <a:rPr lang="en-SG" sz="1000" dirty="0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.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SG" sz="1000" dirty="0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Id </a:t>
            </a:r>
            <a:r>
              <a:rPr lang="en-SG" sz="1000" dirty="0" err="1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leo</a:t>
            </a:r>
            <a:r>
              <a:rPr lang="en-SG" sz="1000" dirty="0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 in vitae </a:t>
            </a:r>
            <a:r>
              <a:rPr lang="en-SG" sz="1000" dirty="0" err="1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turpis</a:t>
            </a:r>
            <a:r>
              <a:rPr lang="en-SG" sz="1000" dirty="0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 </a:t>
            </a:r>
            <a:r>
              <a:rPr lang="en-SG" sz="1000" dirty="0" err="1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massa</a:t>
            </a:r>
            <a:r>
              <a:rPr lang="en-SG" sz="1000" dirty="0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 </a:t>
            </a:r>
            <a:r>
              <a:rPr lang="en-SG" sz="1000" dirty="0" err="1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sed</a:t>
            </a:r>
            <a:r>
              <a:rPr lang="en-SG" sz="1000" dirty="0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 </a:t>
            </a:r>
            <a:r>
              <a:rPr lang="en-SG" sz="1000" dirty="0" err="1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elementum</a:t>
            </a:r>
            <a:r>
              <a:rPr lang="en-SG" sz="1000" dirty="0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 tempus </a:t>
            </a:r>
            <a:r>
              <a:rPr lang="en-SG" sz="1000" dirty="0" err="1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egestas</a:t>
            </a:r>
            <a:r>
              <a:rPr lang="en-SG" sz="1000" dirty="0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. </a:t>
            </a:r>
            <a:r>
              <a:rPr lang="en-SG" sz="1000" dirty="0" err="1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Eget</a:t>
            </a:r>
            <a:r>
              <a:rPr lang="en-SG" sz="1000" dirty="0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 magna </a:t>
            </a:r>
            <a:r>
              <a:rPr lang="en-SG" sz="1000" dirty="0" err="1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fermentum</a:t>
            </a:r>
            <a:r>
              <a:rPr lang="en-SG" sz="1000" dirty="0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 </a:t>
            </a:r>
            <a:r>
              <a:rPr lang="en-SG" sz="1000" dirty="0" err="1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iaculis</a:t>
            </a:r>
            <a:r>
              <a:rPr lang="en-SG" sz="1000" dirty="0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 </a:t>
            </a:r>
            <a:r>
              <a:rPr lang="en-SG" sz="1000" dirty="0" err="1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eu</a:t>
            </a:r>
            <a:r>
              <a:rPr lang="en-SG" sz="1000" dirty="0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.</a:t>
            </a:r>
          </a:p>
        </p:txBody>
      </p:sp>
      <p:cxnSp>
        <p:nvCxnSpPr>
          <p:cNvPr id="106" name="Straight Connector 85">
            <a:extLst>
              <a:ext uri="{FF2B5EF4-FFF2-40B4-BE49-F238E27FC236}">
                <a16:creationId xmlns:a16="http://schemas.microsoft.com/office/drawing/2014/main" id="{1DE07F11-5CA2-EBA5-95B3-FC01BE07B3F3}"/>
              </a:ext>
            </a:extLst>
          </p:cNvPr>
          <p:cNvCxnSpPr/>
          <p:nvPr/>
        </p:nvCxnSpPr>
        <p:spPr>
          <a:xfrm>
            <a:off x="4754606" y="4608843"/>
            <a:ext cx="0" cy="158689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Rectangle 106">
            <a:extLst>
              <a:ext uri="{FF2B5EF4-FFF2-40B4-BE49-F238E27FC236}">
                <a16:creationId xmlns:a16="http://schemas.microsoft.com/office/drawing/2014/main" id="{7F7E42FC-2CB2-058D-F4D8-D420D166A0DA}"/>
              </a:ext>
            </a:extLst>
          </p:cNvPr>
          <p:cNvSpPr/>
          <p:nvPr/>
        </p:nvSpPr>
        <p:spPr>
          <a:xfrm>
            <a:off x="1211385" y="397481"/>
            <a:ext cx="4954953" cy="120729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0" name="Rectangle 109">
            <a:extLst>
              <a:ext uri="{FF2B5EF4-FFF2-40B4-BE49-F238E27FC236}">
                <a16:creationId xmlns:a16="http://schemas.microsoft.com/office/drawing/2014/main" id="{49E85C51-F579-958A-7CE6-75FB43876352}"/>
              </a:ext>
            </a:extLst>
          </p:cNvPr>
          <p:cNvSpPr/>
          <p:nvPr/>
        </p:nvSpPr>
        <p:spPr>
          <a:xfrm>
            <a:off x="1393337" y="531178"/>
            <a:ext cx="4617528" cy="95623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1" name="TextBox 1">
            <a:extLst>
              <a:ext uri="{FF2B5EF4-FFF2-40B4-BE49-F238E27FC236}">
                <a16:creationId xmlns:a16="http://schemas.microsoft.com/office/drawing/2014/main" id="{A21C6536-AE4C-761B-3250-AE572B76ACBD}"/>
              </a:ext>
            </a:extLst>
          </p:cNvPr>
          <p:cNvSpPr txBox="1"/>
          <p:nvPr/>
        </p:nvSpPr>
        <p:spPr>
          <a:xfrm>
            <a:off x="1945461" y="642425"/>
            <a:ext cx="36687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sz="2000" spc="600" dirty="0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CAROLINE PANIA</a:t>
            </a:r>
          </a:p>
        </p:txBody>
      </p:sp>
      <p:sp>
        <p:nvSpPr>
          <p:cNvPr id="112" name="Rectangle 111">
            <a:extLst>
              <a:ext uri="{FF2B5EF4-FFF2-40B4-BE49-F238E27FC236}">
                <a16:creationId xmlns:a16="http://schemas.microsoft.com/office/drawing/2014/main" id="{3D0538F8-78B5-4196-2EC3-22AB4E60941F}"/>
              </a:ext>
            </a:extLst>
          </p:cNvPr>
          <p:cNvSpPr/>
          <p:nvPr/>
        </p:nvSpPr>
        <p:spPr>
          <a:xfrm>
            <a:off x="2765809" y="1042535"/>
            <a:ext cx="20280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SG" spc="300" dirty="0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Titre du poste</a:t>
            </a:r>
          </a:p>
        </p:txBody>
      </p:sp>
      <p:sp>
        <p:nvSpPr>
          <p:cNvPr id="113" name="TextBox 35">
            <a:extLst>
              <a:ext uri="{FF2B5EF4-FFF2-40B4-BE49-F238E27FC236}">
                <a16:creationId xmlns:a16="http://schemas.microsoft.com/office/drawing/2014/main" id="{AB0AC6D9-BC28-E546-9C23-4FFD41DAA0EA}"/>
              </a:ext>
            </a:extLst>
          </p:cNvPr>
          <p:cNvSpPr txBox="1"/>
          <p:nvPr/>
        </p:nvSpPr>
        <p:spPr>
          <a:xfrm>
            <a:off x="449689" y="4588144"/>
            <a:ext cx="1930184" cy="1589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SG" sz="1100" dirty="0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Lorem ipsum</a:t>
            </a:r>
          </a:p>
          <a:p>
            <a:pPr algn="ctr">
              <a:lnSpc>
                <a:spcPct val="150000"/>
              </a:lnSpc>
            </a:pPr>
            <a:r>
              <a:rPr lang="en-SG" sz="1100" dirty="0" err="1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Dolor</a:t>
            </a:r>
            <a:r>
              <a:rPr lang="en-SG" sz="1100" dirty="0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 et sit </a:t>
            </a:r>
            <a:r>
              <a:rPr lang="en-SG" sz="1100" dirty="0" err="1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amet</a:t>
            </a:r>
            <a:endParaRPr lang="en-SG" sz="1100" dirty="0">
              <a:latin typeface="Calibri" panose="020F0502020204030204" pitchFamily="34" charset="0"/>
              <a:ea typeface="Open Sans Light" panose="020B0306030504020204" pitchFamily="34" charset="0"/>
              <a:cs typeface="Calibri" panose="020F050202020403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n-SG" sz="1100" dirty="0" err="1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Consecteur</a:t>
            </a:r>
            <a:r>
              <a:rPr lang="en-SG" sz="1100" dirty="0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 </a:t>
            </a:r>
            <a:r>
              <a:rPr lang="en-SG" sz="1100" dirty="0" err="1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adiplicing</a:t>
            </a:r>
            <a:endParaRPr lang="en-SG" sz="1100" dirty="0">
              <a:latin typeface="Calibri" panose="020F0502020204030204" pitchFamily="34" charset="0"/>
              <a:ea typeface="Open Sans Light" panose="020B0306030504020204" pitchFamily="34" charset="0"/>
              <a:cs typeface="Calibri" panose="020F050202020403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n-SG" sz="1100" dirty="0" err="1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Sed</a:t>
            </a:r>
            <a:r>
              <a:rPr lang="en-SG" sz="1100" dirty="0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 do dolore magma</a:t>
            </a:r>
          </a:p>
          <a:p>
            <a:pPr algn="ctr">
              <a:lnSpc>
                <a:spcPct val="150000"/>
              </a:lnSpc>
            </a:pPr>
            <a:r>
              <a:rPr lang="en-SG" sz="1100" dirty="0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Tellus in hac</a:t>
            </a:r>
          </a:p>
          <a:p>
            <a:pPr algn="ctr">
              <a:lnSpc>
                <a:spcPct val="150000"/>
              </a:lnSpc>
            </a:pPr>
            <a:r>
              <a:rPr lang="en-SG" sz="1100" dirty="0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Dictum </a:t>
            </a:r>
            <a:r>
              <a:rPr lang="en-SG" sz="1100" dirty="0" err="1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dolor</a:t>
            </a:r>
            <a:r>
              <a:rPr lang="en-SG" sz="1100" dirty="0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 sit</a:t>
            </a:r>
          </a:p>
        </p:txBody>
      </p:sp>
      <p:grpSp>
        <p:nvGrpSpPr>
          <p:cNvPr id="116" name="Group 73">
            <a:extLst>
              <a:ext uri="{FF2B5EF4-FFF2-40B4-BE49-F238E27FC236}">
                <a16:creationId xmlns:a16="http://schemas.microsoft.com/office/drawing/2014/main" id="{14180D44-92D8-7813-D4D1-A2B53A5808B6}"/>
              </a:ext>
            </a:extLst>
          </p:cNvPr>
          <p:cNvGrpSpPr/>
          <p:nvPr/>
        </p:nvGrpSpPr>
        <p:grpSpPr>
          <a:xfrm>
            <a:off x="1948995" y="9310157"/>
            <a:ext cx="3851424" cy="369332"/>
            <a:chOff x="44713" y="4807223"/>
            <a:chExt cx="2240924" cy="369332"/>
          </a:xfrm>
        </p:grpSpPr>
        <p:sp>
          <p:nvSpPr>
            <p:cNvPr id="117" name="Rectangle 116">
              <a:extLst>
                <a:ext uri="{FF2B5EF4-FFF2-40B4-BE49-F238E27FC236}">
                  <a16:creationId xmlns:a16="http://schemas.microsoft.com/office/drawing/2014/main" id="{ACC9D3FD-B45D-47A4-BC25-8689094883B4}"/>
                </a:ext>
              </a:extLst>
            </p:cNvPr>
            <p:cNvSpPr/>
            <p:nvPr/>
          </p:nvSpPr>
          <p:spPr>
            <a:xfrm>
              <a:off x="230930" y="4810539"/>
              <a:ext cx="1809750" cy="36443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18" name="TextBox 75">
              <a:extLst>
                <a:ext uri="{FF2B5EF4-FFF2-40B4-BE49-F238E27FC236}">
                  <a16:creationId xmlns:a16="http://schemas.microsoft.com/office/drawing/2014/main" id="{EC5D14C5-98F7-5033-BE7F-61AAD8CC96E7}"/>
                </a:ext>
              </a:extLst>
            </p:cNvPr>
            <p:cNvSpPr txBox="1"/>
            <p:nvPr/>
          </p:nvSpPr>
          <p:spPr>
            <a:xfrm>
              <a:off x="44713" y="4807223"/>
              <a:ext cx="224092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pc="300" dirty="0">
                  <a:latin typeface="Calibri" panose="020F0502020204030204" pitchFamily="34" charset="0"/>
                  <a:ea typeface="Open Sans Light" panose="020B0306030504020204" pitchFamily="34" charset="0"/>
                  <a:cs typeface="Calibri" panose="020F0502020204030204" pitchFamily="34" charset="0"/>
                </a:rPr>
                <a:t>FORMATION</a:t>
              </a:r>
            </a:p>
          </p:txBody>
        </p:sp>
      </p:grpSp>
      <p:sp>
        <p:nvSpPr>
          <p:cNvPr id="119" name="TextBox 32">
            <a:extLst>
              <a:ext uri="{FF2B5EF4-FFF2-40B4-BE49-F238E27FC236}">
                <a16:creationId xmlns:a16="http://schemas.microsoft.com/office/drawing/2014/main" id="{FB12CD47-37FF-1356-5D34-733AD4B6F074}"/>
              </a:ext>
            </a:extLst>
          </p:cNvPr>
          <p:cNvSpPr txBox="1"/>
          <p:nvPr/>
        </p:nvSpPr>
        <p:spPr>
          <a:xfrm>
            <a:off x="630778" y="9805410"/>
            <a:ext cx="21024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1200" dirty="0">
                <a:latin typeface="Calibri" panose="020F0502020204030204" pitchFamily="34" charset="0"/>
                <a:cs typeface="Calibri" panose="020F0502020204030204" pitchFamily="34" charset="0"/>
              </a:rPr>
              <a:t>2026 – Titre du </a:t>
            </a:r>
            <a:r>
              <a:rPr lang="en-SG" sz="1200" dirty="0" err="1">
                <a:latin typeface="Calibri" panose="020F0502020204030204" pitchFamily="34" charset="0"/>
                <a:cs typeface="Calibri" panose="020F0502020204030204" pitchFamily="34" charset="0"/>
              </a:rPr>
              <a:t>diplôme</a:t>
            </a:r>
            <a:r>
              <a:rPr lang="en-SG" sz="1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r>
              <a:rPr lang="en-SG" sz="1000" dirty="0">
                <a:latin typeface="Calibri" panose="020F0502020204030204" pitchFamily="34" charset="0"/>
                <a:cs typeface="Calibri" panose="020F0502020204030204" pitchFamily="34" charset="0"/>
              </a:rPr>
              <a:t>Université - Ville</a:t>
            </a:r>
          </a:p>
        </p:txBody>
      </p:sp>
      <p:sp>
        <p:nvSpPr>
          <p:cNvPr id="120" name="TextBox 32">
            <a:extLst>
              <a:ext uri="{FF2B5EF4-FFF2-40B4-BE49-F238E27FC236}">
                <a16:creationId xmlns:a16="http://schemas.microsoft.com/office/drawing/2014/main" id="{2B4FD81B-0368-9718-7F18-D5F756EE9015}"/>
              </a:ext>
            </a:extLst>
          </p:cNvPr>
          <p:cNvSpPr txBox="1"/>
          <p:nvPr/>
        </p:nvSpPr>
        <p:spPr>
          <a:xfrm>
            <a:off x="2778549" y="9787520"/>
            <a:ext cx="21024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1200" dirty="0">
                <a:latin typeface="Calibri" panose="020F0502020204030204" pitchFamily="34" charset="0"/>
                <a:cs typeface="Calibri" panose="020F0502020204030204" pitchFamily="34" charset="0"/>
              </a:rPr>
              <a:t>2026 – Titre du </a:t>
            </a:r>
            <a:r>
              <a:rPr lang="en-SG" sz="1200" dirty="0" err="1">
                <a:latin typeface="Calibri" panose="020F0502020204030204" pitchFamily="34" charset="0"/>
                <a:cs typeface="Calibri" panose="020F0502020204030204" pitchFamily="34" charset="0"/>
              </a:rPr>
              <a:t>diplôme</a:t>
            </a:r>
            <a:r>
              <a:rPr lang="en-SG" sz="1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r>
              <a:rPr lang="en-SG" sz="1000" dirty="0">
                <a:latin typeface="Calibri" panose="020F0502020204030204" pitchFamily="34" charset="0"/>
                <a:cs typeface="Calibri" panose="020F0502020204030204" pitchFamily="34" charset="0"/>
              </a:rPr>
              <a:t>Université - Ville</a:t>
            </a:r>
          </a:p>
        </p:txBody>
      </p:sp>
      <p:sp>
        <p:nvSpPr>
          <p:cNvPr id="121" name="TextBox 32">
            <a:extLst>
              <a:ext uri="{FF2B5EF4-FFF2-40B4-BE49-F238E27FC236}">
                <a16:creationId xmlns:a16="http://schemas.microsoft.com/office/drawing/2014/main" id="{BCB7910C-FEFD-3458-23DF-3AAD36ECCA87}"/>
              </a:ext>
            </a:extLst>
          </p:cNvPr>
          <p:cNvSpPr txBox="1"/>
          <p:nvPr/>
        </p:nvSpPr>
        <p:spPr>
          <a:xfrm>
            <a:off x="5150747" y="9795134"/>
            <a:ext cx="21024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1200" dirty="0">
                <a:latin typeface="Calibri" panose="020F0502020204030204" pitchFamily="34" charset="0"/>
                <a:cs typeface="Calibri" panose="020F0502020204030204" pitchFamily="34" charset="0"/>
              </a:rPr>
              <a:t>2026 – Titre du </a:t>
            </a:r>
            <a:r>
              <a:rPr lang="en-SG" sz="1200" dirty="0" err="1">
                <a:latin typeface="Calibri" panose="020F0502020204030204" pitchFamily="34" charset="0"/>
                <a:cs typeface="Calibri" panose="020F0502020204030204" pitchFamily="34" charset="0"/>
              </a:rPr>
              <a:t>diplôme</a:t>
            </a:r>
            <a:r>
              <a:rPr lang="en-SG" sz="1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r>
              <a:rPr lang="en-SG" sz="1000" dirty="0">
                <a:latin typeface="Calibri" panose="020F0502020204030204" pitchFamily="34" charset="0"/>
                <a:cs typeface="Calibri" panose="020F0502020204030204" pitchFamily="34" charset="0"/>
              </a:rPr>
              <a:t>Université - Ville</a:t>
            </a:r>
          </a:p>
        </p:txBody>
      </p:sp>
      <p:pic>
        <p:nvPicPr>
          <p:cNvPr id="123" name="Image 122" descr="Une image contenant Visage humain, personne, habits, Cheveux dégradés&#10;&#10;Description générée automatiquement">
            <a:extLst>
              <a:ext uri="{FF2B5EF4-FFF2-40B4-BE49-F238E27FC236}">
                <a16:creationId xmlns:a16="http://schemas.microsoft.com/office/drawing/2014/main" id="{FAC52F60-538D-EDE0-4360-FB70E1E9126A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36155" r="9933"/>
          <a:stretch/>
        </p:blipFill>
        <p:spPr>
          <a:xfrm>
            <a:off x="2934535" y="2035240"/>
            <a:ext cx="1838678" cy="1861613"/>
          </a:xfrm>
          <a:prstGeom prst="ellipse">
            <a:avLst/>
          </a:prstGeom>
        </p:spPr>
      </p:pic>
      <p:sp>
        <p:nvSpPr>
          <p:cNvPr id="124" name="TextBox 77">
            <a:extLst>
              <a:ext uri="{FF2B5EF4-FFF2-40B4-BE49-F238E27FC236}">
                <a16:creationId xmlns:a16="http://schemas.microsoft.com/office/drawing/2014/main" id="{A12D6DD6-16DC-6712-8462-F80C9E587305}"/>
              </a:ext>
            </a:extLst>
          </p:cNvPr>
          <p:cNvSpPr txBox="1"/>
          <p:nvPr/>
        </p:nvSpPr>
        <p:spPr>
          <a:xfrm>
            <a:off x="2704601" y="7011733"/>
            <a:ext cx="2102476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1200" dirty="0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2016 – </a:t>
            </a:r>
            <a:r>
              <a:rPr lang="en-SG" sz="1200" dirty="0" err="1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Auj</a:t>
            </a:r>
            <a:r>
              <a:rPr lang="en-SG" sz="1200" dirty="0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 : Titre du poste - </a:t>
            </a:r>
            <a:r>
              <a:rPr lang="en-SG" sz="1200" dirty="0" err="1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Entreprise</a:t>
            </a:r>
            <a:endParaRPr lang="en-SG" sz="1200" dirty="0">
              <a:latin typeface="Calibri" panose="020F0502020204030204" pitchFamily="34" charset="0"/>
              <a:ea typeface="Open Sans Light" panose="020B0306030504020204" pitchFamily="34" charset="0"/>
              <a:cs typeface="Calibri" panose="020F0502020204030204" pitchFamily="34" charset="0"/>
            </a:endParaRP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SG" sz="1000" dirty="0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Lorem ipsum </a:t>
            </a:r>
            <a:r>
              <a:rPr lang="en-SG" sz="1000" dirty="0" err="1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dolor</a:t>
            </a:r>
            <a:r>
              <a:rPr lang="en-SG" sz="1000" dirty="0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 sit </a:t>
            </a:r>
            <a:r>
              <a:rPr lang="en-SG" sz="1000" dirty="0" err="1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amet</a:t>
            </a:r>
            <a:r>
              <a:rPr lang="en-SG" sz="1000" dirty="0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, </a:t>
            </a:r>
            <a:r>
              <a:rPr lang="en-SG" sz="1000" dirty="0" err="1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consectetur</a:t>
            </a:r>
            <a:r>
              <a:rPr lang="en-SG" sz="1000" dirty="0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 </a:t>
            </a:r>
            <a:r>
              <a:rPr lang="en-SG" sz="1000" dirty="0" err="1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adipiscing</a:t>
            </a:r>
            <a:r>
              <a:rPr lang="en-SG" sz="1000" dirty="0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 </a:t>
            </a:r>
            <a:r>
              <a:rPr lang="en-SG" sz="1000" dirty="0" err="1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elit</a:t>
            </a:r>
            <a:r>
              <a:rPr lang="en-SG" sz="1000" dirty="0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, </a:t>
            </a:r>
            <a:r>
              <a:rPr lang="en-SG" sz="1000" dirty="0" err="1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sed</a:t>
            </a:r>
            <a:r>
              <a:rPr lang="en-SG" sz="1000" dirty="0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 do </a:t>
            </a:r>
            <a:r>
              <a:rPr lang="en-SG" sz="1000" dirty="0" err="1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eiusmod</a:t>
            </a:r>
            <a:r>
              <a:rPr lang="en-SG" sz="1000" dirty="0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 </a:t>
            </a:r>
            <a:r>
              <a:rPr lang="en-SG" sz="1000" dirty="0" err="1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tempor</a:t>
            </a:r>
            <a:r>
              <a:rPr lang="en-SG" sz="1000" dirty="0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 </a:t>
            </a:r>
            <a:r>
              <a:rPr lang="en-SG" sz="1000" dirty="0" err="1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incididunt</a:t>
            </a:r>
            <a:r>
              <a:rPr lang="en-SG" sz="1000" dirty="0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 </a:t>
            </a:r>
            <a:r>
              <a:rPr lang="en-SG" sz="1000" dirty="0" err="1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ut</a:t>
            </a:r>
            <a:r>
              <a:rPr lang="en-SG" sz="1000" dirty="0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 labore et dolore magna </a:t>
            </a:r>
            <a:r>
              <a:rPr lang="en-SG" sz="1000" dirty="0" err="1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aliqua</a:t>
            </a:r>
            <a:r>
              <a:rPr lang="en-SG" sz="1000" dirty="0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. 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SG" sz="1000" dirty="0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Tellus in hac </a:t>
            </a:r>
            <a:r>
              <a:rPr lang="en-SG" sz="1000" dirty="0" err="1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habitasse</a:t>
            </a:r>
            <a:r>
              <a:rPr lang="en-SG" sz="1000" dirty="0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 </a:t>
            </a:r>
            <a:r>
              <a:rPr lang="en-SG" sz="1000" dirty="0" err="1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platea</a:t>
            </a:r>
            <a:r>
              <a:rPr lang="en-SG" sz="1000" dirty="0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 </a:t>
            </a:r>
            <a:r>
              <a:rPr lang="en-SG" sz="1000" dirty="0" err="1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dictumst</a:t>
            </a:r>
            <a:r>
              <a:rPr lang="en-SG" sz="1000" dirty="0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 vestibulum. </a:t>
            </a:r>
            <a:r>
              <a:rPr lang="en-SG" sz="1000" dirty="0" err="1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Turpis</a:t>
            </a:r>
            <a:r>
              <a:rPr lang="en-SG" sz="1000" dirty="0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 </a:t>
            </a:r>
            <a:r>
              <a:rPr lang="en-SG" sz="1000" dirty="0" err="1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massa</a:t>
            </a:r>
            <a:r>
              <a:rPr lang="en-SG" sz="1000" dirty="0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 </a:t>
            </a:r>
            <a:r>
              <a:rPr lang="en-SG" sz="1000" dirty="0" err="1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tincidunt</a:t>
            </a:r>
            <a:r>
              <a:rPr lang="en-SG" sz="1000" dirty="0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 dui </a:t>
            </a:r>
            <a:r>
              <a:rPr lang="en-SG" sz="1000" dirty="0" err="1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ut</a:t>
            </a:r>
            <a:r>
              <a:rPr lang="en-SG" sz="1000" dirty="0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 </a:t>
            </a:r>
            <a:r>
              <a:rPr lang="en-SG" sz="1000" dirty="0" err="1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ornare</a:t>
            </a:r>
            <a:r>
              <a:rPr lang="en-SG" sz="1000" dirty="0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.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SG" sz="1000" dirty="0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Id </a:t>
            </a:r>
            <a:r>
              <a:rPr lang="en-SG" sz="1000" dirty="0" err="1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leo</a:t>
            </a:r>
            <a:r>
              <a:rPr lang="en-SG" sz="1000" dirty="0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 in vitae </a:t>
            </a:r>
            <a:r>
              <a:rPr lang="en-SG" sz="1000" dirty="0" err="1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turpis</a:t>
            </a:r>
            <a:r>
              <a:rPr lang="en-SG" sz="1000" dirty="0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 </a:t>
            </a:r>
            <a:r>
              <a:rPr lang="en-SG" sz="1000" dirty="0" err="1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massa</a:t>
            </a:r>
            <a:r>
              <a:rPr lang="en-SG" sz="1000" dirty="0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 </a:t>
            </a:r>
            <a:r>
              <a:rPr lang="en-SG" sz="1000" dirty="0" err="1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sed</a:t>
            </a:r>
            <a:r>
              <a:rPr lang="en-SG" sz="1000" dirty="0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 </a:t>
            </a:r>
            <a:r>
              <a:rPr lang="en-SG" sz="1000" dirty="0" err="1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elementum</a:t>
            </a:r>
            <a:r>
              <a:rPr lang="en-SG" sz="1000" dirty="0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 tempus </a:t>
            </a:r>
            <a:r>
              <a:rPr lang="en-SG" sz="1000" dirty="0" err="1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egestas</a:t>
            </a:r>
            <a:r>
              <a:rPr lang="en-SG" sz="1000" dirty="0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. </a:t>
            </a:r>
            <a:r>
              <a:rPr lang="en-SG" sz="1000" dirty="0" err="1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Eget</a:t>
            </a:r>
            <a:r>
              <a:rPr lang="en-SG" sz="1000" dirty="0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 magna </a:t>
            </a:r>
            <a:r>
              <a:rPr lang="en-SG" sz="1000" dirty="0" err="1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fermentum</a:t>
            </a:r>
            <a:r>
              <a:rPr lang="en-SG" sz="1000" dirty="0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 </a:t>
            </a:r>
            <a:r>
              <a:rPr lang="en-SG" sz="1000" dirty="0" err="1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iaculis</a:t>
            </a:r>
            <a:r>
              <a:rPr lang="en-SG" sz="1000" dirty="0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 </a:t>
            </a:r>
            <a:r>
              <a:rPr lang="en-SG" sz="1000" dirty="0" err="1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eu</a:t>
            </a:r>
            <a:r>
              <a:rPr lang="en-SG" sz="1000" dirty="0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.</a:t>
            </a:r>
          </a:p>
        </p:txBody>
      </p:sp>
      <p:sp>
        <p:nvSpPr>
          <p:cNvPr id="125" name="TextBox 77">
            <a:extLst>
              <a:ext uri="{FF2B5EF4-FFF2-40B4-BE49-F238E27FC236}">
                <a16:creationId xmlns:a16="http://schemas.microsoft.com/office/drawing/2014/main" id="{D8F70DFF-E7B5-3A71-4376-F41749E0DB66}"/>
              </a:ext>
            </a:extLst>
          </p:cNvPr>
          <p:cNvSpPr txBox="1"/>
          <p:nvPr/>
        </p:nvSpPr>
        <p:spPr>
          <a:xfrm>
            <a:off x="5115100" y="7013072"/>
            <a:ext cx="2102476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1200" dirty="0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2016 – </a:t>
            </a:r>
            <a:r>
              <a:rPr lang="en-SG" sz="1200" dirty="0" err="1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Auj</a:t>
            </a:r>
            <a:r>
              <a:rPr lang="en-SG" sz="1200" dirty="0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 : Titre du poste - </a:t>
            </a:r>
            <a:r>
              <a:rPr lang="en-SG" sz="1200" dirty="0" err="1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Entreprise</a:t>
            </a:r>
            <a:endParaRPr lang="en-SG" sz="1200" dirty="0">
              <a:latin typeface="Calibri" panose="020F0502020204030204" pitchFamily="34" charset="0"/>
              <a:ea typeface="Open Sans Light" panose="020B0306030504020204" pitchFamily="34" charset="0"/>
              <a:cs typeface="Calibri" panose="020F0502020204030204" pitchFamily="34" charset="0"/>
            </a:endParaRP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SG" sz="1000" dirty="0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Lorem ipsum </a:t>
            </a:r>
            <a:r>
              <a:rPr lang="en-SG" sz="1000" dirty="0" err="1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dolor</a:t>
            </a:r>
            <a:r>
              <a:rPr lang="en-SG" sz="1000" dirty="0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 sit </a:t>
            </a:r>
            <a:r>
              <a:rPr lang="en-SG" sz="1000" dirty="0" err="1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amet</a:t>
            </a:r>
            <a:r>
              <a:rPr lang="en-SG" sz="1000" dirty="0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, </a:t>
            </a:r>
            <a:r>
              <a:rPr lang="en-SG" sz="1000" dirty="0" err="1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consectetur</a:t>
            </a:r>
            <a:r>
              <a:rPr lang="en-SG" sz="1000" dirty="0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 </a:t>
            </a:r>
            <a:r>
              <a:rPr lang="en-SG" sz="1000" dirty="0" err="1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adipiscing</a:t>
            </a:r>
            <a:r>
              <a:rPr lang="en-SG" sz="1000" dirty="0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 </a:t>
            </a:r>
            <a:r>
              <a:rPr lang="en-SG" sz="1000" dirty="0" err="1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elit</a:t>
            </a:r>
            <a:r>
              <a:rPr lang="en-SG" sz="1000" dirty="0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, </a:t>
            </a:r>
            <a:r>
              <a:rPr lang="en-SG" sz="1000" dirty="0" err="1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sed</a:t>
            </a:r>
            <a:r>
              <a:rPr lang="en-SG" sz="1000" dirty="0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 do </a:t>
            </a:r>
            <a:r>
              <a:rPr lang="en-SG" sz="1000" dirty="0" err="1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eiusmod</a:t>
            </a:r>
            <a:r>
              <a:rPr lang="en-SG" sz="1000" dirty="0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 </a:t>
            </a:r>
            <a:r>
              <a:rPr lang="en-SG" sz="1000" dirty="0" err="1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tempor</a:t>
            </a:r>
            <a:r>
              <a:rPr lang="en-SG" sz="1000" dirty="0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 </a:t>
            </a:r>
            <a:r>
              <a:rPr lang="en-SG" sz="1000" dirty="0" err="1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incididunt</a:t>
            </a:r>
            <a:r>
              <a:rPr lang="en-SG" sz="1000" dirty="0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 </a:t>
            </a:r>
            <a:r>
              <a:rPr lang="en-SG" sz="1000" dirty="0" err="1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ut</a:t>
            </a:r>
            <a:r>
              <a:rPr lang="en-SG" sz="1000" dirty="0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 labore et dolore magna </a:t>
            </a:r>
            <a:r>
              <a:rPr lang="en-SG" sz="1000" dirty="0" err="1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aliqua</a:t>
            </a:r>
            <a:r>
              <a:rPr lang="en-SG" sz="1000" dirty="0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. 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SG" sz="1000" dirty="0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Tellus in hac </a:t>
            </a:r>
            <a:r>
              <a:rPr lang="en-SG" sz="1000" dirty="0" err="1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habitasse</a:t>
            </a:r>
            <a:r>
              <a:rPr lang="en-SG" sz="1000" dirty="0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 </a:t>
            </a:r>
            <a:r>
              <a:rPr lang="en-SG" sz="1000" dirty="0" err="1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platea</a:t>
            </a:r>
            <a:r>
              <a:rPr lang="en-SG" sz="1000" dirty="0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 </a:t>
            </a:r>
            <a:r>
              <a:rPr lang="en-SG" sz="1000" dirty="0" err="1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dictumst</a:t>
            </a:r>
            <a:r>
              <a:rPr lang="en-SG" sz="1000" dirty="0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 vestibulum. </a:t>
            </a:r>
            <a:r>
              <a:rPr lang="en-SG" sz="1000" dirty="0" err="1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Turpis</a:t>
            </a:r>
            <a:r>
              <a:rPr lang="en-SG" sz="1000" dirty="0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 </a:t>
            </a:r>
            <a:r>
              <a:rPr lang="en-SG" sz="1000" dirty="0" err="1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massa</a:t>
            </a:r>
            <a:r>
              <a:rPr lang="en-SG" sz="1000" dirty="0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 </a:t>
            </a:r>
            <a:r>
              <a:rPr lang="en-SG" sz="1000" dirty="0" err="1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tincidunt</a:t>
            </a:r>
            <a:r>
              <a:rPr lang="en-SG" sz="1000" dirty="0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 dui </a:t>
            </a:r>
            <a:r>
              <a:rPr lang="en-SG" sz="1000" dirty="0" err="1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ut</a:t>
            </a:r>
            <a:r>
              <a:rPr lang="en-SG" sz="1000" dirty="0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 </a:t>
            </a:r>
            <a:r>
              <a:rPr lang="en-SG" sz="1000" dirty="0" err="1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ornare</a:t>
            </a:r>
            <a:r>
              <a:rPr lang="en-SG" sz="1000" dirty="0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.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SG" sz="1000" dirty="0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Id </a:t>
            </a:r>
            <a:r>
              <a:rPr lang="en-SG" sz="1000" dirty="0" err="1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leo</a:t>
            </a:r>
            <a:r>
              <a:rPr lang="en-SG" sz="1000" dirty="0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 in vitae </a:t>
            </a:r>
            <a:r>
              <a:rPr lang="en-SG" sz="1000" dirty="0" err="1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turpis</a:t>
            </a:r>
            <a:r>
              <a:rPr lang="en-SG" sz="1000" dirty="0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 </a:t>
            </a:r>
            <a:r>
              <a:rPr lang="en-SG" sz="1000" dirty="0" err="1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massa</a:t>
            </a:r>
            <a:r>
              <a:rPr lang="en-SG" sz="1000" dirty="0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 </a:t>
            </a:r>
            <a:r>
              <a:rPr lang="en-SG" sz="1000" dirty="0" err="1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sed</a:t>
            </a:r>
            <a:r>
              <a:rPr lang="en-SG" sz="1000" dirty="0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 </a:t>
            </a:r>
            <a:r>
              <a:rPr lang="en-SG" sz="1000" dirty="0" err="1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elementum</a:t>
            </a:r>
            <a:r>
              <a:rPr lang="en-SG" sz="1000" dirty="0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 tempus </a:t>
            </a:r>
            <a:r>
              <a:rPr lang="en-SG" sz="1000" dirty="0" err="1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egestas</a:t>
            </a:r>
            <a:r>
              <a:rPr lang="en-SG" sz="1000" dirty="0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. </a:t>
            </a:r>
            <a:r>
              <a:rPr lang="en-SG" sz="1000" dirty="0" err="1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Eget</a:t>
            </a:r>
            <a:r>
              <a:rPr lang="en-SG" sz="1000" dirty="0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 magna </a:t>
            </a:r>
            <a:r>
              <a:rPr lang="en-SG" sz="1000" dirty="0" err="1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fermentum</a:t>
            </a:r>
            <a:r>
              <a:rPr lang="en-SG" sz="1000" dirty="0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 </a:t>
            </a:r>
            <a:r>
              <a:rPr lang="en-SG" sz="1000" dirty="0" err="1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iaculis</a:t>
            </a:r>
            <a:r>
              <a:rPr lang="en-SG" sz="1000" dirty="0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 </a:t>
            </a:r>
            <a:r>
              <a:rPr lang="en-SG" sz="1000" dirty="0" err="1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eu</a:t>
            </a:r>
            <a:r>
              <a:rPr lang="en-SG" sz="1000" dirty="0">
                <a:latin typeface="Calibri" panose="020F0502020204030204" pitchFamily="34" charset="0"/>
                <a:ea typeface="Open Sans Light" panose="020B0306030504020204" pitchFamily="34" charset="0"/>
                <a:cs typeface="Calibri" panose="020F050202020403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478037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743409A-4799-FA42-9F31-505AABB8CC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8927" y="645966"/>
            <a:ext cx="6661822" cy="9360267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fr-FR" b="1" dirty="0"/>
              <a:t>Cher(e) Candidat(e)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b="1" dirty="0"/>
              <a:t>Merci d'avoir téléchargé ce modèle sur notre site. Nous espérons qu'il vous aidera à mettre en valeur votre CV.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dirty="0"/>
              <a:t>---------------------------------------------------------------------------------------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Besoin de conseils pour rédiger votre CV ou vous préparer pour l’entretien d’embauche ? Consultez nos articles :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2"/>
              </a:rPr>
              <a:t>Le titre du CV : guide pratique + 30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3"/>
              </a:rPr>
              <a:t>Comment mettre en valeur son expérience professionnelle ?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4"/>
              </a:rPr>
              <a:t>Rédiger une accroche de CV percutante + 9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5"/>
              </a:rPr>
              <a:t>Les 7 points clés d'un CV réussi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Personnalisez votre CV avec </a:t>
            </a:r>
            <a:r>
              <a:rPr lang="fr-FR" dirty="0">
                <a:hlinkClick r:id="rId6"/>
              </a:rPr>
              <a:t>des icônes gratuites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Bien </a:t>
            </a:r>
            <a:r>
              <a:rPr lang="fr-FR" dirty="0">
                <a:hlinkClick r:id="rId7"/>
              </a:rPr>
              <a:t>préparer son entretien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proposons également plusieurs centaines d'exemples de lettres de motivation classées par métier et des modèles pour les mettre en forme.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8"/>
              </a:rPr>
              <a:t>1200 exemples de lettres de motivation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9"/>
              </a:rPr>
              <a:t>Les modèles de </a:t>
            </a:r>
            <a:r>
              <a:rPr lang="fr-FR" dirty="0">
                <a:hlinkClick r:id="rId10"/>
              </a:rPr>
              <a:t>courrier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Tous nos conseils </a:t>
            </a:r>
            <a:r>
              <a:rPr lang="fr-FR" dirty="0">
                <a:hlinkClick r:id="rId11"/>
              </a:rPr>
              <a:t>pour rédiger une lettre efficace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vous souhaitons bonne chance dans vos recherches et vos entretiens </a:t>
            </a:r>
            <a:r>
              <a:rPr lang="fr-FR" dirty="0">
                <a:sym typeface="Wingdings" pitchFamily="2" charset="2"/>
              </a:rPr>
              <a:t>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Enfin, rappelez-vous qu'une bonne candidature est une candidature personnalisée ! Prenez donc le temps de la rédiger avec soin car elle décrit votre parcours professionnel et votre personnalité.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----------------</a:t>
            </a:r>
          </a:p>
          <a:p>
            <a:pPr marL="0" indent="0">
              <a:buNone/>
            </a:pPr>
            <a:r>
              <a:rPr lang="fr-FR" sz="2447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Copyright : Les contenus diffusés sur notre site (modèles de CV, modèles de lettre, articles ...) sont la propriété de creeruncv.com. Leur utilisation est limitée à un usage strictement personnel. Il est interdit de les diffuser ou redistribuer sans notre accord. Contenus déposés dans 180 pays devant huissier. Reproduction strictement interdite, même partielle. Limité à un usage strictement personnel. </a:t>
            </a:r>
            <a:br>
              <a:rPr lang="fr-FR" sz="2447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2447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Disclaimer</a:t>
            </a:r>
            <a:r>
              <a:rPr lang="fr-FR" sz="2447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: Les modèles disponibles sur notre site fournis "en l'état" et sans garantie.</a:t>
            </a:r>
          </a:p>
          <a:p>
            <a:pPr marL="0" indent="0">
              <a:buNone/>
            </a:pPr>
            <a:endParaRPr lang="fr-FR" sz="2447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>
              <a:buNone/>
            </a:pPr>
            <a:r>
              <a:rPr lang="fr-FR" sz="2447" dirty="0" err="1"/>
              <a:t>Créeruncv.com</a:t>
            </a:r>
            <a:r>
              <a:rPr lang="fr-FR" sz="2447" dirty="0"/>
              <a:t> est un site gratuit. </a:t>
            </a:r>
          </a:p>
        </p:txBody>
      </p:sp>
    </p:spTree>
    <p:extLst>
      <p:ext uri="{BB962C8B-B14F-4D97-AF65-F5344CB8AC3E}">
        <p14:creationId xmlns:p14="http://schemas.microsoft.com/office/powerpoint/2010/main" val="240348777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hème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</TotalTime>
  <Words>590</Words>
  <Application>Microsoft Macintosh PowerPoint</Application>
  <PresentationFormat>Personnalisé</PresentationFormat>
  <Paragraphs>82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8" baseType="lpstr">
      <vt:lpstr>Aptos</vt:lpstr>
      <vt:lpstr>Aptos Display</vt:lpstr>
      <vt:lpstr>Arial</vt:lpstr>
      <vt:lpstr>Calibri</vt:lpstr>
      <vt:lpstr>Wingdings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Axel Maille</cp:lastModifiedBy>
  <cp:revision>5</cp:revision>
  <dcterms:created xsi:type="dcterms:W3CDTF">2024-03-04T17:26:44Z</dcterms:created>
  <dcterms:modified xsi:type="dcterms:W3CDTF">2024-03-04T17:43:43Z</dcterms:modified>
</cp:coreProperties>
</file>