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8" r:id="rId2"/>
    <p:sldId id="259" r:id="rId3"/>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454545"/>
    <a:srgbClr val="2BAFD4"/>
    <a:srgbClr val="F2731E"/>
    <a:srgbClr val="FA9547"/>
    <a:srgbClr val="323032"/>
    <a:srgbClr val="F69336"/>
    <a:srgbClr val="F15104"/>
    <a:srgbClr val="FF9637"/>
    <a:srgbClr val="2E3A40"/>
    <a:srgbClr val="FCD8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60"/>
    <p:restoredTop sz="94563"/>
  </p:normalViewPr>
  <p:slideViewPr>
    <p:cSldViewPr snapToGrid="0" snapToObjects="1">
      <p:cViewPr varScale="1">
        <p:scale>
          <a:sx n="121" d="100"/>
          <a:sy n="121" d="100"/>
        </p:scale>
        <p:origin x="2992" y="176"/>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FF9852-8A9D-FA43-9BC6-1FE6D867865C}" type="datetimeFigureOut">
              <a:t>04/03/2024</a:t>
            </a:fld>
            <a:endParaRPr lang="en-US"/>
          </a:p>
        </p:txBody>
      </p:sp>
      <p:sp>
        <p:nvSpPr>
          <p:cNvPr id="4" name="Slide Image Placeholder 3"/>
          <p:cNvSpPr>
            <a:spLocks noGrp="1" noRot="1" noChangeAspect="1"/>
          </p:cNvSpPr>
          <p:nvPr>
            <p:ph type="sldImg" idx="2"/>
          </p:nvPr>
        </p:nvSpPr>
        <p:spPr>
          <a:xfrm>
            <a:off x="2336800" y="1143000"/>
            <a:ext cx="2184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68FC55-56A1-8E40-9B86-97BA77CFC2EF}" type="slidenum">
              <a:t>‹N°›</a:t>
            </a:fld>
            <a:endParaRPr lang="en-US"/>
          </a:p>
        </p:txBody>
      </p:sp>
    </p:spTree>
    <p:extLst>
      <p:ext uri="{BB962C8B-B14F-4D97-AF65-F5344CB8AC3E}">
        <p14:creationId xmlns:p14="http://schemas.microsoft.com/office/powerpoint/2010/main" val="1740745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68FC55-56A1-8E40-9B86-97BA77CFC2EF}" type="slidenum">
              <a:t>1</a:t>
            </a:fld>
            <a:endParaRPr lang="en-US"/>
          </a:p>
        </p:txBody>
      </p:sp>
    </p:spTree>
    <p:extLst>
      <p:ext uri="{BB962C8B-B14F-4D97-AF65-F5344CB8AC3E}">
        <p14:creationId xmlns:p14="http://schemas.microsoft.com/office/powerpoint/2010/main" val="1546987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8CF0904D-930F-FD46-A326-BF7152BF9E0A}" type="datetimeFigureOut">
              <a:rPr lang="fr-FR" smtClean="0"/>
              <a:t>04/03/2024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068178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CF0904D-930F-FD46-A326-BF7152BF9E0A}" type="datetimeFigureOut">
              <a:rPr lang="fr-FR" smtClean="0"/>
              <a:t>04/03/2024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139107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CF0904D-930F-FD46-A326-BF7152BF9E0A}" type="datetimeFigureOut">
              <a:rPr lang="fr-FR" smtClean="0"/>
              <a:t>04/03/2024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1804268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CF0904D-930F-FD46-A326-BF7152BF9E0A}" type="datetimeFigureOut">
              <a:rPr lang="fr-FR" smtClean="0"/>
              <a:t>04/03/2024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85820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8CF0904D-930F-FD46-A326-BF7152BF9E0A}" type="datetimeFigureOut">
              <a:rPr lang="fr-FR" smtClean="0"/>
              <a:t>04/03/2024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916584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8CF0904D-930F-FD46-A326-BF7152BF9E0A}" type="datetimeFigureOut">
              <a:rPr lang="fr-FR" smtClean="0"/>
              <a:t>04/03/2024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4182134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8CF0904D-930F-FD46-A326-BF7152BF9E0A}" type="datetimeFigureOut">
              <a:rPr lang="fr-FR" smtClean="0"/>
              <a:t>04/03/2024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4214897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8CF0904D-930F-FD46-A326-BF7152BF9E0A}" type="datetimeFigureOut">
              <a:rPr lang="fr-FR" smtClean="0"/>
              <a:t>04/03/2024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274726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CF0904D-930F-FD46-A326-BF7152BF9E0A}" type="datetimeFigureOut">
              <a:rPr lang="fr-FR" smtClean="0"/>
              <a:t>04/03/2024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278184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8CF0904D-930F-FD46-A326-BF7152BF9E0A}" type="datetimeFigureOut">
              <a:rPr lang="fr-FR" smtClean="0"/>
              <a:t>04/03/2024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712155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8CF0904D-930F-FD46-A326-BF7152BF9E0A}" type="datetimeFigureOut">
              <a:rPr lang="fr-FR" smtClean="0"/>
              <a:t>04/03/2024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58615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8CF0904D-930F-FD46-A326-BF7152BF9E0A}" type="datetimeFigureOut">
              <a:rPr lang="fr-FR" smtClean="0"/>
              <a:t>04/03/2024</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5F2BAB27-56FE-0F4B-AD23-F85EC639443E}" type="slidenum">
              <a:rPr lang="fr-FR" smtClean="0"/>
              <a:t>‹N°›</a:t>
            </a:fld>
            <a:endParaRPr lang="fr-FR"/>
          </a:p>
        </p:txBody>
      </p:sp>
    </p:spTree>
    <p:extLst>
      <p:ext uri="{BB962C8B-B14F-4D97-AF65-F5344CB8AC3E}">
        <p14:creationId xmlns:p14="http://schemas.microsoft.com/office/powerpoint/2010/main" val="3576098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109968"/>
            <a:ext cx="2359742" cy="8578670"/>
          </a:xfrm>
          <a:prstGeom prst="rect">
            <a:avLst/>
          </a:prstGeom>
          <a:solidFill>
            <a:schemeClr val="bg1">
              <a:lumMod val="95000"/>
            </a:schemeClr>
          </a:solidFill>
          <a:ln>
            <a:solidFill>
              <a:schemeClr val="bg1">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5" name="Rectangle 84"/>
          <p:cNvSpPr/>
          <p:nvPr/>
        </p:nvSpPr>
        <p:spPr>
          <a:xfrm>
            <a:off x="0" y="629"/>
            <a:ext cx="7562850" cy="1977425"/>
          </a:xfrm>
          <a:prstGeom prst="rect">
            <a:avLst/>
          </a:prstGeom>
          <a:solidFill>
            <a:schemeClr val="bg1">
              <a:lumMod val="85000"/>
            </a:schemeClr>
          </a:solidFill>
          <a:ln w="12700">
            <a:noFill/>
          </a:ln>
        </p:spPr>
        <p:style>
          <a:lnRef idx="2">
            <a:schemeClr val="dk1"/>
          </a:lnRef>
          <a:fillRef idx="1">
            <a:schemeClr val="lt1"/>
          </a:fillRef>
          <a:effectRef idx="0">
            <a:schemeClr val="dk1"/>
          </a:effectRef>
          <a:fontRef idx="minor">
            <a:schemeClr val="dk1"/>
          </a:fontRef>
        </p:style>
        <p:txBody>
          <a:bodyPr rtlCol="0" anchor="ctr"/>
          <a:lstStyle/>
          <a:p>
            <a:pPr marL="360363" lvl="0"/>
            <a:endParaRPr lang="en-US" sz="1500" b="1">
              <a:solidFill>
                <a:schemeClr val="bg1"/>
              </a:solidFill>
              <a:latin typeface="Avenir Light" charset="0"/>
              <a:ea typeface="Avenir Light" charset="0"/>
              <a:cs typeface="Avenir Light" charset="0"/>
            </a:endParaRPr>
          </a:p>
        </p:txBody>
      </p:sp>
      <p:sp>
        <p:nvSpPr>
          <p:cNvPr id="3" name="Rectangle 2"/>
          <p:cNvSpPr/>
          <p:nvPr/>
        </p:nvSpPr>
        <p:spPr>
          <a:xfrm>
            <a:off x="2060172" y="125002"/>
            <a:ext cx="4192812" cy="784462"/>
          </a:xfrm>
          <a:prstGeom prst="rect">
            <a:avLst/>
          </a:prstGeom>
          <a:solidFill>
            <a:srgbClr val="2BAFD4"/>
          </a:solidFill>
          <a:ln w="12700">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lvl="0" algn="ctr"/>
            <a:r>
              <a:rPr lang="en-US" sz="2400" b="1" dirty="0">
                <a:solidFill>
                  <a:schemeClr val="bg1"/>
                </a:solidFill>
                <a:latin typeface="Avenir Light" charset="0"/>
                <a:ea typeface="Avenir Light" charset="0"/>
                <a:cs typeface="Avenir Light" charset="0"/>
              </a:rPr>
              <a:t>Alexandre DUMONT-DUMAS</a:t>
            </a:r>
          </a:p>
        </p:txBody>
      </p:sp>
      <p:cxnSp>
        <p:nvCxnSpPr>
          <p:cNvPr id="6" name="Straight Connector 5"/>
          <p:cNvCxnSpPr/>
          <p:nvPr/>
        </p:nvCxnSpPr>
        <p:spPr>
          <a:xfrm>
            <a:off x="1008120" y="540223"/>
            <a:ext cx="1052052" cy="0"/>
          </a:xfrm>
          <a:prstGeom prst="line">
            <a:avLst/>
          </a:prstGeom>
          <a:ln w="12700">
            <a:solidFill>
              <a:schemeClr val="bg1"/>
            </a:solidFill>
          </a:ln>
        </p:spPr>
        <p:style>
          <a:lnRef idx="1">
            <a:schemeClr val="accent2"/>
          </a:lnRef>
          <a:fillRef idx="0">
            <a:schemeClr val="accent2"/>
          </a:fillRef>
          <a:effectRef idx="0">
            <a:schemeClr val="accent2"/>
          </a:effectRef>
          <a:fontRef idx="minor">
            <a:schemeClr val="tx1"/>
          </a:fontRef>
        </p:style>
      </p:cxnSp>
      <p:cxnSp>
        <p:nvCxnSpPr>
          <p:cNvPr id="30" name="Straight Connector 29"/>
          <p:cNvCxnSpPr/>
          <p:nvPr/>
        </p:nvCxnSpPr>
        <p:spPr>
          <a:xfrm>
            <a:off x="6252984" y="589916"/>
            <a:ext cx="1052052" cy="0"/>
          </a:xfrm>
          <a:prstGeom prst="line">
            <a:avLst/>
          </a:prstGeom>
          <a:ln w="12700">
            <a:solidFill>
              <a:schemeClr val="bg1"/>
            </a:solidFill>
          </a:ln>
        </p:spPr>
        <p:style>
          <a:lnRef idx="1">
            <a:schemeClr val="accent2"/>
          </a:lnRef>
          <a:fillRef idx="0">
            <a:schemeClr val="accent2"/>
          </a:fillRef>
          <a:effectRef idx="0">
            <a:schemeClr val="accent2"/>
          </a:effectRef>
          <a:fontRef idx="minor">
            <a:schemeClr val="tx1"/>
          </a:fontRef>
        </p:style>
      </p:cxnSp>
      <p:sp>
        <p:nvSpPr>
          <p:cNvPr id="35" name="Rectangle 34"/>
          <p:cNvSpPr/>
          <p:nvPr/>
        </p:nvSpPr>
        <p:spPr>
          <a:xfrm>
            <a:off x="0" y="5504248"/>
            <a:ext cx="2359742" cy="396167"/>
          </a:xfrm>
          <a:prstGeom prst="rect">
            <a:avLst/>
          </a:prstGeom>
          <a:solidFill>
            <a:srgbClr val="2BAFD4"/>
          </a:solidFill>
          <a:ln w="12700">
            <a:noFill/>
          </a:ln>
        </p:spPr>
        <p:style>
          <a:lnRef idx="2">
            <a:schemeClr val="dk1"/>
          </a:lnRef>
          <a:fillRef idx="1">
            <a:schemeClr val="lt1"/>
          </a:fillRef>
          <a:effectRef idx="0">
            <a:schemeClr val="dk1"/>
          </a:effectRef>
          <a:fontRef idx="minor">
            <a:schemeClr val="dk1"/>
          </a:fontRef>
        </p:style>
        <p:txBody>
          <a:bodyPr rtlCol="0" anchor="ctr"/>
          <a:lstStyle/>
          <a:p>
            <a:pPr lvl="0"/>
            <a:r>
              <a:rPr lang="en-US" sz="1500" b="1" dirty="0">
                <a:solidFill>
                  <a:schemeClr val="bg1"/>
                </a:solidFill>
                <a:latin typeface="Avenir Light" charset="0"/>
                <a:ea typeface="Avenir Light" charset="0"/>
                <a:cs typeface="Avenir Light" charset="0"/>
              </a:rPr>
              <a:t>	</a:t>
            </a:r>
            <a:r>
              <a:rPr lang="en-US" sz="1500" b="1" dirty="0" err="1">
                <a:solidFill>
                  <a:schemeClr val="bg1"/>
                </a:solidFill>
                <a:latin typeface="Avenir Light" charset="0"/>
                <a:ea typeface="Avenir Light" charset="0"/>
                <a:cs typeface="Avenir Light" charset="0"/>
              </a:rPr>
              <a:t>Qualités</a:t>
            </a:r>
            <a:endParaRPr lang="en-US" sz="1500" b="1" dirty="0">
              <a:solidFill>
                <a:schemeClr val="bg1"/>
              </a:solidFill>
              <a:latin typeface="Avenir Light" charset="0"/>
              <a:ea typeface="Avenir Light" charset="0"/>
              <a:cs typeface="Avenir Light" charset="0"/>
            </a:endParaRPr>
          </a:p>
        </p:txBody>
      </p:sp>
      <p:sp>
        <p:nvSpPr>
          <p:cNvPr id="36" name="Rectangle 35"/>
          <p:cNvSpPr/>
          <p:nvPr/>
        </p:nvSpPr>
        <p:spPr>
          <a:xfrm>
            <a:off x="2661798" y="2206072"/>
            <a:ext cx="4898309" cy="396167"/>
          </a:xfrm>
          <a:prstGeom prst="rect">
            <a:avLst/>
          </a:prstGeom>
          <a:solidFill>
            <a:srgbClr val="454545"/>
          </a:solidFill>
          <a:ln w="12700">
            <a:noFill/>
          </a:ln>
        </p:spPr>
        <p:style>
          <a:lnRef idx="2">
            <a:schemeClr val="dk1"/>
          </a:lnRef>
          <a:fillRef idx="1">
            <a:schemeClr val="lt1"/>
          </a:fillRef>
          <a:effectRef idx="0">
            <a:schemeClr val="dk1"/>
          </a:effectRef>
          <a:fontRef idx="minor">
            <a:schemeClr val="dk1"/>
          </a:fontRef>
        </p:style>
        <p:txBody>
          <a:bodyPr rtlCol="0" anchor="ctr"/>
          <a:lstStyle/>
          <a:p>
            <a:pPr marL="360363" lvl="0"/>
            <a:r>
              <a:rPr lang="en-US" sz="1500" b="1" dirty="0" err="1">
                <a:solidFill>
                  <a:schemeClr val="bg1"/>
                </a:solidFill>
                <a:latin typeface="Avenir Light" charset="0"/>
                <a:ea typeface="Avenir Light" charset="0"/>
                <a:cs typeface="Avenir Light" charset="0"/>
              </a:rPr>
              <a:t>Expérience</a:t>
            </a:r>
            <a:r>
              <a:rPr lang="en-US" sz="1500" b="1" dirty="0">
                <a:solidFill>
                  <a:schemeClr val="bg1"/>
                </a:solidFill>
                <a:latin typeface="Avenir Light" charset="0"/>
                <a:ea typeface="Avenir Light" charset="0"/>
                <a:cs typeface="Avenir Light" charset="0"/>
              </a:rPr>
              <a:t> </a:t>
            </a:r>
            <a:r>
              <a:rPr lang="en-US" sz="1500" b="1" dirty="0" err="1">
                <a:solidFill>
                  <a:schemeClr val="bg1"/>
                </a:solidFill>
                <a:latin typeface="Avenir Light" charset="0"/>
                <a:ea typeface="Avenir Light" charset="0"/>
                <a:cs typeface="Avenir Light" charset="0"/>
              </a:rPr>
              <a:t>professionnelle</a:t>
            </a:r>
            <a:endParaRPr lang="en-US" sz="1500" b="1" dirty="0">
              <a:solidFill>
                <a:schemeClr val="bg1"/>
              </a:solidFill>
              <a:latin typeface="Avenir Light" charset="0"/>
              <a:ea typeface="Avenir Light" charset="0"/>
              <a:cs typeface="Avenir Light" charset="0"/>
            </a:endParaRPr>
          </a:p>
        </p:txBody>
      </p:sp>
      <p:sp>
        <p:nvSpPr>
          <p:cNvPr id="37" name="Rectangle 36"/>
          <p:cNvSpPr/>
          <p:nvPr/>
        </p:nvSpPr>
        <p:spPr>
          <a:xfrm>
            <a:off x="2543812" y="2206071"/>
            <a:ext cx="117986" cy="396167"/>
          </a:xfrm>
          <a:prstGeom prst="rect">
            <a:avLst/>
          </a:prstGeom>
          <a:solidFill>
            <a:srgbClr val="2BAFD4"/>
          </a:solidFill>
          <a:ln w="12700">
            <a:noFill/>
          </a:ln>
        </p:spPr>
        <p:style>
          <a:lnRef idx="2">
            <a:schemeClr val="dk1"/>
          </a:lnRef>
          <a:fillRef idx="1">
            <a:schemeClr val="lt1"/>
          </a:fillRef>
          <a:effectRef idx="0">
            <a:schemeClr val="dk1"/>
          </a:effectRef>
          <a:fontRef idx="minor">
            <a:schemeClr val="dk1"/>
          </a:fontRef>
        </p:style>
        <p:txBody>
          <a:bodyPr rtlCol="0" anchor="ctr"/>
          <a:lstStyle/>
          <a:p>
            <a:pPr lvl="0"/>
            <a:endParaRPr lang="en-US" sz="1500" b="1">
              <a:solidFill>
                <a:schemeClr val="bg1"/>
              </a:solidFill>
              <a:latin typeface="Avenir Light" charset="0"/>
              <a:ea typeface="Avenir Light" charset="0"/>
              <a:cs typeface="Avenir Light" charset="0"/>
            </a:endParaRPr>
          </a:p>
        </p:txBody>
      </p:sp>
      <p:cxnSp>
        <p:nvCxnSpPr>
          <p:cNvPr id="43" name="Straight Connector 42"/>
          <p:cNvCxnSpPr/>
          <p:nvPr/>
        </p:nvCxnSpPr>
        <p:spPr>
          <a:xfrm>
            <a:off x="2543812" y="2918911"/>
            <a:ext cx="128740" cy="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pic>
        <p:nvPicPr>
          <p:cNvPr id="45" name="Image 7"/>
          <p:cNvPicPr>
            <a:picLocks noChangeAspect="1"/>
          </p:cNvPicPr>
          <p:nvPr/>
        </p:nvPicPr>
        <p:blipFill rotWithShape="1">
          <a:blip r:embed="rId3">
            <a:alphaModFix/>
          </a:blip>
          <a:srcRect l="43891" t="31" r="84" b="15972"/>
          <a:stretch/>
        </p:blipFill>
        <p:spPr>
          <a:xfrm>
            <a:off x="541006" y="2261859"/>
            <a:ext cx="1214636" cy="1215582"/>
          </a:xfrm>
          <a:prstGeom prst="roundRect">
            <a:avLst>
              <a:gd name="adj" fmla="val 28339"/>
            </a:avLst>
          </a:prstGeom>
          <a:solidFill>
            <a:srgbClr val="FFFFFF">
              <a:shade val="85000"/>
            </a:srgbClr>
          </a:solidFill>
          <a:ln>
            <a:noFill/>
          </a:ln>
          <a:effectLst/>
        </p:spPr>
      </p:pic>
      <p:pic>
        <p:nvPicPr>
          <p:cNvPr id="5" name="Imag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97" y="607787"/>
            <a:ext cx="1640688" cy="1030973"/>
          </a:xfrm>
          <a:prstGeom prst="rect">
            <a:avLst/>
          </a:prstGeom>
        </p:spPr>
      </p:pic>
      <p:sp>
        <p:nvSpPr>
          <p:cNvPr id="7" name="Rectangle 6">
            <a:extLst>
              <a:ext uri="{FF2B5EF4-FFF2-40B4-BE49-F238E27FC236}">
                <a16:creationId xmlns:a16="http://schemas.microsoft.com/office/drawing/2014/main" id="{EFAD461A-4D02-9B42-8502-44952F4BEDCA}"/>
              </a:ext>
            </a:extLst>
          </p:cNvPr>
          <p:cNvSpPr/>
          <p:nvPr/>
        </p:nvSpPr>
        <p:spPr>
          <a:xfrm>
            <a:off x="1979961" y="981888"/>
            <a:ext cx="4305408" cy="523220"/>
          </a:xfrm>
          <a:prstGeom prst="rect">
            <a:avLst/>
          </a:prstGeom>
        </p:spPr>
        <p:txBody>
          <a:bodyPr wrap="square">
            <a:spAutoFit/>
          </a:bodyPr>
          <a:lstStyle/>
          <a:p>
            <a:pPr algn="ctr"/>
            <a:r>
              <a:rPr lang="fr-FR" sz="1400" dirty="0">
                <a:latin typeface="Avenir Book" panose="02000503020000020003" pitchFamily="2" charset="0"/>
              </a:rPr>
              <a:t>Agent immobilier sénior - Expert en vente de biens immobiliers sur l'Orléanais</a:t>
            </a:r>
          </a:p>
        </p:txBody>
      </p:sp>
      <p:sp>
        <p:nvSpPr>
          <p:cNvPr id="8" name="Rectangle 7">
            <a:extLst>
              <a:ext uri="{FF2B5EF4-FFF2-40B4-BE49-F238E27FC236}">
                <a16:creationId xmlns:a16="http://schemas.microsoft.com/office/drawing/2014/main" id="{F705F931-554D-804C-8320-6DC923E9132A}"/>
              </a:ext>
            </a:extLst>
          </p:cNvPr>
          <p:cNvSpPr/>
          <p:nvPr/>
        </p:nvSpPr>
        <p:spPr>
          <a:xfrm>
            <a:off x="169838" y="3586289"/>
            <a:ext cx="1938550" cy="1785104"/>
          </a:xfrm>
          <a:prstGeom prst="rect">
            <a:avLst/>
          </a:prstGeom>
        </p:spPr>
        <p:txBody>
          <a:bodyPr wrap="square">
            <a:spAutoFit/>
          </a:bodyPr>
          <a:lstStyle/>
          <a:p>
            <a:pPr algn="just"/>
            <a:r>
              <a:rPr lang="fr-FR" sz="1000" dirty="0">
                <a:latin typeface="Avenir Book" panose="02000503020000020003" pitchFamily="2" charset="0"/>
              </a:rPr>
              <a:t>Après 15 ans d'expérience professionnelle en transaction immobilière au sein de plusieurs agences et études notariales, je souhaiterais rejoindre une nouvelle équipe dans des fonctions d'encadrement. Je serais ravi de transmettre et de partager mon dynamisme afin de relever de nouveaux défis.</a:t>
            </a:r>
          </a:p>
        </p:txBody>
      </p:sp>
      <p:graphicFrame>
        <p:nvGraphicFramePr>
          <p:cNvPr id="46" name="Tableau 13">
            <a:extLst>
              <a:ext uri="{FF2B5EF4-FFF2-40B4-BE49-F238E27FC236}">
                <a16:creationId xmlns:a16="http://schemas.microsoft.com/office/drawing/2014/main" id="{9ABB8114-B70C-2B49-95C4-73F838F27F7A}"/>
              </a:ext>
            </a:extLst>
          </p:cNvPr>
          <p:cNvGraphicFramePr>
            <a:graphicFrameLocks noGrp="1"/>
          </p:cNvGraphicFramePr>
          <p:nvPr>
            <p:extLst>
              <p:ext uri="{D42A27DB-BD31-4B8C-83A1-F6EECF244321}">
                <p14:modId xmlns:p14="http://schemas.microsoft.com/office/powerpoint/2010/main" val="3272452278"/>
              </p:ext>
            </p:extLst>
          </p:nvPr>
        </p:nvGraphicFramePr>
        <p:xfrm>
          <a:off x="2771796" y="2820211"/>
          <a:ext cx="4678313" cy="4708332"/>
        </p:xfrm>
        <a:graphic>
          <a:graphicData uri="http://schemas.openxmlformats.org/drawingml/2006/table">
            <a:tbl>
              <a:tblPr firstRow="1" bandRow="1">
                <a:tableStyleId>{5940675A-B579-460E-94D1-54222C63F5DA}</a:tableStyleId>
              </a:tblPr>
              <a:tblGrid>
                <a:gridCol w="3740560">
                  <a:extLst>
                    <a:ext uri="{9D8B030D-6E8A-4147-A177-3AD203B41FA5}">
                      <a16:colId xmlns:a16="http://schemas.microsoft.com/office/drawing/2014/main" val="20000"/>
                    </a:ext>
                  </a:extLst>
                </a:gridCol>
                <a:gridCol w="937753">
                  <a:extLst>
                    <a:ext uri="{9D8B030D-6E8A-4147-A177-3AD203B41FA5}">
                      <a16:colId xmlns:a16="http://schemas.microsoft.com/office/drawing/2014/main" val="20001"/>
                    </a:ext>
                  </a:extLst>
                </a:gridCol>
              </a:tblGrid>
              <a:tr h="275023">
                <a:tc>
                  <a:txBody>
                    <a:bodyPr/>
                    <a:lstStyle/>
                    <a:p>
                      <a:pPr marL="0" marR="0" indent="0" algn="l" defTabSz="457200" rtl="0" eaLnBrk="1" fontAlgn="auto" latinLnBrk="0" hangingPunct="1">
                        <a:lnSpc>
                          <a:spcPct val="100000"/>
                        </a:lnSpc>
                        <a:spcBef>
                          <a:spcPts val="0"/>
                        </a:spcBef>
                        <a:spcAft>
                          <a:spcPts val="0"/>
                        </a:spcAft>
                        <a:buClr>
                          <a:srgbClr val="00B050"/>
                        </a:buClr>
                        <a:buSzPct val="100000"/>
                        <a:buFont typeface="Courier New" charset="0"/>
                        <a:buNone/>
                        <a:tabLst/>
                        <a:defRPr/>
                      </a:pPr>
                      <a:r>
                        <a:rPr lang="fr-FR" sz="1100" b="1" i="0" baseline="0" dirty="0">
                          <a:solidFill>
                            <a:schemeClr val="tx1"/>
                          </a:solidFill>
                          <a:latin typeface="Avenir Book" panose="02000503020000020003" pitchFamily="2" charset="0"/>
                          <a:ea typeface="Avenir Light" charset="0"/>
                          <a:cs typeface="Avenir Light" charset="0"/>
                        </a:rPr>
                        <a:t>AGENT IMMOBILIER – CONSEILLER EN TRANSACTION</a:t>
                      </a:r>
                    </a:p>
                    <a:p>
                      <a:pPr marL="0" marR="0" lvl="0" indent="0" algn="l" defTabSz="457200" rtl="0" eaLnBrk="1" fontAlgn="auto" latinLnBrk="0" hangingPunct="1">
                        <a:lnSpc>
                          <a:spcPct val="100000"/>
                        </a:lnSpc>
                        <a:spcBef>
                          <a:spcPts val="0"/>
                        </a:spcBef>
                        <a:spcAft>
                          <a:spcPts val="0"/>
                        </a:spcAft>
                        <a:buClr>
                          <a:srgbClr val="00B050"/>
                        </a:buClr>
                        <a:buSzPct val="100000"/>
                        <a:buFont typeface="Courier New" charset="0"/>
                        <a:buNone/>
                        <a:tabLst/>
                        <a:defRPr/>
                      </a:pPr>
                      <a:r>
                        <a:rPr lang="fr-FR" sz="1100" b="0" i="0" dirty="0" err="1">
                          <a:solidFill>
                            <a:schemeClr val="tx1">
                              <a:lumMod val="75000"/>
                              <a:lumOff val="25000"/>
                            </a:schemeClr>
                          </a:solidFill>
                          <a:latin typeface="Avenir Book" panose="02000503020000020003" pitchFamily="2" charset="0"/>
                          <a:ea typeface="Avenir Light" charset="0"/>
                          <a:cs typeface="Avenir Light" charset="0"/>
                        </a:rPr>
                        <a:t>Orpi-Valrim</a:t>
                      </a:r>
                      <a:r>
                        <a:rPr lang="fr-FR" sz="1100" b="0" i="0" dirty="0">
                          <a:solidFill>
                            <a:schemeClr val="tx1">
                              <a:lumMod val="75000"/>
                              <a:lumOff val="25000"/>
                            </a:schemeClr>
                          </a:solidFill>
                          <a:latin typeface="Avenir Book" panose="02000503020000020003" pitchFamily="2" charset="0"/>
                          <a:ea typeface="Avenir Light" charset="0"/>
                          <a:cs typeface="Avenir Light" charset="0"/>
                        </a:rPr>
                        <a:t> Olivet</a:t>
                      </a:r>
                      <a:endParaRPr lang="fr-FR" sz="1100" b="1" i="0" baseline="0" dirty="0">
                        <a:solidFill>
                          <a:schemeClr val="bg1">
                            <a:lumMod val="50000"/>
                          </a:schemeClr>
                        </a:solidFill>
                        <a:latin typeface="Avenir Book" panose="02000503020000020003" pitchFamily="2" charset="0"/>
                        <a:ea typeface="Avenir Light" charset="0"/>
                        <a:cs typeface="Avenir Light" charset="0"/>
                      </a:endParaRPr>
                    </a:p>
                  </a:txBody>
                  <a:tcPr marL="86222" marR="86222" marT="43111" marB="43111">
                    <a:lnL w="3175" cap="flat" cmpd="sng" algn="ctr">
                      <a:noFill/>
                      <a:prstDash val="solid"/>
                      <a:round/>
                      <a:headEnd type="none" w="med" len="med"/>
                      <a:tailEnd type="none" w="med" len="med"/>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7938" marR="0" indent="0" algn="ctr" defTabSz="457200" rtl="0" eaLnBrk="1" fontAlgn="auto" latinLnBrk="0" hangingPunct="1">
                        <a:lnSpc>
                          <a:spcPct val="100000"/>
                        </a:lnSpc>
                        <a:spcBef>
                          <a:spcPts val="0"/>
                        </a:spcBef>
                        <a:spcAft>
                          <a:spcPts val="0"/>
                        </a:spcAft>
                        <a:buClrTx/>
                        <a:buSzTx/>
                        <a:buFontTx/>
                        <a:buNone/>
                        <a:tabLst/>
                        <a:defRPr/>
                      </a:pPr>
                      <a:r>
                        <a:rPr lang="fr-FR" sz="1100" b="1" i="0" dirty="0">
                          <a:solidFill>
                            <a:schemeClr val="tx1"/>
                          </a:solidFill>
                          <a:latin typeface="Avenir Light" charset="0"/>
                          <a:ea typeface="Avenir Light" charset="0"/>
                          <a:cs typeface="Avenir Light" charset="0"/>
                        </a:rPr>
                        <a:t>03/2013 à Aujourd’hui</a:t>
                      </a:r>
                    </a:p>
                  </a:txBody>
                  <a:tcPr marL="86222" marR="86222" marT="43111" marB="43111">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50655">
                <a:tc gridSpan="2">
                  <a:txBody>
                    <a:bodyPr/>
                    <a:lstStyle/>
                    <a:p>
                      <a:pPr marL="171450" indent="-171450" algn="l">
                        <a:buClr>
                          <a:schemeClr val="tx1"/>
                        </a:buClr>
                        <a:buFont typeface="Arial" panose="020B0604020202020204" pitchFamily="34" charset="0"/>
                        <a:buChar char="•"/>
                      </a:pPr>
                      <a:r>
                        <a:rPr lang="fr-FR" sz="1100" b="0" i="0" kern="1200" dirty="0">
                          <a:solidFill>
                            <a:schemeClr val="bg1">
                              <a:lumMod val="65000"/>
                            </a:schemeClr>
                          </a:solidFill>
                          <a:latin typeface="Avenir Book" panose="02000503020000020003" pitchFamily="2" charset="0"/>
                          <a:ea typeface="Times New Roman" charset="0"/>
                          <a:cs typeface="Times New Roman" charset="0"/>
                        </a:rPr>
                        <a:t>Chasse de biens à vendre - secteur Orléans Sud</a:t>
                      </a:r>
                    </a:p>
                    <a:p>
                      <a:pPr marL="171450" indent="-171450" algn="l">
                        <a:buClr>
                          <a:schemeClr val="tx1"/>
                        </a:buClr>
                        <a:buFont typeface="Arial" panose="020B0604020202020204" pitchFamily="34" charset="0"/>
                        <a:buChar char="•"/>
                      </a:pPr>
                      <a:r>
                        <a:rPr lang="fr-FR" sz="1100" b="0" i="0" kern="1200" dirty="0">
                          <a:solidFill>
                            <a:schemeClr val="bg1">
                              <a:lumMod val="65000"/>
                            </a:schemeClr>
                          </a:solidFill>
                          <a:latin typeface="Avenir Book" panose="02000503020000020003" pitchFamily="2" charset="0"/>
                          <a:ea typeface="Times New Roman" charset="0"/>
                          <a:cs typeface="Times New Roman" charset="0"/>
                        </a:rPr>
                        <a:t>Estimation : appartements, maisons, biens d'exception</a:t>
                      </a:r>
                    </a:p>
                    <a:p>
                      <a:pPr marL="171450" indent="-171450" algn="l">
                        <a:buClr>
                          <a:schemeClr val="tx1"/>
                        </a:buClr>
                        <a:buFont typeface="Arial" panose="020B0604020202020204" pitchFamily="34" charset="0"/>
                        <a:buChar char="•"/>
                      </a:pPr>
                      <a:r>
                        <a:rPr lang="fr-FR" sz="1100" b="0" i="0" kern="1200" dirty="0">
                          <a:solidFill>
                            <a:schemeClr val="bg1">
                              <a:lumMod val="65000"/>
                            </a:schemeClr>
                          </a:solidFill>
                          <a:latin typeface="Avenir Book" panose="02000503020000020003" pitchFamily="2" charset="0"/>
                          <a:ea typeface="Times New Roman" charset="0"/>
                          <a:cs typeface="Times New Roman" charset="0"/>
                        </a:rPr>
                        <a:t>Communication et visites : mise en valeur des biens à vendre</a:t>
                      </a:r>
                    </a:p>
                    <a:p>
                      <a:pPr marL="171450" indent="-171450" algn="l">
                        <a:buClr>
                          <a:schemeClr val="tx1"/>
                        </a:buClr>
                        <a:buFont typeface="Arial" panose="020B0604020202020204" pitchFamily="34" charset="0"/>
                        <a:buChar char="•"/>
                      </a:pPr>
                      <a:r>
                        <a:rPr lang="fr-FR" sz="1100" b="0" i="0" kern="1200" dirty="0">
                          <a:solidFill>
                            <a:schemeClr val="bg1">
                              <a:lumMod val="65000"/>
                            </a:schemeClr>
                          </a:solidFill>
                          <a:latin typeface="Avenir Book" panose="02000503020000020003" pitchFamily="2" charset="0"/>
                          <a:ea typeface="Times New Roman" charset="0"/>
                          <a:cs typeface="Times New Roman" charset="0"/>
                        </a:rPr>
                        <a:t>Visites : présentation des biens, conseils</a:t>
                      </a:r>
                    </a:p>
                    <a:p>
                      <a:pPr marL="171450" indent="-171450" algn="l">
                        <a:buClr>
                          <a:schemeClr val="tx1"/>
                        </a:buClr>
                        <a:buFont typeface="Arial" panose="020B0604020202020204" pitchFamily="34" charset="0"/>
                        <a:buChar char="•"/>
                      </a:pPr>
                      <a:r>
                        <a:rPr lang="fr-FR" sz="1100" b="0" i="0" kern="1200" dirty="0">
                          <a:solidFill>
                            <a:schemeClr val="bg1">
                              <a:lumMod val="65000"/>
                            </a:schemeClr>
                          </a:solidFill>
                          <a:latin typeface="Avenir Book" panose="02000503020000020003" pitchFamily="2" charset="0"/>
                          <a:ea typeface="Times New Roman" charset="0"/>
                          <a:cs typeface="Times New Roman" charset="0"/>
                        </a:rPr>
                        <a:t>Conseils et négociations</a:t>
                      </a:r>
                    </a:p>
                    <a:p>
                      <a:pPr marL="171450" indent="-171450" algn="l">
                        <a:buClr>
                          <a:schemeClr val="tx1"/>
                        </a:buClr>
                        <a:buFont typeface="Arial" panose="020B0604020202020204" pitchFamily="34" charset="0"/>
                        <a:buChar char="•"/>
                      </a:pPr>
                      <a:r>
                        <a:rPr lang="fr-FR" sz="1100" b="0" i="0" kern="1200" dirty="0">
                          <a:solidFill>
                            <a:schemeClr val="bg1">
                              <a:lumMod val="65000"/>
                            </a:schemeClr>
                          </a:solidFill>
                          <a:latin typeface="Avenir Book" panose="02000503020000020003" pitchFamily="2" charset="0"/>
                          <a:ea typeface="Times New Roman" charset="0"/>
                          <a:cs typeface="Times New Roman" charset="0"/>
                        </a:rPr>
                        <a:t>Suivi de clientèle : conseils, constitution du dossier des acheteurs/vendeurs,</a:t>
                      </a:r>
                    </a:p>
                    <a:p>
                      <a:pPr marL="171450" indent="-171450" algn="l">
                        <a:buClr>
                          <a:schemeClr val="tx1"/>
                        </a:buClr>
                        <a:buFont typeface="Arial" panose="020B0604020202020204" pitchFamily="34" charset="0"/>
                        <a:buChar char="•"/>
                      </a:pPr>
                      <a:r>
                        <a:rPr lang="fr-FR" sz="1100" b="0" i="0" kern="1200" dirty="0">
                          <a:solidFill>
                            <a:schemeClr val="bg1">
                              <a:lumMod val="65000"/>
                            </a:schemeClr>
                          </a:solidFill>
                          <a:latin typeface="Avenir Book" panose="02000503020000020003" pitchFamily="2" charset="0"/>
                          <a:ea typeface="Times New Roman" charset="0"/>
                          <a:cs typeface="Times New Roman" charset="0"/>
                        </a:rPr>
                        <a:t>Suivi promesse de vente et acte notarié</a:t>
                      </a:r>
                    </a:p>
                    <a:p>
                      <a:pPr marL="171450" indent="-171450" algn="l">
                        <a:buFont typeface="Arial" panose="020B0604020202020204" pitchFamily="34" charset="0"/>
                        <a:buChar char="•"/>
                      </a:pPr>
                      <a:endParaRPr lang="fr-FR" sz="1100" b="0" i="0" kern="1200" dirty="0">
                        <a:solidFill>
                          <a:srgbClr val="7F7F7F"/>
                        </a:solidFill>
                        <a:latin typeface="Avenir Book" panose="02000503020000020003" pitchFamily="2" charset="0"/>
                        <a:ea typeface="Times New Roman" charset="0"/>
                        <a:cs typeface="Times New Roman" charset="0"/>
                      </a:endParaRPr>
                    </a:p>
                  </a:txBody>
                  <a:tcPr marL="86222" marR="86222" marT="43111" marB="43111">
                    <a:lnL w="3175" cap="flat" cmpd="sng" algn="ctr">
                      <a:noFill/>
                      <a:prstDash val="solid"/>
                      <a:round/>
                      <a:headEnd type="none" w="med" len="med"/>
                      <a:tailEnd type="none" w="med" len="med"/>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marL="86222" marR="86222" marT="43111" marB="43111">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50655">
                <a:tc>
                  <a:txBody>
                    <a:bodyPr/>
                    <a:lstStyle/>
                    <a:p>
                      <a:pPr marL="0" marR="0" indent="0" algn="l" defTabSz="457200" rtl="0" eaLnBrk="1" fontAlgn="auto" latinLnBrk="0" hangingPunct="1">
                        <a:lnSpc>
                          <a:spcPct val="100000"/>
                        </a:lnSpc>
                        <a:spcBef>
                          <a:spcPts val="0"/>
                        </a:spcBef>
                        <a:spcAft>
                          <a:spcPts val="0"/>
                        </a:spcAft>
                        <a:buClr>
                          <a:srgbClr val="00B050"/>
                        </a:buClr>
                        <a:buSzPct val="100000"/>
                        <a:buFont typeface="Courier New" charset="0"/>
                        <a:buNone/>
                        <a:tabLst/>
                        <a:defRPr/>
                      </a:pPr>
                      <a:r>
                        <a:rPr lang="fr-FR" sz="1100" b="1" i="0" baseline="0" dirty="0">
                          <a:solidFill>
                            <a:schemeClr val="tx1"/>
                          </a:solidFill>
                          <a:latin typeface="Avenir Book" panose="02000503020000020003" pitchFamily="2" charset="0"/>
                          <a:ea typeface="Avenir Light" charset="0"/>
                          <a:cs typeface="Avenir Light" charset="0"/>
                        </a:rPr>
                        <a:t>CONSULTANT EN TRANSACTION IMMOBILIERE</a:t>
                      </a:r>
                    </a:p>
                    <a:p>
                      <a:pPr marL="0" marR="0" lvl="0" indent="0" algn="l" defTabSz="457200" rtl="0" eaLnBrk="1" fontAlgn="auto" latinLnBrk="0" hangingPunct="1">
                        <a:lnSpc>
                          <a:spcPct val="100000"/>
                        </a:lnSpc>
                        <a:spcBef>
                          <a:spcPts val="0"/>
                        </a:spcBef>
                        <a:spcAft>
                          <a:spcPts val="0"/>
                        </a:spcAft>
                        <a:buClr>
                          <a:srgbClr val="00B050"/>
                        </a:buClr>
                        <a:buSzPct val="100000"/>
                        <a:buFont typeface="Courier New" charset="0"/>
                        <a:buNone/>
                        <a:tabLst/>
                        <a:defRPr/>
                      </a:pPr>
                      <a:r>
                        <a:rPr lang="fr-FR" sz="1100" b="0" i="0" dirty="0">
                          <a:solidFill>
                            <a:schemeClr val="tx1">
                              <a:lumMod val="75000"/>
                              <a:lumOff val="25000"/>
                            </a:schemeClr>
                          </a:solidFill>
                          <a:latin typeface="Avenir Book" panose="02000503020000020003" pitchFamily="2" charset="0"/>
                          <a:ea typeface="Avenir Light" charset="0"/>
                          <a:cs typeface="Avenir Light" charset="0"/>
                        </a:rPr>
                        <a:t>Côté Sologne Immobilier La Ferté Saint-Aubin</a:t>
                      </a:r>
                      <a:endParaRPr lang="fr-FR" sz="1100" b="1" i="0" baseline="0" dirty="0">
                        <a:solidFill>
                          <a:schemeClr val="bg1">
                            <a:lumMod val="50000"/>
                          </a:schemeClr>
                        </a:solidFill>
                        <a:latin typeface="Avenir Book" panose="02000503020000020003" pitchFamily="2" charset="0"/>
                        <a:ea typeface="Avenir Light" charset="0"/>
                        <a:cs typeface="Avenir Light" charset="0"/>
                      </a:endParaRPr>
                    </a:p>
                  </a:txBody>
                  <a:tcPr marL="86222" marR="86222" marT="43111" marB="43111">
                    <a:lnL w="3175" cap="flat" cmpd="sng" algn="ctr">
                      <a:noFill/>
                      <a:prstDash val="solid"/>
                      <a:round/>
                      <a:headEnd type="none" w="med" len="med"/>
                      <a:tailEnd type="none" w="med" len="med"/>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7938" marR="0" indent="0" algn="ctr" defTabSz="457200" rtl="0" eaLnBrk="1" fontAlgn="auto" latinLnBrk="0" hangingPunct="1">
                        <a:lnSpc>
                          <a:spcPct val="100000"/>
                        </a:lnSpc>
                        <a:spcBef>
                          <a:spcPts val="0"/>
                        </a:spcBef>
                        <a:spcAft>
                          <a:spcPts val="0"/>
                        </a:spcAft>
                        <a:buClrTx/>
                        <a:buSzTx/>
                        <a:buFontTx/>
                        <a:buNone/>
                        <a:tabLst/>
                        <a:defRPr/>
                      </a:pPr>
                      <a:r>
                        <a:rPr lang="fr-FR" sz="1100" b="1" i="0" dirty="0">
                          <a:solidFill>
                            <a:schemeClr val="tx1"/>
                          </a:solidFill>
                          <a:latin typeface="Avenir Light" charset="0"/>
                          <a:ea typeface="Avenir Light" charset="0"/>
                          <a:cs typeface="Avenir Light" charset="0"/>
                        </a:rPr>
                        <a:t>01/2008 à 03/2013</a:t>
                      </a:r>
                    </a:p>
                  </a:txBody>
                  <a:tcPr marL="86222" marR="86222" marT="43111" marB="43111">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71194321"/>
                  </a:ext>
                </a:extLst>
              </a:tr>
              <a:tr h="250655">
                <a:tc gridSpan="2">
                  <a:txBody>
                    <a:bodyPr/>
                    <a:lstStyle/>
                    <a:p>
                      <a:pPr marL="171450" indent="-171450" algn="l">
                        <a:buClr>
                          <a:schemeClr val="tx1"/>
                        </a:buClr>
                        <a:buFont typeface="Arial" panose="020B0604020202020204" pitchFamily="34" charset="0"/>
                        <a:buChar char="•"/>
                      </a:pPr>
                      <a:r>
                        <a:rPr lang="fr-FR" sz="1100" b="0" i="0" kern="1200" dirty="0">
                          <a:solidFill>
                            <a:schemeClr val="bg1">
                              <a:lumMod val="65000"/>
                            </a:schemeClr>
                          </a:solidFill>
                          <a:latin typeface="Avenir Book" panose="02000503020000020003" pitchFamily="2" charset="0"/>
                          <a:ea typeface="Times New Roman" charset="0"/>
                          <a:cs typeface="Times New Roman" charset="0"/>
                        </a:rPr>
                        <a:t>Spécialité terrains et biens d'exception</a:t>
                      </a:r>
                    </a:p>
                    <a:p>
                      <a:pPr marL="171450" indent="-171450" algn="l">
                        <a:buClr>
                          <a:schemeClr val="tx1"/>
                        </a:buClr>
                        <a:buFont typeface="Arial" panose="020B0604020202020204" pitchFamily="34" charset="0"/>
                        <a:buChar char="•"/>
                      </a:pPr>
                      <a:r>
                        <a:rPr lang="fr-FR" sz="1100" b="0" i="0" kern="1200" dirty="0">
                          <a:solidFill>
                            <a:schemeClr val="bg1">
                              <a:lumMod val="65000"/>
                            </a:schemeClr>
                          </a:solidFill>
                          <a:latin typeface="Avenir Book" panose="02000503020000020003" pitchFamily="2" charset="0"/>
                          <a:ea typeface="Times New Roman" charset="0"/>
                          <a:cs typeface="Times New Roman" charset="0"/>
                        </a:rPr>
                        <a:t>Estimations et mises en vente</a:t>
                      </a:r>
                    </a:p>
                    <a:p>
                      <a:pPr marL="171450" indent="-171450" algn="l">
                        <a:buClr>
                          <a:schemeClr val="tx1"/>
                        </a:buClr>
                        <a:buFont typeface="Arial" panose="020B0604020202020204" pitchFamily="34" charset="0"/>
                        <a:buChar char="•"/>
                      </a:pPr>
                      <a:r>
                        <a:rPr lang="fr-FR" sz="1100" b="0" i="0" kern="1200" dirty="0">
                          <a:solidFill>
                            <a:schemeClr val="bg1">
                              <a:lumMod val="65000"/>
                            </a:schemeClr>
                          </a:solidFill>
                          <a:latin typeface="Avenir Book" panose="02000503020000020003" pitchFamily="2" charset="0"/>
                          <a:ea typeface="Times New Roman" charset="0"/>
                          <a:cs typeface="Times New Roman" charset="0"/>
                        </a:rPr>
                        <a:t>Visites des clients</a:t>
                      </a:r>
                    </a:p>
                    <a:p>
                      <a:pPr marL="171450" indent="-171450" algn="l">
                        <a:buClr>
                          <a:schemeClr val="tx1"/>
                        </a:buClr>
                        <a:buFont typeface="Arial" panose="020B0604020202020204" pitchFamily="34" charset="0"/>
                        <a:buChar char="•"/>
                      </a:pPr>
                      <a:r>
                        <a:rPr lang="fr-FR" sz="1100" b="0" i="0" kern="1200" dirty="0">
                          <a:solidFill>
                            <a:schemeClr val="bg1">
                              <a:lumMod val="65000"/>
                            </a:schemeClr>
                          </a:solidFill>
                          <a:latin typeface="Avenir Book" panose="02000503020000020003" pitchFamily="2" charset="0"/>
                          <a:ea typeface="Times New Roman" charset="0"/>
                          <a:cs typeface="Times New Roman" charset="0"/>
                        </a:rPr>
                        <a:t>Conseils et suivi des dossiers (vendeurs/acheteurs)</a:t>
                      </a:r>
                    </a:p>
                    <a:p>
                      <a:pPr marL="0" marR="0" lvl="0" indent="0" algn="l" defTabSz="457200" rtl="0" eaLnBrk="1" fontAlgn="auto" latinLnBrk="0" hangingPunct="1">
                        <a:lnSpc>
                          <a:spcPct val="100000"/>
                        </a:lnSpc>
                        <a:spcBef>
                          <a:spcPts val="0"/>
                        </a:spcBef>
                        <a:spcAft>
                          <a:spcPts val="0"/>
                        </a:spcAft>
                        <a:buClr>
                          <a:srgbClr val="00B050"/>
                        </a:buClr>
                        <a:buSzPct val="100000"/>
                        <a:buFont typeface="Courier New" charset="0"/>
                        <a:buNone/>
                        <a:tabLst/>
                        <a:defRPr/>
                      </a:pPr>
                      <a:endParaRPr lang="fr-FR" sz="1100" b="1" i="0" baseline="0" dirty="0">
                        <a:solidFill>
                          <a:schemeClr val="bg1">
                            <a:lumMod val="50000"/>
                          </a:schemeClr>
                        </a:solidFill>
                        <a:latin typeface="Avenir Book" panose="02000503020000020003" pitchFamily="2" charset="0"/>
                        <a:ea typeface="Avenir Light" charset="0"/>
                        <a:cs typeface="Avenir Light" charset="0"/>
                      </a:endParaRPr>
                    </a:p>
                  </a:txBody>
                  <a:tcPr marL="86222" marR="86222" marT="43111" marB="43111">
                    <a:lnL w="3175" cap="flat" cmpd="sng" algn="ctr">
                      <a:noFill/>
                      <a:prstDash val="solid"/>
                      <a:round/>
                      <a:headEnd type="none" w="med" len="med"/>
                      <a:tailEnd type="none" w="med" len="med"/>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7938" marR="0" indent="0" algn="ctr" defTabSz="457200" rtl="0" eaLnBrk="1" fontAlgn="auto" latinLnBrk="0" hangingPunct="1">
                        <a:lnSpc>
                          <a:spcPct val="100000"/>
                        </a:lnSpc>
                        <a:spcBef>
                          <a:spcPts val="0"/>
                        </a:spcBef>
                        <a:spcAft>
                          <a:spcPts val="0"/>
                        </a:spcAft>
                        <a:buClrTx/>
                        <a:buSzTx/>
                        <a:buFontTx/>
                        <a:buNone/>
                        <a:tabLst/>
                        <a:defRPr/>
                      </a:pPr>
                      <a:endParaRPr lang="fr-FR" sz="1100" b="1" i="0" dirty="0">
                        <a:solidFill>
                          <a:schemeClr val="tx1"/>
                        </a:solidFill>
                        <a:latin typeface="Avenir Light" charset="0"/>
                        <a:ea typeface="Avenir Light" charset="0"/>
                        <a:cs typeface="Avenir Light" charset="0"/>
                      </a:endParaRPr>
                    </a:p>
                  </a:txBody>
                  <a:tcPr marL="86222" marR="86222" marT="43111" marB="43111">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96826108"/>
                  </a:ext>
                </a:extLst>
              </a:tr>
              <a:tr h="250655">
                <a:tc>
                  <a:txBody>
                    <a:bodyPr/>
                    <a:lstStyle/>
                    <a:p>
                      <a:pPr marL="0" marR="0" lvl="0" indent="0" algn="l" defTabSz="457200" rtl="0" eaLnBrk="1" fontAlgn="auto" latinLnBrk="0" hangingPunct="1">
                        <a:lnSpc>
                          <a:spcPct val="100000"/>
                        </a:lnSpc>
                        <a:spcBef>
                          <a:spcPts val="0"/>
                        </a:spcBef>
                        <a:spcAft>
                          <a:spcPts val="0"/>
                        </a:spcAft>
                        <a:buClr>
                          <a:srgbClr val="00B050"/>
                        </a:buClr>
                        <a:buSzPct val="100000"/>
                        <a:buFont typeface="Courier New" charset="0"/>
                        <a:buNone/>
                        <a:tabLst/>
                        <a:defRPr/>
                      </a:pPr>
                      <a:r>
                        <a:rPr lang="fr-FR" sz="1100" b="1" i="0" baseline="0" dirty="0">
                          <a:solidFill>
                            <a:schemeClr val="tx1"/>
                          </a:solidFill>
                          <a:latin typeface="Avenir Book" panose="02000503020000020003" pitchFamily="2" charset="0"/>
                          <a:ea typeface="Avenir Light" charset="0"/>
                          <a:cs typeface="Avenir Light" charset="0"/>
                        </a:rPr>
                        <a:t>AGENT IMMOBILIERE INDEPENDANT</a:t>
                      </a:r>
                    </a:p>
                    <a:p>
                      <a:pPr marL="0" marR="0" lvl="0" indent="0" algn="l" defTabSz="457200" rtl="0" eaLnBrk="1" fontAlgn="auto" latinLnBrk="0" hangingPunct="1">
                        <a:lnSpc>
                          <a:spcPct val="100000"/>
                        </a:lnSpc>
                        <a:spcBef>
                          <a:spcPts val="0"/>
                        </a:spcBef>
                        <a:spcAft>
                          <a:spcPts val="0"/>
                        </a:spcAft>
                        <a:buClr>
                          <a:srgbClr val="00B050"/>
                        </a:buClr>
                        <a:buSzPct val="100000"/>
                        <a:buFont typeface="Courier New" charset="0"/>
                        <a:buNone/>
                        <a:tabLst/>
                        <a:defRPr/>
                      </a:pPr>
                      <a:r>
                        <a:rPr lang="fr-FR" sz="1100" b="0" i="0" kern="1200" dirty="0">
                          <a:solidFill>
                            <a:schemeClr val="tx1">
                              <a:lumMod val="75000"/>
                              <a:lumOff val="25000"/>
                            </a:schemeClr>
                          </a:solidFill>
                          <a:latin typeface="Avenir Book" panose="02000503020000020003" pitchFamily="2" charset="0"/>
                          <a:ea typeface="Avenir Light" charset="0"/>
                          <a:cs typeface="Avenir Light" charset="0"/>
                        </a:rPr>
                        <a:t>Sologne</a:t>
                      </a:r>
                    </a:p>
                  </a:txBody>
                  <a:tcPr marL="86222" marR="86222" marT="43111" marB="43111">
                    <a:lnL w="3175" cap="flat" cmpd="sng" algn="ctr">
                      <a:noFill/>
                      <a:prstDash val="solid"/>
                      <a:round/>
                      <a:headEnd type="none" w="med" len="med"/>
                      <a:tailEnd type="none" w="med" len="med"/>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7938" marR="0" indent="0" algn="ctr" defTabSz="457200" rtl="0" eaLnBrk="1" fontAlgn="auto" latinLnBrk="0" hangingPunct="1">
                        <a:lnSpc>
                          <a:spcPct val="100000"/>
                        </a:lnSpc>
                        <a:spcBef>
                          <a:spcPts val="0"/>
                        </a:spcBef>
                        <a:spcAft>
                          <a:spcPts val="0"/>
                        </a:spcAft>
                        <a:buClrTx/>
                        <a:buSzTx/>
                        <a:buFontTx/>
                        <a:buNone/>
                        <a:tabLst/>
                        <a:defRPr/>
                      </a:pPr>
                      <a:r>
                        <a:rPr lang="fr-FR" sz="1100" b="1" i="0" dirty="0">
                          <a:solidFill>
                            <a:schemeClr val="tx1"/>
                          </a:solidFill>
                          <a:latin typeface="Avenir Light" charset="0"/>
                          <a:ea typeface="Avenir Light" charset="0"/>
                          <a:cs typeface="Avenir Light" charset="0"/>
                        </a:rPr>
                        <a:t>09/2006 à 01/2008</a:t>
                      </a:r>
                    </a:p>
                  </a:txBody>
                  <a:tcPr marL="86222" marR="86222" marT="43111" marB="43111">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37641989"/>
                  </a:ext>
                </a:extLst>
              </a:tr>
              <a:tr h="250655">
                <a:tc>
                  <a:txBody>
                    <a:bodyPr/>
                    <a:lstStyle/>
                    <a:p>
                      <a:pPr marL="171450" marR="0" lvl="0" indent="-171450" algn="l" defTabSz="457200" rtl="0" eaLnBrk="1" fontAlgn="auto" latinLnBrk="0" hangingPunct="1">
                        <a:lnSpc>
                          <a:spcPct val="100000"/>
                        </a:lnSpc>
                        <a:spcBef>
                          <a:spcPts val="0"/>
                        </a:spcBef>
                        <a:spcAft>
                          <a:spcPts val="0"/>
                        </a:spcAft>
                        <a:buClr>
                          <a:schemeClr val="tx1"/>
                        </a:buClr>
                        <a:buSzPct val="100000"/>
                        <a:buFont typeface="Arial" panose="020B0604020202020204" pitchFamily="34" charset="0"/>
                        <a:buChar char="•"/>
                        <a:tabLst/>
                        <a:defRPr/>
                      </a:pPr>
                      <a:r>
                        <a:rPr lang="fr-FR" sz="1100" b="1" i="0" baseline="0" dirty="0">
                          <a:solidFill>
                            <a:schemeClr val="bg1">
                              <a:lumMod val="65000"/>
                            </a:schemeClr>
                          </a:solidFill>
                          <a:latin typeface="Avenir Book" panose="02000503020000020003" pitchFamily="2" charset="0"/>
                          <a:ea typeface="Avenir Light" charset="0"/>
                          <a:cs typeface="Avenir Light" charset="0"/>
                        </a:rPr>
                        <a:t>Recherche de biens à vendre</a:t>
                      </a:r>
                    </a:p>
                    <a:p>
                      <a:pPr marL="171450" marR="0" lvl="0" indent="-171450" algn="l" defTabSz="457200" rtl="0" eaLnBrk="1" fontAlgn="auto" latinLnBrk="0" hangingPunct="1">
                        <a:lnSpc>
                          <a:spcPct val="100000"/>
                        </a:lnSpc>
                        <a:spcBef>
                          <a:spcPts val="0"/>
                        </a:spcBef>
                        <a:spcAft>
                          <a:spcPts val="0"/>
                        </a:spcAft>
                        <a:buClr>
                          <a:schemeClr val="tx1"/>
                        </a:buClr>
                        <a:buSzPct val="100000"/>
                        <a:buFont typeface="Arial" panose="020B0604020202020204" pitchFamily="34" charset="0"/>
                        <a:buChar char="•"/>
                        <a:tabLst/>
                        <a:defRPr/>
                      </a:pPr>
                      <a:r>
                        <a:rPr lang="fr-FR" sz="1100" b="1" i="0" baseline="0" dirty="0">
                          <a:solidFill>
                            <a:schemeClr val="bg1">
                              <a:lumMod val="65000"/>
                            </a:schemeClr>
                          </a:solidFill>
                          <a:latin typeface="Avenir Book" panose="02000503020000020003" pitchFamily="2" charset="0"/>
                          <a:ea typeface="Avenir Light" charset="0"/>
                          <a:cs typeface="Avenir Light" charset="0"/>
                        </a:rPr>
                        <a:t>Estimations</a:t>
                      </a:r>
                    </a:p>
                    <a:p>
                      <a:pPr marL="171450" marR="0" lvl="0" indent="-171450" algn="l" defTabSz="457200" rtl="0" eaLnBrk="1" fontAlgn="auto" latinLnBrk="0" hangingPunct="1">
                        <a:lnSpc>
                          <a:spcPct val="100000"/>
                        </a:lnSpc>
                        <a:spcBef>
                          <a:spcPts val="0"/>
                        </a:spcBef>
                        <a:spcAft>
                          <a:spcPts val="0"/>
                        </a:spcAft>
                        <a:buClr>
                          <a:schemeClr val="tx1"/>
                        </a:buClr>
                        <a:buSzPct val="100000"/>
                        <a:buFont typeface="Arial" panose="020B0604020202020204" pitchFamily="34" charset="0"/>
                        <a:buChar char="•"/>
                        <a:tabLst/>
                        <a:defRPr/>
                      </a:pPr>
                      <a:r>
                        <a:rPr lang="fr-FR" sz="1100" b="1" i="0" baseline="0" dirty="0">
                          <a:solidFill>
                            <a:schemeClr val="bg1">
                              <a:lumMod val="65000"/>
                            </a:schemeClr>
                          </a:solidFill>
                          <a:latin typeface="Avenir Book" panose="02000503020000020003" pitchFamily="2" charset="0"/>
                          <a:ea typeface="Avenir Light" charset="0"/>
                          <a:cs typeface="Avenir Light" charset="0"/>
                        </a:rPr>
                        <a:t>Visites</a:t>
                      </a:r>
                    </a:p>
                    <a:p>
                      <a:pPr marL="171450" marR="0" lvl="0" indent="-171450" algn="l" defTabSz="457200" rtl="0" eaLnBrk="1" fontAlgn="auto" latinLnBrk="0" hangingPunct="1">
                        <a:lnSpc>
                          <a:spcPct val="100000"/>
                        </a:lnSpc>
                        <a:spcBef>
                          <a:spcPts val="0"/>
                        </a:spcBef>
                        <a:spcAft>
                          <a:spcPts val="0"/>
                        </a:spcAft>
                        <a:buClr>
                          <a:schemeClr val="tx1"/>
                        </a:buClr>
                        <a:buSzPct val="100000"/>
                        <a:buFont typeface="Arial" panose="020B0604020202020204" pitchFamily="34" charset="0"/>
                        <a:buChar char="•"/>
                        <a:tabLst/>
                        <a:defRPr/>
                      </a:pPr>
                      <a:r>
                        <a:rPr lang="fr-FR" sz="1100" b="1" i="0" baseline="0" dirty="0">
                          <a:solidFill>
                            <a:schemeClr val="bg1">
                              <a:lumMod val="65000"/>
                            </a:schemeClr>
                          </a:solidFill>
                          <a:latin typeface="Avenir Book" panose="02000503020000020003" pitchFamily="2" charset="0"/>
                          <a:ea typeface="Avenir Light" charset="0"/>
                          <a:cs typeface="Avenir Light" charset="0"/>
                        </a:rPr>
                        <a:t>Conseils et suivi des dossiers d'acquisition</a:t>
                      </a:r>
                    </a:p>
                  </a:txBody>
                  <a:tcPr marL="86222" marR="86222" marT="43111" marB="43111">
                    <a:lnL w="3175" cap="flat" cmpd="sng" algn="ctr">
                      <a:noFill/>
                      <a:prstDash val="solid"/>
                      <a:round/>
                      <a:headEnd type="none" w="med" len="med"/>
                      <a:tailEnd type="none" w="med" len="med"/>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7938" marR="0" indent="0" algn="ctr" defTabSz="457200" rtl="0" eaLnBrk="1" fontAlgn="auto" latinLnBrk="0" hangingPunct="1">
                        <a:lnSpc>
                          <a:spcPct val="100000"/>
                        </a:lnSpc>
                        <a:spcBef>
                          <a:spcPts val="0"/>
                        </a:spcBef>
                        <a:spcAft>
                          <a:spcPts val="0"/>
                        </a:spcAft>
                        <a:buClrTx/>
                        <a:buSzTx/>
                        <a:buFontTx/>
                        <a:buNone/>
                        <a:tabLst/>
                        <a:defRPr/>
                      </a:pPr>
                      <a:endParaRPr lang="fr-FR" sz="1100" b="1" i="0" dirty="0">
                        <a:solidFill>
                          <a:schemeClr val="bg1">
                            <a:lumMod val="50000"/>
                          </a:schemeClr>
                        </a:solidFill>
                        <a:latin typeface="Avenir Light" charset="0"/>
                        <a:ea typeface="Avenir Light" charset="0"/>
                        <a:cs typeface="Avenir Light" charset="0"/>
                      </a:endParaRPr>
                    </a:p>
                  </a:txBody>
                  <a:tcPr marL="86222" marR="86222" marT="43111" marB="43111">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59410942"/>
                  </a:ext>
                </a:extLst>
              </a:tr>
            </a:tbl>
          </a:graphicData>
        </a:graphic>
      </p:graphicFrame>
      <p:sp>
        <p:nvSpPr>
          <p:cNvPr id="47" name="Rectangle 46">
            <a:extLst>
              <a:ext uri="{FF2B5EF4-FFF2-40B4-BE49-F238E27FC236}">
                <a16:creationId xmlns:a16="http://schemas.microsoft.com/office/drawing/2014/main" id="{94DC7FE3-99F9-8543-A28C-D0B8FFEE4206}"/>
              </a:ext>
            </a:extLst>
          </p:cNvPr>
          <p:cNvSpPr/>
          <p:nvPr/>
        </p:nvSpPr>
        <p:spPr>
          <a:xfrm>
            <a:off x="2660644" y="7531671"/>
            <a:ext cx="4898309" cy="396167"/>
          </a:xfrm>
          <a:prstGeom prst="rect">
            <a:avLst/>
          </a:prstGeom>
          <a:solidFill>
            <a:srgbClr val="454545"/>
          </a:solidFill>
          <a:ln w="12700">
            <a:noFill/>
          </a:ln>
        </p:spPr>
        <p:style>
          <a:lnRef idx="2">
            <a:schemeClr val="dk1"/>
          </a:lnRef>
          <a:fillRef idx="1">
            <a:schemeClr val="lt1"/>
          </a:fillRef>
          <a:effectRef idx="0">
            <a:schemeClr val="dk1"/>
          </a:effectRef>
          <a:fontRef idx="minor">
            <a:schemeClr val="dk1"/>
          </a:fontRef>
        </p:style>
        <p:txBody>
          <a:bodyPr rtlCol="0" anchor="ctr"/>
          <a:lstStyle/>
          <a:p>
            <a:pPr marL="360363" lvl="0"/>
            <a:r>
              <a:rPr lang="en-US" sz="1500" b="1" dirty="0">
                <a:solidFill>
                  <a:schemeClr val="bg1"/>
                </a:solidFill>
                <a:latin typeface="Avenir Light" charset="0"/>
                <a:ea typeface="Avenir Light" charset="0"/>
                <a:cs typeface="Avenir Light" charset="0"/>
              </a:rPr>
              <a:t>Formation</a:t>
            </a:r>
          </a:p>
        </p:txBody>
      </p:sp>
      <p:sp>
        <p:nvSpPr>
          <p:cNvPr id="48" name="Rectangle 47">
            <a:extLst>
              <a:ext uri="{FF2B5EF4-FFF2-40B4-BE49-F238E27FC236}">
                <a16:creationId xmlns:a16="http://schemas.microsoft.com/office/drawing/2014/main" id="{318ED13B-03D7-554D-A238-1622CE006F84}"/>
              </a:ext>
            </a:extLst>
          </p:cNvPr>
          <p:cNvSpPr/>
          <p:nvPr/>
        </p:nvSpPr>
        <p:spPr>
          <a:xfrm>
            <a:off x="2542658" y="7531670"/>
            <a:ext cx="117986" cy="396167"/>
          </a:xfrm>
          <a:prstGeom prst="rect">
            <a:avLst/>
          </a:prstGeom>
          <a:solidFill>
            <a:srgbClr val="2BAFD4"/>
          </a:solidFill>
          <a:ln w="12700">
            <a:noFill/>
          </a:ln>
        </p:spPr>
        <p:style>
          <a:lnRef idx="2">
            <a:schemeClr val="dk1"/>
          </a:lnRef>
          <a:fillRef idx="1">
            <a:schemeClr val="lt1"/>
          </a:fillRef>
          <a:effectRef idx="0">
            <a:schemeClr val="dk1"/>
          </a:effectRef>
          <a:fontRef idx="minor">
            <a:schemeClr val="dk1"/>
          </a:fontRef>
        </p:style>
        <p:txBody>
          <a:bodyPr rtlCol="0" anchor="ctr"/>
          <a:lstStyle/>
          <a:p>
            <a:pPr lvl="0"/>
            <a:endParaRPr lang="en-US" sz="1500" b="1">
              <a:solidFill>
                <a:schemeClr val="bg1"/>
              </a:solidFill>
              <a:latin typeface="Avenir Light" charset="0"/>
              <a:ea typeface="Avenir Light" charset="0"/>
              <a:cs typeface="Avenir Light" charset="0"/>
            </a:endParaRPr>
          </a:p>
        </p:txBody>
      </p:sp>
      <p:graphicFrame>
        <p:nvGraphicFramePr>
          <p:cNvPr id="49" name="Tableau 13">
            <a:extLst>
              <a:ext uri="{FF2B5EF4-FFF2-40B4-BE49-F238E27FC236}">
                <a16:creationId xmlns:a16="http://schemas.microsoft.com/office/drawing/2014/main" id="{A837DC66-78CF-1541-91CE-F51D6385E901}"/>
              </a:ext>
            </a:extLst>
          </p:cNvPr>
          <p:cNvGraphicFramePr>
            <a:graphicFrameLocks noGrp="1"/>
          </p:cNvGraphicFramePr>
          <p:nvPr>
            <p:extLst>
              <p:ext uri="{D42A27DB-BD31-4B8C-83A1-F6EECF244321}">
                <p14:modId xmlns:p14="http://schemas.microsoft.com/office/powerpoint/2010/main" val="1521117908"/>
              </p:ext>
            </p:extLst>
          </p:nvPr>
        </p:nvGraphicFramePr>
        <p:xfrm>
          <a:off x="2735250" y="8114321"/>
          <a:ext cx="4678313" cy="1393050"/>
        </p:xfrm>
        <a:graphic>
          <a:graphicData uri="http://schemas.openxmlformats.org/drawingml/2006/table">
            <a:tbl>
              <a:tblPr firstRow="1" bandRow="1">
                <a:tableStyleId>{5940675A-B579-460E-94D1-54222C63F5DA}</a:tableStyleId>
              </a:tblPr>
              <a:tblGrid>
                <a:gridCol w="3740560">
                  <a:extLst>
                    <a:ext uri="{9D8B030D-6E8A-4147-A177-3AD203B41FA5}">
                      <a16:colId xmlns:a16="http://schemas.microsoft.com/office/drawing/2014/main" val="20000"/>
                    </a:ext>
                  </a:extLst>
                </a:gridCol>
                <a:gridCol w="937753">
                  <a:extLst>
                    <a:ext uri="{9D8B030D-6E8A-4147-A177-3AD203B41FA5}">
                      <a16:colId xmlns:a16="http://schemas.microsoft.com/office/drawing/2014/main" val="20001"/>
                    </a:ext>
                  </a:extLst>
                </a:gridCol>
              </a:tblGrid>
              <a:tr h="275023">
                <a:tc>
                  <a:txBody>
                    <a:bodyPr/>
                    <a:lstStyle/>
                    <a:p>
                      <a:pPr marL="0" marR="0" indent="0" algn="l" defTabSz="457200" rtl="0" eaLnBrk="1" fontAlgn="auto" latinLnBrk="0" hangingPunct="1">
                        <a:lnSpc>
                          <a:spcPct val="100000"/>
                        </a:lnSpc>
                        <a:spcBef>
                          <a:spcPts val="0"/>
                        </a:spcBef>
                        <a:spcAft>
                          <a:spcPts val="0"/>
                        </a:spcAft>
                        <a:buClr>
                          <a:srgbClr val="00B050"/>
                        </a:buClr>
                        <a:buSzPct val="100000"/>
                        <a:buFont typeface="Courier New" charset="0"/>
                        <a:buNone/>
                        <a:tabLst/>
                        <a:defRPr/>
                      </a:pPr>
                      <a:r>
                        <a:rPr lang="fr-FR" sz="1100" b="1" i="0" baseline="0" dirty="0">
                          <a:solidFill>
                            <a:schemeClr val="tx1"/>
                          </a:solidFill>
                          <a:latin typeface="Avenir Book" panose="02000503020000020003" pitchFamily="2" charset="0"/>
                          <a:ea typeface="Avenir Light" charset="0"/>
                          <a:cs typeface="Avenir Light" charset="0"/>
                        </a:rPr>
                        <a:t>BTS PROFESSIONS IMMOBILIERES</a:t>
                      </a:r>
                    </a:p>
                  </a:txBody>
                  <a:tcPr marL="86222" marR="86222" marT="43111" marB="43111">
                    <a:lnL w="3175" cap="flat" cmpd="sng" algn="ctr">
                      <a:noFill/>
                      <a:prstDash val="solid"/>
                      <a:round/>
                      <a:headEnd type="none" w="med" len="med"/>
                      <a:tailEnd type="none" w="med" len="med"/>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7938" marR="0" indent="0" algn="ctr" defTabSz="457200" rtl="0" eaLnBrk="1" fontAlgn="auto" latinLnBrk="0" hangingPunct="1">
                        <a:lnSpc>
                          <a:spcPct val="100000"/>
                        </a:lnSpc>
                        <a:spcBef>
                          <a:spcPts val="0"/>
                        </a:spcBef>
                        <a:spcAft>
                          <a:spcPts val="0"/>
                        </a:spcAft>
                        <a:buClrTx/>
                        <a:buSzTx/>
                        <a:buFontTx/>
                        <a:buNone/>
                        <a:tabLst/>
                        <a:defRPr/>
                      </a:pPr>
                      <a:r>
                        <a:rPr lang="fr-FR" sz="1100" b="1" i="0" dirty="0">
                          <a:solidFill>
                            <a:schemeClr val="tx1"/>
                          </a:solidFill>
                          <a:latin typeface="Avenir Light" charset="0"/>
                          <a:ea typeface="Avenir Light" charset="0"/>
                          <a:cs typeface="Avenir Light" charset="0"/>
                        </a:rPr>
                        <a:t>2002 à 2004</a:t>
                      </a:r>
                    </a:p>
                  </a:txBody>
                  <a:tcPr marL="86222" marR="86222" marT="43111" marB="43111">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75023">
                <a:tc gridSpan="2">
                  <a:txBody>
                    <a:bodyPr/>
                    <a:lstStyle/>
                    <a:p>
                      <a:pPr marL="171450" marR="0" lvl="0" indent="-171450" algn="l" defTabSz="457200" rtl="0" eaLnBrk="1" fontAlgn="auto" latinLnBrk="0" hangingPunct="1">
                        <a:lnSpc>
                          <a:spcPct val="100000"/>
                        </a:lnSpc>
                        <a:spcBef>
                          <a:spcPts val="0"/>
                        </a:spcBef>
                        <a:spcAft>
                          <a:spcPts val="0"/>
                        </a:spcAft>
                        <a:buClr>
                          <a:schemeClr val="tx1"/>
                        </a:buClr>
                        <a:buSzPct val="100000"/>
                        <a:buFont typeface="Arial" panose="020B0604020202020204" pitchFamily="34" charset="0"/>
                        <a:buChar char="•"/>
                        <a:tabLst/>
                        <a:defRPr/>
                      </a:pPr>
                      <a:r>
                        <a:rPr lang="fr-FR" sz="1100" b="1" i="0" kern="1200" baseline="0" dirty="0">
                          <a:solidFill>
                            <a:schemeClr val="bg1">
                              <a:lumMod val="65000"/>
                            </a:schemeClr>
                          </a:solidFill>
                          <a:latin typeface="Avenir Book" panose="02000503020000020003" pitchFamily="2" charset="0"/>
                          <a:ea typeface="Avenir Light" charset="0"/>
                          <a:cs typeface="Avenir Light" charset="0"/>
                        </a:rPr>
                        <a:t>CFA Orléans en alternance avec une étude notariale en Sologne</a:t>
                      </a:r>
                    </a:p>
                  </a:txBody>
                  <a:tcPr marL="86222" marR="86222" marT="43111" marB="43111">
                    <a:lnL w="3175" cap="flat" cmpd="sng" algn="ctr">
                      <a:noFill/>
                      <a:prstDash val="solid"/>
                      <a:round/>
                      <a:headEnd type="none" w="med" len="med"/>
                      <a:tailEnd type="none" w="med" len="med"/>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7938" marR="0" indent="0" algn="ctr" defTabSz="457200" rtl="0" eaLnBrk="1" fontAlgn="auto" latinLnBrk="0" hangingPunct="1">
                        <a:lnSpc>
                          <a:spcPct val="100000"/>
                        </a:lnSpc>
                        <a:spcBef>
                          <a:spcPts val="0"/>
                        </a:spcBef>
                        <a:spcAft>
                          <a:spcPts val="0"/>
                        </a:spcAft>
                        <a:buClrTx/>
                        <a:buSzTx/>
                        <a:buFontTx/>
                        <a:buNone/>
                        <a:tabLst/>
                        <a:defRPr/>
                      </a:pPr>
                      <a:endParaRPr lang="fr-FR" sz="1100" b="1" i="0" dirty="0">
                        <a:solidFill>
                          <a:schemeClr val="tx1"/>
                        </a:solidFill>
                        <a:latin typeface="Avenir Light" charset="0"/>
                        <a:ea typeface="Avenir Light" charset="0"/>
                        <a:cs typeface="Avenir Light" charset="0"/>
                      </a:endParaRPr>
                    </a:p>
                  </a:txBody>
                  <a:tcPr marL="86222" marR="86222" marT="43111" marB="43111">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00589820"/>
                  </a:ext>
                </a:extLst>
              </a:tr>
              <a:tr h="275023">
                <a:tc>
                  <a:txBody>
                    <a:bodyPr/>
                    <a:lstStyle/>
                    <a:p>
                      <a:pPr marL="0" marR="0" indent="0" algn="l" defTabSz="457200" rtl="0" eaLnBrk="1" fontAlgn="auto" latinLnBrk="0" hangingPunct="1">
                        <a:lnSpc>
                          <a:spcPct val="100000"/>
                        </a:lnSpc>
                        <a:spcBef>
                          <a:spcPts val="0"/>
                        </a:spcBef>
                        <a:spcAft>
                          <a:spcPts val="0"/>
                        </a:spcAft>
                        <a:buClr>
                          <a:srgbClr val="00B050"/>
                        </a:buClr>
                        <a:buSzPct val="100000"/>
                        <a:buFont typeface="Courier New" charset="0"/>
                        <a:buNone/>
                        <a:tabLst/>
                        <a:defRPr/>
                      </a:pPr>
                      <a:r>
                        <a:rPr lang="fr-FR" sz="1100" b="1" i="0" kern="1200" baseline="0" dirty="0">
                          <a:solidFill>
                            <a:schemeClr val="tx1"/>
                          </a:solidFill>
                          <a:latin typeface="Avenir Book" panose="02000503020000020003" pitchFamily="2" charset="0"/>
                          <a:ea typeface="Avenir Light" charset="0"/>
                          <a:cs typeface="Avenir Light" charset="0"/>
                        </a:rPr>
                        <a:t>BACCALAUREAT STMG</a:t>
                      </a:r>
                    </a:p>
                  </a:txBody>
                  <a:tcPr marL="86222" marR="86222" marT="43111" marB="43111">
                    <a:lnL w="3175" cap="flat" cmpd="sng" algn="ctr">
                      <a:noFill/>
                      <a:prstDash val="solid"/>
                      <a:round/>
                      <a:headEnd type="none" w="med" len="med"/>
                      <a:tailEnd type="none" w="med" len="med"/>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7938" marR="0" indent="0" algn="ctr" defTabSz="457200" rtl="0" eaLnBrk="1" fontAlgn="auto" latinLnBrk="0" hangingPunct="1">
                        <a:lnSpc>
                          <a:spcPct val="100000"/>
                        </a:lnSpc>
                        <a:spcBef>
                          <a:spcPts val="0"/>
                        </a:spcBef>
                        <a:spcAft>
                          <a:spcPts val="0"/>
                        </a:spcAft>
                        <a:buClrTx/>
                        <a:buSzTx/>
                        <a:buFontTx/>
                        <a:buNone/>
                        <a:tabLst/>
                        <a:defRPr/>
                      </a:pPr>
                      <a:r>
                        <a:rPr lang="fr-FR" sz="1100" b="1" i="0" dirty="0">
                          <a:solidFill>
                            <a:schemeClr val="tx1"/>
                          </a:solidFill>
                          <a:latin typeface="Avenir Light" charset="0"/>
                          <a:ea typeface="Avenir Light" charset="0"/>
                          <a:cs typeface="Avenir Light" charset="0"/>
                        </a:rPr>
                        <a:t>2002</a:t>
                      </a:r>
                    </a:p>
                  </a:txBody>
                  <a:tcPr marL="86222" marR="86222" marT="43111" marB="43111">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01559085"/>
                  </a:ext>
                </a:extLst>
              </a:tr>
              <a:tr h="275023">
                <a:tc gridSpan="2">
                  <a:txBody>
                    <a:bodyPr/>
                    <a:lstStyle/>
                    <a:p>
                      <a:pPr marL="171450" marR="0" lvl="0" indent="-171450" algn="l" defTabSz="457200" rtl="0" eaLnBrk="1" fontAlgn="auto" latinLnBrk="0" hangingPunct="1">
                        <a:lnSpc>
                          <a:spcPct val="100000"/>
                        </a:lnSpc>
                        <a:spcBef>
                          <a:spcPts val="0"/>
                        </a:spcBef>
                        <a:spcAft>
                          <a:spcPts val="0"/>
                        </a:spcAft>
                        <a:buClr>
                          <a:schemeClr val="tx1"/>
                        </a:buClr>
                        <a:buSzPct val="100000"/>
                        <a:buFont typeface="Arial" panose="020B0604020202020204" pitchFamily="34" charset="0"/>
                        <a:buChar char="•"/>
                        <a:tabLst/>
                        <a:defRPr/>
                      </a:pPr>
                      <a:r>
                        <a:rPr lang="fr-FR" sz="1100" b="1" i="0" kern="1200" baseline="0" dirty="0">
                          <a:solidFill>
                            <a:schemeClr val="bg1">
                              <a:lumMod val="65000"/>
                            </a:schemeClr>
                          </a:solidFill>
                          <a:latin typeface="Avenir Book" panose="02000503020000020003" pitchFamily="2" charset="0"/>
                          <a:ea typeface="Avenir Light" charset="0"/>
                          <a:cs typeface="Avenir Light" charset="0"/>
                        </a:rPr>
                        <a:t>Baccalauréat sciences et technologies du management et de la gestion - Mention bien - Lycée Charles Péguy (Orléans)</a:t>
                      </a:r>
                    </a:p>
                  </a:txBody>
                  <a:tcPr marL="86222" marR="86222" marT="43111" marB="43111">
                    <a:lnL w="3175" cap="flat" cmpd="sng" algn="ctr">
                      <a:noFill/>
                      <a:prstDash val="solid"/>
                      <a:round/>
                      <a:headEnd type="none" w="med" len="med"/>
                      <a:tailEnd type="none" w="med" len="med"/>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7938" marR="0" indent="0" algn="ctr" defTabSz="457200" rtl="0" eaLnBrk="1" fontAlgn="auto" latinLnBrk="0" hangingPunct="1">
                        <a:lnSpc>
                          <a:spcPct val="100000"/>
                        </a:lnSpc>
                        <a:spcBef>
                          <a:spcPts val="0"/>
                        </a:spcBef>
                        <a:spcAft>
                          <a:spcPts val="0"/>
                        </a:spcAft>
                        <a:buClrTx/>
                        <a:buSzTx/>
                        <a:buFontTx/>
                        <a:buNone/>
                        <a:tabLst/>
                        <a:defRPr/>
                      </a:pPr>
                      <a:endParaRPr lang="fr-FR" sz="1100" b="1" i="0" dirty="0">
                        <a:solidFill>
                          <a:schemeClr val="tx1"/>
                        </a:solidFill>
                        <a:latin typeface="Avenir Light" charset="0"/>
                        <a:ea typeface="Avenir Light" charset="0"/>
                        <a:cs typeface="Avenir Light" charset="0"/>
                      </a:endParaRPr>
                    </a:p>
                  </a:txBody>
                  <a:tcPr marL="86222" marR="86222" marT="43111" marB="43111">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53788413"/>
                  </a:ext>
                </a:extLst>
              </a:tr>
            </a:tbl>
          </a:graphicData>
        </a:graphic>
      </p:graphicFrame>
      <p:cxnSp>
        <p:nvCxnSpPr>
          <p:cNvPr id="50" name="Straight Connector 42">
            <a:extLst>
              <a:ext uri="{FF2B5EF4-FFF2-40B4-BE49-F238E27FC236}">
                <a16:creationId xmlns:a16="http://schemas.microsoft.com/office/drawing/2014/main" id="{63E14AD8-6627-2D44-AE79-AA0E686C1B72}"/>
              </a:ext>
            </a:extLst>
          </p:cNvPr>
          <p:cNvCxnSpPr/>
          <p:nvPr/>
        </p:nvCxnSpPr>
        <p:spPr>
          <a:xfrm>
            <a:off x="2543812" y="4965221"/>
            <a:ext cx="128740" cy="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cxnSp>
        <p:nvCxnSpPr>
          <p:cNvPr id="51" name="Straight Connector 42">
            <a:extLst>
              <a:ext uri="{FF2B5EF4-FFF2-40B4-BE49-F238E27FC236}">
                <a16:creationId xmlns:a16="http://schemas.microsoft.com/office/drawing/2014/main" id="{EA2A4E4B-FFB4-8845-AEC1-86CE1C44A32D}"/>
              </a:ext>
            </a:extLst>
          </p:cNvPr>
          <p:cNvCxnSpPr/>
          <p:nvPr/>
        </p:nvCxnSpPr>
        <p:spPr>
          <a:xfrm>
            <a:off x="2543812" y="6287897"/>
            <a:ext cx="128740" cy="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cxnSp>
        <p:nvCxnSpPr>
          <p:cNvPr id="52" name="Straight Connector 42">
            <a:extLst>
              <a:ext uri="{FF2B5EF4-FFF2-40B4-BE49-F238E27FC236}">
                <a16:creationId xmlns:a16="http://schemas.microsoft.com/office/drawing/2014/main" id="{C3E43EE9-2D1C-384E-A403-0CCFF909AB39}"/>
              </a:ext>
            </a:extLst>
          </p:cNvPr>
          <p:cNvCxnSpPr/>
          <p:nvPr/>
        </p:nvCxnSpPr>
        <p:spPr>
          <a:xfrm>
            <a:off x="2531904" y="8242557"/>
            <a:ext cx="128740" cy="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cxnSp>
        <p:nvCxnSpPr>
          <p:cNvPr id="53" name="Straight Connector 42">
            <a:extLst>
              <a:ext uri="{FF2B5EF4-FFF2-40B4-BE49-F238E27FC236}">
                <a16:creationId xmlns:a16="http://schemas.microsoft.com/office/drawing/2014/main" id="{5F2644A7-6EAE-B841-908E-147DB82109FA}"/>
              </a:ext>
            </a:extLst>
          </p:cNvPr>
          <p:cNvCxnSpPr/>
          <p:nvPr/>
        </p:nvCxnSpPr>
        <p:spPr>
          <a:xfrm>
            <a:off x="2531904" y="8932064"/>
            <a:ext cx="128740" cy="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9" name="Rectangle 8">
            <a:extLst>
              <a:ext uri="{FF2B5EF4-FFF2-40B4-BE49-F238E27FC236}">
                <a16:creationId xmlns:a16="http://schemas.microsoft.com/office/drawing/2014/main" id="{16877215-CA08-3245-9425-D8CE31B428C5}"/>
              </a:ext>
            </a:extLst>
          </p:cNvPr>
          <p:cNvSpPr/>
          <p:nvPr/>
        </p:nvSpPr>
        <p:spPr>
          <a:xfrm>
            <a:off x="60891" y="5979169"/>
            <a:ext cx="2160607" cy="1785104"/>
          </a:xfrm>
          <a:prstGeom prst="rect">
            <a:avLst/>
          </a:prstGeom>
        </p:spPr>
        <p:txBody>
          <a:bodyPr wrap="square">
            <a:spAutoFit/>
          </a:bodyPr>
          <a:lstStyle/>
          <a:p>
            <a:pPr marL="171450" indent="-171450">
              <a:buFont typeface="Arial" panose="020B0604020202020204" pitchFamily="34" charset="0"/>
              <a:buChar char="•"/>
            </a:pPr>
            <a:r>
              <a:rPr lang="fr-FR" sz="1000" dirty="0">
                <a:latin typeface="Avenir Book" panose="02000503020000020003" pitchFamily="2" charset="0"/>
              </a:rPr>
              <a:t>Ténacité et appétence pour les challenges de haut niveau</a:t>
            </a:r>
          </a:p>
          <a:p>
            <a:pPr marL="171450" indent="-171450">
              <a:buFont typeface="Arial" panose="020B0604020202020204" pitchFamily="34" charset="0"/>
              <a:buChar char="•"/>
            </a:pPr>
            <a:r>
              <a:rPr lang="fr-FR" sz="1000" dirty="0">
                <a:latin typeface="Avenir Book" panose="02000503020000020003" pitchFamily="2" charset="0"/>
              </a:rPr>
              <a:t>Agilité à trouver de nouveaux axes de vente</a:t>
            </a:r>
          </a:p>
          <a:p>
            <a:pPr marL="171450" indent="-171450">
              <a:buFont typeface="Arial" panose="020B0604020202020204" pitchFamily="34" charset="0"/>
              <a:buChar char="•"/>
            </a:pPr>
            <a:r>
              <a:rPr lang="fr-FR" sz="1000" dirty="0">
                <a:latin typeface="Avenir Book" panose="02000503020000020003" pitchFamily="2" charset="0"/>
              </a:rPr>
              <a:t>Goût pour la négociation et sens de l'écoute</a:t>
            </a:r>
          </a:p>
          <a:p>
            <a:pPr marL="171450" indent="-171450">
              <a:buFont typeface="Arial" panose="020B0604020202020204" pitchFamily="34" charset="0"/>
              <a:buChar char="•"/>
            </a:pPr>
            <a:r>
              <a:rPr lang="fr-FR" sz="1000" dirty="0">
                <a:latin typeface="Avenir Book" panose="02000503020000020003" pitchFamily="2" charset="0"/>
              </a:rPr>
              <a:t>Aptitudes au travail en équipe</a:t>
            </a:r>
          </a:p>
          <a:p>
            <a:pPr marL="171450" indent="-171450">
              <a:buFont typeface="Arial" panose="020B0604020202020204" pitchFamily="34" charset="0"/>
              <a:buChar char="•"/>
            </a:pPr>
            <a:r>
              <a:rPr lang="fr-FR" sz="1000" dirty="0">
                <a:latin typeface="Avenir Book" panose="02000503020000020003" pitchFamily="2" charset="0"/>
              </a:rPr>
              <a:t>Transmission d'expérience avec bienveillance</a:t>
            </a:r>
          </a:p>
          <a:p>
            <a:pPr marL="171450" indent="-171450">
              <a:buFont typeface="Arial" panose="020B0604020202020204" pitchFamily="34" charset="0"/>
              <a:buChar char="•"/>
            </a:pPr>
            <a:r>
              <a:rPr lang="fr-FR" sz="1000" dirty="0">
                <a:latin typeface="Avenir Book" panose="02000503020000020003" pitchFamily="2" charset="0"/>
              </a:rPr>
              <a:t>Sens du contact et de la communication</a:t>
            </a:r>
          </a:p>
        </p:txBody>
      </p:sp>
      <p:sp>
        <p:nvSpPr>
          <p:cNvPr id="55" name="Rectangle 54">
            <a:extLst>
              <a:ext uri="{FF2B5EF4-FFF2-40B4-BE49-F238E27FC236}">
                <a16:creationId xmlns:a16="http://schemas.microsoft.com/office/drawing/2014/main" id="{B0AE2B0A-A3EA-1944-9624-061ECBF93A1B}"/>
              </a:ext>
            </a:extLst>
          </p:cNvPr>
          <p:cNvSpPr/>
          <p:nvPr/>
        </p:nvSpPr>
        <p:spPr>
          <a:xfrm>
            <a:off x="0" y="7859682"/>
            <a:ext cx="2359742" cy="396167"/>
          </a:xfrm>
          <a:prstGeom prst="rect">
            <a:avLst/>
          </a:prstGeom>
          <a:solidFill>
            <a:srgbClr val="2BAFD4"/>
          </a:solidFill>
          <a:ln w="12700">
            <a:noFill/>
          </a:ln>
        </p:spPr>
        <p:style>
          <a:lnRef idx="2">
            <a:schemeClr val="dk1"/>
          </a:lnRef>
          <a:fillRef idx="1">
            <a:schemeClr val="lt1"/>
          </a:fillRef>
          <a:effectRef idx="0">
            <a:schemeClr val="dk1"/>
          </a:effectRef>
          <a:fontRef idx="minor">
            <a:schemeClr val="dk1"/>
          </a:fontRef>
        </p:style>
        <p:txBody>
          <a:bodyPr rtlCol="0" anchor="ctr"/>
          <a:lstStyle/>
          <a:p>
            <a:pPr lvl="0"/>
            <a:r>
              <a:rPr lang="en-US" sz="1500" b="1" dirty="0">
                <a:solidFill>
                  <a:schemeClr val="bg1"/>
                </a:solidFill>
                <a:latin typeface="Avenir Light" charset="0"/>
                <a:ea typeface="Avenir Light" charset="0"/>
                <a:cs typeface="Avenir Light" charset="0"/>
              </a:rPr>
              <a:t>	</a:t>
            </a:r>
            <a:r>
              <a:rPr lang="en-US" sz="1500" b="1" dirty="0" err="1">
                <a:solidFill>
                  <a:schemeClr val="bg1"/>
                </a:solidFill>
                <a:latin typeface="Avenir Light" charset="0"/>
                <a:ea typeface="Avenir Light" charset="0"/>
                <a:cs typeface="Avenir Light" charset="0"/>
              </a:rPr>
              <a:t>Compétences</a:t>
            </a:r>
            <a:endParaRPr lang="en-US" sz="1500" b="1" dirty="0">
              <a:solidFill>
                <a:schemeClr val="bg1"/>
              </a:solidFill>
              <a:latin typeface="Avenir Light" charset="0"/>
              <a:ea typeface="Avenir Light" charset="0"/>
              <a:cs typeface="Avenir Light" charset="0"/>
            </a:endParaRPr>
          </a:p>
        </p:txBody>
      </p:sp>
      <p:sp>
        <p:nvSpPr>
          <p:cNvPr id="56" name="Rectangle 55">
            <a:extLst>
              <a:ext uri="{FF2B5EF4-FFF2-40B4-BE49-F238E27FC236}">
                <a16:creationId xmlns:a16="http://schemas.microsoft.com/office/drawing/2014/main" id="{C7E73CE3-DB8B-7842-A71F-9E93E256EBC7}"/>
              </a:ext>
            </a:extLst>
          </p:cNvPr>
          <p:cNvSpPr/>
          <p:nvPr/>
        </p:nvSpPr>
        <p:spPr>
          <a:xfrm>
            <a:off x="-3897" y="1552403"/>
            <a:ext cx="7562850" cy="557565"/>
          </a:xfrm>
          <a:prstGeom prst="rect">
            <a:avLst/>
          </a:prstGeom>
          <a:solidFill>
            <a:srgbClr val="454545"/>
          </a:solidFill>
          <a:ln w="12700">
            <a:noFill/>
          </a:ln>
        </p:spPr>
        <p:style>
          <a:lnRef idx="2">
            <a:schemeClr val="dk1"/>
          </a:lnRef>
          <a:fillRef idx="1">
            <a:schemeClr val="lt1"/>
          </a:fillRef>
          <a:effectRef idx="0">
            <a:schemeClr val="dk1"/>
          </a:effectRef>
          <a:fontRef idx="minor">
            <a:schemeClr val="dk1"/>
          </a:fontRef>
        </p:style>
        <p:txBody>
          <a:bodyPr rtlCol="0" anchor="ctr"/>
          <a:lstStyle/>
          <a:p>
            <a:pPr marL="360363" lvl="0"/>
            <a:endParaRPr lang="en-US" sz="1500" b="1">
              <a:solidFill>
                <a:schemeClr val="bg1"/>
              </a:solidFill>
              <a:latin typeface="Avenir Light" charset="0"/>
              <a:ea typeface="Avenir Light" charset="0"/>
              <a:cs typeface="Avenir Light" charset="0"/>
            </a:endParaRPr>
          </a:p>
        </p:txBody>
      </p:sp>
      <p:sp>
        <p:nvSpPr>
          <p:cNvPr id="57" name="TextBox 30">
            <a:extLst>
              <a:ext uri="{FF2B5EF4-FFF2-40B4-BE49-F238E27FC236}">
                <a16:creationId xmlns:a16="http://schemas.microsoft.com/office/drawing/2014/main" id="{63EDDBE8-50A9-B040-BBEC-06F527435D4C}"/>
              </a:ext>
            </a:extLst>
          </p:cNvPr>
          <p:cNvSpPr txBox="1"/>
          <p:nvPr/>
        </p:nvSpPr>
        <p:spPr>
          <a:xfrm>
            <a:off x="1024495" y="1697836"/>
            <a:ext cx="1518163" cy="246221"/>
          </a:xfrm>
          <a:prstGeom prst="rect">
            <a:avLst/>
          </a:prstGeom>
          <a:noFill/>
        </p:spPr>
        <p:txBody>
          <a:bodyPr wrap="square" rtlCol="0">
            <a:spAutoFit/>
          </a:bodyPr>
          <a:lstStyle/>
          <a:p>
            <a:r>
              <a:rPr lang="en-US" sz="1000" i="1" dirty="0">
                <a:solidFill>
                  <a:prstClr val="white"/>
                </a:solidFill>
                <a:latin typeface="Avenir Light" charset="0"/>
                <a:ea typeface="Avenir Light" charset="0"/>
                <a:cs typeface="Avenir Light" charset="0"/>
              </a:rPr>
              <a:t>+33 1 02 03 04 05</a:t>
            </a:r>
            <a:endParaRPr lang="en-US" sz="800" i="1" dirty="0"/>
          </a:p>
        </p:txBody>
      </p:sp>
      <p:sp>
        <p:nvSpPr>
          <p:cNvPr id="58" name="TextBox 31">
            <a:extLst>
              <a:ext uri="{FF2B5EF4-FFF2-40B4-BE49-F238E27FC236}">
                <a16:creationId xmlns:a16="http://schemas.microsoft.com/office/drawing/2014/main" id="{CDB16C9E-415C-E644-9CEE-0144FA9D2F22}"/>
              </a:ext>
            </a:extLst>
          </p:cNvPr>
          <p:cNvSpPr txBox="1"/>
          <p:nvPr/>
        </p:nvSpPr>
        <p:spPr>
          <a:xfrm>
            <a:off x="3396066" y="1697836"/>
            <a:ext cx="1518163" cy="246221"/>
          </a:xfrm>
          <a:prstGeom prst="rect">
            <a:avLst/>
          </a:prstGeom>
          <a:noFill/>
        </p:spPr>
        <p:txBody>
          <a:bodyPr wrap="square" rtlCol="0">
            <a:spAutoFit/>
          </a:bodyPr>
          <a:lstStyle/>
          <a:p>
            <a:r>
              <a:rPr lang="en-US" sz="1000" i="1" dirty="0" err="1">
                <a:solidFill>
                  <a:prstClr val="white"/>
                </a:solidFill>
                <a:latin typeface="Avenir Light" charset="0"/>
                <a:ea typeface="Avenir Light" charset="0"/>
                <a:cs typeface="Avenir Light" charset="0"/>
              </a:rPr>
              <a:t>Facebook.com</a:t>
            </a:r>
            <a:r>
              <a:rPr lang="en-US" sz="1000" i="1" dirty="0">
                <a:solidFill>
                  <a:prstClr val="white"/>
                </a:solidFill>
                <a:latin typeface="Avenir Light" charset="0"/>
                <a:ea typeface="Avenir Light" charset="0"/>
                <a:cs typeface="Avenir Light" charset="0"/>
              </a:rPr>
              <a:t>/</a:t>
            </a:r>
            <a:r>
              <a:rPr lang="en-US" sz="1000" i="1" dirty="0" err="1">
                <a:solidFill>
                  <a:prstClr val="white"/>
                </a:solidFill>
                <a:latin typeface="Avenir Light" charset="0"/>
                <a:ea typeface="Avenir Light" charset="0"/>
                <a:cs typeface="Avenir Light" charset="0"/>
              </a:rPr>
              <a:t>alexdd</a:t>
            </a:r>
            <a:endParaRPr lang="en-US" sz="800" i="1" dirty="0"/>
          </a:p>
        </p:txBody>
      </p:sp>
      <p:sp>
        <p:nvSpPr>
          <p:cNvPr id="59" name="TextBox 32">
            <a:extLst>
              <a:ext uri="{FF2B5EF4-FFF2-40B4-BE49-F238E27FC236}">
                <a16:creationId xmlns:a16="http://schemas.microsoft.com/office/drawing/2014/main" id="{A2232807-5772-404D-A91C-7E1DCE8326C5}"/>
              </a:ext>
            </a:extLst>
          </p:cNvPr>
          <p:cNvSpPr txBox="1"/>
          <p:nvPr/>
        </p:nvSpPr>
        <p:spPr>
          <a:xfrm>
            <a:off x="5831547" y="1697836"/>
            <a:ext cx="1518163" cy="246221"/>
          </a:xfrm>
          <a:prstGeom prst="rect">
            <a:avLst/>
          </a:prstGeom>
          <a:noFill/>
        </p:spPr>
        <p:txBody>
          <a:bodyPr wrap="square" rtlCol="0">
            <a:spAutoFit/>
          </a:bodyPr>
          <a:lstStyle/>
          <a:p>
            <a:r>
              <a:rPr lang="en-US" sz="1000" i="1" dirty="0" err="1">
                <a:solidFill>
                  <a:prstClr val="white"/>
                </a:solidFill>
                <a:latin typeface="Avenir Light" charset="0"/>
                <a:ea typeface="Avenir Light" charset="0"/>
                <a:cs typeface="Avenir Light" charset="0"/>
              </a:rPr>
              <a:t>Twitter.com</a:t>
            </a:r>
            <a:r>
              <a:rPr lang="en-US" sz="1000" i="1" dirty="0">
                <a:solidFill>
                  <a:prstClr val="white"/>
                </a:solidFill>
                <a:latin typeface="Avenir Light" charset="0"/>
                <a:ea typeface="Avenir Light" charset="0"/>
                <a:cs typeface="Avenir Light" charset="0"/>
              </a:rPr>
              <a:t>/add</a:t>
            </a:r>
            <a:endParaRPr lang="en-US" sz="800" i="1" dirty="0"/>
          </a:p>
        </p:txBody>
      </p:sp>
      <p:pic>
        <p:nvPicPr>
          <p:cNvPr id="60" name="Picture 13">
            <a:extLst>
              <a:ext uri="{FF2B5EF4-FFF2-40B4-BE49-F238E27FC236}">
                <a16:creationId xmlns:a16="http://schemas.microsoft.com/office/drawing/2014/main" id="{FDFBC72D-41B2-DC45-986F-066BE93C27F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80798" y="1683644"/>
            <a:ext cx="261237" cy="261237"/>
          </a:xfrm>
          <a:prstGeom prst="rect">
            <a:avLst/>
          </a:prstGeom>
        </p:spPr>
      </p:pic>
      <p:pic>
        <p:nvPicPr>
          <p:cNvPr id="61" name="Picture 15">
            <a:extLst>
              <a:ext uri="{FF2B5EF4-FFF2-40B4-BE49-F238E27FC236}">
                <a16:creationId xmlns:a16="http://schemas.microsoft.com/office/drawing/2014/main" id="{9B5F23D5-A757-7E4F-A6E3-5C2178199B1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607350" y="1682143"/>
            <a:ext cx="262809" cy="262809"/>
          </a:xfrm>
          <a:prstGeom prst="rect">
            <a:avLst/>
          </a:prstGeom>
        </p:spPr>
      </p:pic>
      <p:pic>
        <p:nvPicPr>
          <p:cNvPr id="62" name="Picture 16">
            <a:extLst>
              <a:ext uri="{FF2B5EF4-FFF2-40B4-BE49-F238E27FC236}">
                <a16:creationId xmlns:a16="http://schemas.microsoft.com/office/drawing/2014/main" id="{A5A9D1DF-ACC0-544D-89AC-6B2FBD2D92E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12550" y="1682143"/>
            <a:ext cx="262809" cy="262809"/>
          </a:xfrm>
          <a:prstGeom prst="rect">
            <a:avLst/>
          </a:prstGeom>
        </p:spPr>
      </p:pic>
      <p:sp>
        <p:nvSpPr>
          <p:cNvPr id="10" name="Rectangle 9">
            <a:extLst>
              <a:ext uri="{FF2B5EF4-FFF2-40B4-BE49-F238E27FC236}">
                <a16:creationId xmlns:a16="http://schemas.microsoft.com/office/drawing/2014/main" id="{DE62CAB7-3CF7-1944-B951-D4CCEBBF0D23}"/>
              </a:ext>
            </a:extLst>
          </p:cNvPr>
          <p:cNvSpPr/>
          <p:nvPr/>
        </p:nvSpPr>
        <p:spPr>
          <a:xfrm>
            <a:off x="60891" y="8363642"/>
            <a:ext cx="2205515" cy="1938992"/>
          </a:xfrm>
          <a:prstGeom prst="rect">
            <a:avLst/>
          </a:prstGeom>
        </p:spPr>
        <p:txBody>
          <a:bodyPr wrap="square">
            <a:spAutoFit/>
          </a:bodyPr>
          <a:lstStyle/>
          <a:p>
            <a:pPr marL="171450" indent="-171450">
              <a:buFont typeface="Arial" panose="020B0604020202020204" pitchFamily="34" charset="0"/>
              <a:buChar char="•"/>
            </a:pPr>
            <a:r>
              <a:rPr lang="fr-FR" sz="1000" dirty="0">
                <a:latin typeface="Avenir Book" panose="02000503020000020003" pitchFamily="2" charset="0"/>
              </a:rPr>
              <a:t>Connaissances sectorielles approfondies de la zone Orléans Sud - Sologne : prix, secteur, réseau de contacts...</a:t>
            </a:r>
          </a:p>
          <a:p>
            <a:pPr marL="171450" indent="-171450">
              <a:buFont typeface="Arial" panose="020B0604020202020204" pitchFamily="34" charset="0"/>
              <a:buChar char="•"/>
            </a:pPr>
            <a:r>
              <a:rPr lang="fr-FR" sz="1000" dirty="0">
                <a:latin typeface="Avenir Book" panose="02000503020000020003" pitchFamily="2" charset="0"/>
              </a:rPr>
              <a:t>Management : encadrement de stagiaires</a:t>
            </a:r>
          </a:p>
          <a:p>
            <a:pPr marL="171450" indent="-171450">
              <a:buFont typeface="Arial" panose="020B0604020202020204" pitchFamily="34" charset="0"/>
              <a:buChar char="•"/>
            </a:pPr>
            <a:r>
              <a:rPr lang="fr-FR" sz="1000" dirty="0">
                <a:latin typeface="Avenir Book" panose="02000503020000020003" pitchFamily="2" charset="0"/>
              </a:rPr>
              <a:t>Langues : français (langue maternelle), anglais (B1)</a:t>
            </a:r>
          </a:p>
          <a:p>
            <a:pPr marL="171450" indent="-171450">
              <a:buFont typeface="Arial" panose="020B0604020202020204" pitchFamily="34" charset="0"/>
              <a:buChar char="•"/>
            </a:pPr>
            <a:r>
              <a:rPr lang="fr-FR" sz="1000" dirty="0">
                <a:latin typeface="Avenir Book" panose="02000503020000020003" pitchFamily="2" charset="0"/>
              </a:rPr>
              <a:t>Informatique WordPress (bon niveau), tableurs et traitements de texte (Excel, Word, PowerPoint...)</a:t>
            </a:r>
          </a:p>
        </p:txBody>
      </p:sp>
      <p:sp>
        <p:nvSpPr>
          <p:cNvPr id="64" name="Rectangle 63">
            <a:extLst>
              <a:ext uri="{FF2B5EF4-FFF2-40B4-BE49-F238E27FC236}">
                <a16:creationId xmlns:a16="http://schemas.microsoft.com/office/drawing/2014/main" id="{8F595002-A69B-6940-A1CA-547F365843B1}"/>
              </a:ext>
            </a:extLst>
          </p:cNvPr>
          <p:cNvSpPr/>
          <p:nvPr/>
        </p:nvSpPr>
        <p:spPr>
          <a:xfrm>
            <a:off x="2664541" y="9500672"/>
            <a:ext cx="4898309" cy="396167"/>
          </a:xfrm>
          <a:prstGeom prst="rect">
            <a:avLst/>
          </a:prstGeom>
          <a:solidFill>
            <a:srgbClr val="454545"/>
          </a:solidFill>
          <a:ln w="12700">
            <a:noFill/>
          </a:ln>
        </p:spPr>
        <p:style>
          <a:lnRef idx="2">
            <a:schemeClr val="dk1"/>
          </a:lnRef>
          <a:fillRef idx="1">
            <a:schemeClr val="lt1"/>
          </a:fillRef>
          <a:effectRef idx="0">
            <a:schemeClr val="dk1"/>
          </a:effectRef>
          <a:fontRef idx="minor">
            <a:schemeClr val="dk1"/>
          </a:fontRef>
        </p:style>
        <p:txBody>
          <a:bodyPr rtlCol="0" anchor="ctr"/>
          <a:lstStyle/>
          <a:p>
            <a:pPr marL="360363" lvl="0"/>
            <a:r>
              <a:rPr lang="en-US" sz="1500" b="1" dirty="0" err="1">
                <a:solidFill>
                  <a:schemeClr val="bg1"/>
                </a:solidFill>
                <a:latin typeface="Avenir Light" charset="0"/>
                <a:ea typeface="Avenir Light" charset="0"/>
                <a:cs typeface="Avenir Light" charset="0"/>
              </a:rPr>
              <a:t>Centres</a:t>
            </a:r>
            <a:r>
              <a:rPr lang="en-US" sz="1500" b="1" dirty="0">
                <a:solidFill>
                  <a:schemeClr val="bg1"/>
                </a:solidFill>
                <a:latin typeface="Avenir Light" charset="0"/>
                <a:ea typeface="Avenir Light" charset="0"/>
                <a:cs typeface="Avenir Light" charset="0"/>
              </a:rPr>
              <a:t> </a:t>
            </a:r>
            <a:r>
              <a:rPr lang="en-US" sz="1500" b="1" dirty="0" err="1">
                <a:solidFill>
                  <a:schemeClr val="bg1"/>
                </a:solidFill>
                <a:latin typeface="Avenir Light" charset="0"/>
                <a:ea typeface="Avenir Light" charset="0"/>
                <a:cs typeface="Avenir Light" charset="0"/>
              </a:rPr>
              <a:t>d'intérêt</a:t>
            </a:r>
            <a:endParaRPr lang="en-US" sz="1500" b="1" dirty="0">
              <a:solidFill>
                <a:schemeClr val="bg1"/>
              </a:solidFill>
              <a:latin typeface="Avenir Light" charset="0"/>
              <a:ea typeface="Avenir Light" charset="0"/>
              <a:cs typeface="Avenir Light" charset="0"/>
            </a:endParaRPr>
          </a:p>
        </p:txBody>
      </p:sp>
      <p:sp>
        <p:nvSpPr>
          <p:cNvPr id="65" name="Rectangle 64">
            <a:extLst>
              <a:ext uri="{FF2B5EF4-FFF2-40B4-BE49-F238E27FC236}">
                <a16:creationId xmlns:a16="http://schemas.microsoft.com/office/drawing/2014/main" id="{13652F94-AAF3-8541-BEB9-34DF53721D73}"/>
              </a:ext>
            </a:extLst>
          </p:cNvPr>
          <p:cNvSpPr/>
          <p:nvPr/>
        </p:nvSpPr>
        <p:spPr>
          <a:xfrm>
            <a:off x="2546555" y="9500671"/>
            <a:ext cx="117986" cy="396167"/>
          </a:xfrm>
          <a:prstGeom prst="rect">
            <a:avLst/>
          </a:prstGeom>
          <a:solidFill>
            <a:srgbClr val="2BAFD4"/>
          </a:solidFill>
          <a:ln w="12700">
            <a:noFill/>
          </a:ln>
        </p:spPr>
        <p:style>
          <a:lnRef idx="2">
            <a:schemeClr val="dk1"/>
          </a:lnRef>
          <a:fillRef idx="1">
            <a:schemeClr val="lt1"/>
          </a:fillRef>
          <a:effectRef idx="0">
            <a:schemeClr val="dk1"/>
          </a:effectRef>
          <a:fontRef idx="minor">
            <a:schemeClr val="dk1"/>
          </a:fontRef>
        </p:style>
        <p:txBody>
          <a:bodyPr rtlCol="0" anchor="ctr"/>
          <a:lstStyle/>
          <a:p>
            <a:pPr lvl="0"/>
            <a:endParaRPr lang="en-US" sz="1500" b="1">
              <a:solidFill>
                <a:schemeClr val="bg1"/>
              </a:solidFill>
              <a:latin typeface="Avenir Light" charset="0"/>
              <a:ea typeface="Avenir Light" charset="0"/>
              <a:cs typeface="Avenir Light" charset="0"/>
            </a:endParaRPr>
          </a:p>
        </p:txBody>
      </p:sp>
      <p:sp>
        <p:nvSpPr>
          <p:cNvPr id="11" name="Rectangle 10">
            <a:extLst>
              <a:ext uri="{FF2B5EF4-FFF2-40B4-BE49-F238E27FC236}">
                <a16:creationId xmlns:a16="http://schemas.microsoft.com/office/drawing/2014/main" id="{D887F228-BC89-274D-A551-807EACD40E94}"/>
              </a:ext>
            </a:extLst>
          </p:cNvPr>
          <p:cNvSpPr/>
          <p:nvPr/>
        </p:nvSpPr>
        <p:spPr>
          <a:xfrm>
            <a:off x="2660644" y="9968622"/>
            <a:ext cx="4841315" cy="430887"/>
          </a:xfrm>
          <a:prstGeom prst="rect">
            <a:avLst/>
          </a:prstGeom>
        </p:spPr>
        <p:txBody>
          <a:bodyPr wrap="square">
            <a:spAutoFit/>
          </a:bodyPr>
          <a:lstStyle/>
          <a:p>
            <a:pPr marL="171450" indent="-171450">
              <a:buFont typeface="Arial" panose="020B0604020202020204" pitchFamily="34" charset="0"/>
              <a:buChar char="•"/>
            </a:pPr>
            <a:r>
              <a:rPr lang="fr-FR" sz="1100" dirty="0">
                <a:latin typeface="Avenir Book" panose="02000503020000020003" pitchFamily="2" charset="0"/>
              </a:rPr>
              <a:t>Sports : </a:t>
            </a:r>
            <a:r>
              <a:rPr lang="fr-FR" sz="1100" b="1" dirty="0">
                <a:solidFill>
                  <a:schemeClr val="bg1">
                    <a:lumMod val="65000"/>
                  </a:schemeClr>
                </a:solidFill>
                <a:latin typeface="Avenir Book" panose="02000503020000020003" pitchFamily="2" charset="0"/>
              </a:rPr>
              <a:t>golf (licencié), aviron (amateur)</a:t>
            </a:r>
          </a:p>
          <a:p>
            <a:pPr marL="171450" indent="-171450">
              <a:buFont typeface="Arial" panose="020B0604020202020204" pitchFamily="34" charset="0"/>
              <a:buChar char="•"/>
            </a:pPr>
            <a:r>
              <a:rPr lang="fr-FR" sz="1100" dirty="0">
                <a:latin typeface="Avenir Book" panose="02000503020000020003" pitchFamily="2" charset="0"/>
              </a:rPr>
              <a:t>Patrimoine : </a:t>
            </a:r>
            <a:r>
              <a:rPr lang="fr-FR" sz="1100" b="1" dirty="0">
                <a:solidFill>
                  <a:schemeClr val="bg1">
                    <a:lumMod val="65000"/>
                  </a:schemeClr>
                </a:solidFill>
                <a:latin typeface="Avenir Book" panose="02000503020000020003" pitchFamily="2" charset="0"/>
              </a:rPr>
              <a:t>membre de l'association Maisons Paysannes du Loiret</a:t>
            </a:r>
          </a:p>
        </p:txBody>
      </p:sp>
      <p:sp>
        <p:nvSpPr>
          <p:cNvPr id="67" name="Rectangle 66">
            <a:extLst>
              <a:ext uri="{FF2B5EF4-FFF2-40B4-BE49-F238E27FC236}">
                <a16:creationId xmlns:a16="http://schemas.microsoft.com/office/drawing/2014/main" id="{1F7F062A-E912-0748-A0CD-EBDCBF868245}"/>
              </a:ext>
            </a:extLst>
          </p:cNvPr>
          <p:cNvSpPr/>
          <p:nvPr/>
        </p:nvSpPr>
        <p:spPr>
          <a:xfrm>
            <a:off x="3758" y="7859682"/>
            <a:ext cx="117986" cy="396167"/>
          </a:xfrm>
          <a:prstGeom prst="rect">
            <a:avLst/>
          </a:prstGeom>
          <a:solidFill>
            <a:srgbClr val="454545"/>
          </a:solidFill>
          <a:ln w="12700">
            <a:noFill/>
          </a:ln>
        </p:spPr>
        <p:style>
          <a:lnRef idx="2">
            <a:schemeClr val="dk1"/>
          </a:lnRef>
          <a:fillRef idx="1">
            <a:schemeClr val="lt1"/>
          </a:fillRef>
          <a:effectRef idx="0">
            <a:schemeClr val="dk1"/>
          </a:effectRef>
          <a:fontRef idx="minor">
            <a:schemeClr val="dk1"/>
          </a:fontRef>
        </p:style>
        <p:txBody>
          <a:bodyPr rtlCol="0" anchor="ctr"/>
          <a:lstStyle/>
          <a:p>
            <a:pPr lvl="0"/>
            <a:endParaRPr lang="en-US" sz="1500" b="1">
              <a:solidFill>
                <a:schemeClr val="bg1"/>
              </a:solidFill>
              <a:latin typeface="Avenir Light" charset="0"/>
              <a:ea typeface="Avenir Light" charset="0"/>
              <a:cs typeface="Avenir Light" charset="0"/>
            </a:endParaRPr>
          </a:p>
        </p:txBody>
      </p:sp>
      <p:sp>
        <p:nvSpPr>
          <p:cNvPr id="68" name="Rectangle 67">
            <a:extLst>
              <a:ext uri="{FF2B5EF4-FFF2-40B4-BE49-F238E27FC236}">
                <a16:creationId xmlns:a16="http://schemas.microsoft.com/office/drawing/2014/main" id="{7EBB2232-9CAF-AE4F-8BD7-6344344E2B18}"/>
              </a:ext>
            </a:extLst>
          </p:cNvPr>
          <p:cNvSpPr/>
          <p:nvPr/>
        </p:nvSpPr>
        <p:spPr>
          <a:xfrm>
            <a:off x="-1049" y="5510779"/>
            <a:ext cx="117986" cy="396167"/>
          </a:xfrm>
          <a:prstGeom prst="rect">
            <a:avLst/>
          </a:prstGeom>
          <a:solidFill>
            <a:srgbClr val="454545"/>
          </a:solidFill>
          <a:ln w="12700">
            <a:noFill/>
          </a:ln>
        </p:spPr>
        <p:style>
          <a:lnRef idx="2">
            <a:schemeClr val="dk1"/>
          </a:lnRef>
          <a:fillRef idx="1">
            <a:schemeClr val="lt1"/>
          </a:fillRef>
          <a:effectRef idx="0">
            <a:schemeClr val="dk1"/>
          </a:effectRef>
          <a:fontRef idx="minor">
            <a:schemeClr val="dk1"/>
          </a:fontRef>
        </p:style>
        <p:txBody>
          <a:bodyPr rtlCol="0" anchor="ctr"/>
          <a:lstStyle/>
          <a:p>
            <a:pPr lvl="0"/>
            <a:endParaRPr lang="en-US" sz="1500" b="1">
              <a:solidFill>
                <a:schemeClr val="bg1"/>
              </a:solidFill>
              <a:latin typeface="Avenir Light" charset="0"/>
              <a:ea typeface="Avenir Light" charset="0"/>
              <a:cs typeface="Avenir Light" charset="0"/>
            </a:endParaRPr>
          </a:p>
        </p:txBody>
      </p:sp>
    </p:spTree>
    <p:extLst>
      <p:ext uri="{BB962C8B-B14F-4D97-AF65-F5344CB8AC3E}">
        <p14:creationId xmlns:p14="http://schemas.microsoft.com/office/powerpoint/2010/main" val="756935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51505" y="645774"/>
            <a:ext cx="6659843" cy="9357488"/>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446"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446" dirty="0">
                <a:solidFill>
                  <a:schemeClr val="tx1">
                    <a:lumMod val="50000"/>
                    <a:lumOff val="50000"/>
                  </a:schemeClr>
                </a:solidFill>
              </a:rPr>
            </a:br>
            <a:r>
              <a:rPr lang="fr-FR" sz="2446" dirty="0" err="1">
                <a:solidFill>
                  <a:schemeClr val="tx1">
                    <a:lumMod val="50000"/>
                    <a:lumOff val="50000"/>
                  </a:schemeClr>
                </a:solidFill>
              </a:rPr>
              <a:t>Disclaimer</a:t>
            </a:r>
            <a:r>
              <a:rPr lang="fr-FR" sz="2446" dirty="0">
                <a:solidFill>
                  <a:schemeClr val="tx1">
                    <a:lumMod val="50000"/>
                    <a:lumOff val="50000"/>
                  </a:schemeClr>
                </a:solidFill>
              </a:rPr>
              <a:t> : Les modèles disponibles sur notre site fournis "en l'état" et sans garantie.</a:t>
            </a:r>
          </a:p>
          <a:p>
            <a:pPr marL="0" indent="0">
              <a:buNone/>
            </a:pPr>
            <a:endParaRPr lang="fr-FR" sz="2446" dirty="0">
              <a:solidFill>
                <a:schemeClr val="tx1">
                  <a:lumMod val="50000"/>
                  <a:lumOff val="50000"/>
                </a:schemeClr>
              </a:solidFill>
            </a:endParaRPr>
          </a:p>
          <a:p>
            <a:pPr marL="0" indent="0" algn="ctr">
              <a:buNone/>
            </a:pPr>
            <a:r>
              <a:rPr lang="fr-FR" sz="2446" dirty="0" err="1"/>
              <a:t>Créeruncv.com</a:t>
            </a:r>
            <a:r>
              <a:rPr lang="fr-FR" sz="2446" dirty="0"/>
              <a:t> est un site gratuit. </a:t>
            </a:r>
          </a:p>
        </p:txBody>
      </p:sp>
    </p:spTree>
    <p:extLst>
      <p:ext uri="{BB962C8B-B14F-4D97-AF65-F5344CB8AC3E}">
        <p14:creationId xmlns:p14="http://schemas.microsoft.com/office/powerpoint/2010/main" val="940515441"/>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Révolution.thmx</Template>
  <TotalTime>1220</TotalTime>
  <Words>646</Words>
  <Application>Microsoft Macintosh PowerPoint</Application>
  <PresentationFormat>Personnalisé</PresentationFormat>
  <Paragraphs>92</Paragraphs>
  <Slides>2</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vt:i4>
      </vt:variant>
    </vt:vector>
  </HeadingPairs>
  <TitlesOfParts>
    <vt:vector size="9" baseType="lpstr">
      <vt:lpstr>Arial</vt:lpstr>
      <vt:lpstr>Avenir Book</vt:lpstr>
      <vt:lpstr>Avenir Light</vt:lpstr>
      <vt:lpstr>Calibri</vt:lpstr>
      <vt:lpstr>Courier New</vt:lpstr>
      <vt:lpstr>Wingdings</vt:lpstr>
      <vt:lpstr>Thème Office</vt:lpstr>
      <vt:lpstr>Présentation PowerPoint</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cv113</dc:title>
  <dc:subject/>
  <dc:creator>www.creeruncv.com</dc:creator>
  <cp:keywords/>
  <dc:description/>
  <cp:lastModifiedBy>Axel Maille</cp:lastModifiedBy>
  <cp:revision>114</cp:revision>
  <dcterms:created xsi:type="dcterms:W3CDTF">2014-12-03T08:33:54Z</dcterms:created>
  <dcterms:modified xsi:type="dcterms:W3CDTF">2024-03-04T14:48:20Z</dcterms:modified>
  <cp:category/>
</cp:coreProperties>
</file>