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1"/>
    <a:srgbClr val="FCD0CA"/>
    <a:srgbClr val="5E996D"/>
    <a:srgbClr val="7FB2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7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31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4A941-B9F2-45FC-A3BE-5067225D971F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CE974-62BD-46B5-97A3-B2AD892EB76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06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2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47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52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7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29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6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2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0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1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1B2EA-72FB-4D17-8C82-4B53A14DEDA5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33937-BD36-4AFC-B7C9-792F981189B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86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856E7DF1-C79C-2D46-9DDF-5FBCFF609E79}"/>
              </a:ext>
            </a:extLst>
          </p:cNvPr>
          <p:cNvSpPr/>
          <p:nvPr/>
        </p:nvSpPr>
        <p:spPr>
          <a:xfrm>
            <a:off x="0" y="0"/>
            <a:ext cx="6858000" cy="1538921"/>
          </a:xfrm>
          <a:prstGeom prst="rect">
            <a:avLst/>
          </a:prstGeom>
          <a:solidFill>
            <a:srgbClr val="FCD0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040645E-CBC6-D74B-9D02-580A598CFADB}"/>
              </a:ext>
            </a:extLst>
          </p:cNvPr>
          <p:cNvSpPr/>
          <p:nvPr/>
        </p:nvSpPr>
        <p:spPr>
          <a:xfrm>
            <a:off x="-1" y="1538921"/>
            <a:ext cx="2204981" cy="8367079"/>
          </a:xfrm>
          <a:prstGeom prst="rect">
            <a:avLst/>
          </a:prstGeom>
          <a:solidFill>
            <a:srgbClr val="404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8C65B96-200D-2A47-9E0A-4A6EE7A24339}"/>
              </a:ext>
            </a:extLst>
          </p:cNvPr>
          <p:cNvSpPr/>
          <p:nvPr/>
        </p:nvSpPr>
        <p:spPr>
          <a:xfrm>
            <a:off x="2407442" y="1554480"/>
            <a:ext cx="4450558" cy="8351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2" name="TextBox 2">
            <a:extLst>
              <a:ext uri="{FF2B5EF4-FFF2-40B4-BE49-F238E27FC236}">
                <a16:creationId xmlns:a16="http://schemas.microsoft.com/office/drawing/2014/main" id="{35082BEE-BEA2-5E4B-B5BC-7B96055F583A}"/>
              </a:ext>
            </a:extLst>
          </p:cNvPr>
          <p:cNvSpPr txBox="1"/>
          <p:nvPr/>
        </p:nvSpPr>
        <p:spPr>
          <a:xfrm>
            <a:off x="2298699" y="112246"/>
            <a:ext cx="4254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pc="300" dirty="0" err="1">
                <a:solidFill>
                  <a:schemeClr val="bg1"/>
                </a:solidFill>
              </a:rPr>
              <a:t>Virginie</a:t>
            </a:r>
            <a:r>
              <a:rPr lang="en-US" sz="3200" b="1" spc="300" dirty="0">
                <a:solidFill>
                  <a:schemeClr val="bg1"/>
                </a:solidFill>
              </a:rPr>
              <a:t> </a:t>
            </a:r>
            <a:r>
              <a:rPr lang="en-US" sz="3200" b="1" spc="300" dirty="0" err="1">
                <a:solidFill>
                  <a:srgbClr val="404041"/>
                </a:solidFill>
              </a:rPr>
              <a:t>DePAOLINA</a:t>
            </a:r>
            <a:endParaRPr lang="en-GB" sz="3200" b="1" spc="300" dirty="0">
              <a:solidFill>
                <a:srgbClr val="404041"/>
              </a:solidFill>
            </a:endParaRPr>
          </a:p>
        </p:txBody>
      </p:sp>
      <p:sp>
        <p:nvSpPr>
          <p:cNvPr id="83" name="TextBox 4">
            <a:extLst>
              <a:ext uri="{FF2B5EF4-FFF2-40B4-BE49-F238E27FC236}">
                <a16:creationId xmlns:a16="http://schemas.microsoft.com/office/drawing/2014/main" id="{A40311F9-471F-CF44-B84F-9A54FCD9FD37}"/>
              </a:ext>
            </a:extLst>
          </p:cNvPr>
          <p:cNvSpPr txBox="1"/>
          <p:nvPr/>
        </p:nvSpPr>
        <p:spPr>
          <a:xfrm>
            <a:off x="1" y="1704974"/>
            <a:ext cx="2204980" cy="26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pc="300" dirty="0">
                <a:solidFill>
                  <a:schemeClr val="bg1"/>
                </a:solidFill>
              </a:rPr>
              <a:t>INFOS / CONTACT</a:t>
            </a:r>
            <a:endParaRPr lang="en-GB" sz="1100" spc="300" dirty="0">
              <a:solidFill>
                <a:schemeClr val="bg1"/>
              </a:solidFill>
            </a:endParaRPr>
          </a:p>
        </p:txBody>
      </p:sp>
      <p:sp>
        <p:nvSpPr>
          <p:cNvPr id="84" name="TextBox 5">
            <a:extLst>
              <a:ext uri="{FF2B5EF4-FFF2-40B4-BE49-F238E27FC236}">
                <a16:creationId xmlns:a16="http://schemas.microsoft.com/office/drawing/2014/main" id="{0961B0FE-02B4-C84C-8971-CBEFE9D75DF6}"/>
              </a:ext>
            </a:extLst>
          </p:cNvPr>
          <p:cNvSpPr txBox="1"/>
          <p:nvPr/>
        </p:nvSpPr>
        <p:spPr>
          <a:xfrm>
            <a:off x="0" y="3000845"/>
            <a:ext cx="2204980" cy="26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pc="300" dirty="0">
                <a:solidFill>
                  <a:schemeClr val="bg1"/>
                </a:solidFill>
              </a:rPr>
              <a:t>FORMATION</a:t>
            </a:r>
            <a:endParaRPr lang="en-GB" sz="1100" spc="300" dirty="0">
              <a:solidFill>
                <a:schemeClr val="bg1"/>
              </a:solidFill>
            </a:endParaRPr>
          </a:p>
        </p:txBody>
      </p:sp>
      <p:sp>
        <p:nvSpPr>
          <p:cNvPr id="85" name="TextBox 6">
            <a:extLst>
              <a:ext uri="{FF2B5EF4-FFF2-40B4-BE49-F238E27FC236}">
                <a16:creationId xmlns:a16="http://schemas.microsoft.com/office/drawing/2014/main" id="{D4F02AE1-AF00-284B-87BF-F5942921B440}"/>
              </a:ext>
            </a:extLst>
          </p:cNvPr>
          <p:cNvSpPr txBox="1"/>
          <p:nvPr/>
        </p:nvSpPr>
        <p:spPr>
          <a:xfrm>
            <a:off x="1" y="5598391"/>
            <a:ext cx="2204980" cy="26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pc="300" dirty="0">
                <a:solidFill>
                  <a:schemeClr val="bg1"/>
                </a:solidFill>
              </a:rPr>
              <a:t>COMPETENCES</a:t>
            </a:r>
            <a:endParaRPr lang="en-GB" sz="1100" spc="300" dirty="0">
              <a:solidFill>
                <a:schemeClr val="bg1"/>
              </a:solidFill>
            </a:endParaRPr>
          </a:p>
        </p:txBody>
      </p:sp>
      <p:sp>
        <p:nvSpPr>
          <p:cNvPr id="86" name="TextBox 7">
            <a:extLst>
              <a:ext uri="{FF2B5EF4-FFF2-40B4-BE49-F238E27FC236}">
                <a16:creationId xmlns:a16="http://schemas.microsoft.com/office/drawing/2014/main" id="{D0C4B72E-4386-F84D-BBEC-B69CA1ED4D3B}"/>
              </a:ext>
            </a:extLst>
          </p:cNvPr>
          <p:cNvSpPr txBox="1"/>
          <p:nvPr/>
        </p:nvSpPr>
        <p:spPr>
          <a:xfrm>
            <a:off x="0" y="7785571"/>
            <a:ext cx="2202237" cy="264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spc="300" dirty="0">
                <a:solidFill>
                  <a:schemeClr val="bg1"/>
                </a:solidFill>
              </a:rPr>
              <a:t>QUALITES</a:t>
            </a:r>
            <a:endParaRPr lang="en-GB" sz="1100" spc="300" dirty="0">
              <a:solidFill>
                <a:schemeClr val="bg1"/>
              </a:solidFill>
            </a:endParaRPr>
          </a:p>
        </p:txBody>
      </p:sp>
      <p:sp>
        <p:nvSpPr>
          <p:cNvPr id="87" name="TextBox 10">
            <a:extLst>
              <a:ext uri="{FF2B5EF4-FFF2-40B4-BE49-F238E27FC236}">
                <a16:creationId xmlns:a16="http://schemas.microsoft.com/office/drawing/2014/main" id="{6E455628-FE8B-2046-A56B-F2AB89364209}"/>
              </a:ext>
            </a:extLst>
          </p:cNvPr>
          <p:cNvSpPr txBox="1"/>
          <p:nvPr/>
        </p:nvSpPr>
        <p:spPr>
          <a:xfrm>
            <a:off x="315990" y="1995907"/>
            <a:ext cx="17754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TEL :  </a:t>
            </a:r>
            <a:r>
              <a:rPr lang="fr-FR" sz="1000" dirty="0">
                <a:solidFill>
                  <a:schemeClr val="bg1"/>
                </a:solidFill>
                <a:cs typeface="Lato Light" panose="020F0402020204030203" pitchFamily="34" charset="0"/>
              </a:rPr>
              <a:t>+33 6 01 02 03 04</a:t>
            </a:r>
          </a:p>
          <a:p>
            <a:pPr algn="ctr">
              <a:spcBef>
                <a:spcPts val="600"/>
              </a:spcBef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EMAIL : </a:t>
            </a:r>
            <a:r>
              <a:rPr lang="fr-FR" sz="1000" dirty="0" err="1">
                <a:solidFill>
                  <a:schemeClr val="bg1"/>
                </a:solidFill>
                <a:cs typeface="Lato Light" panose="020F0402020204030203" pitchFamily="34" charset="0"/>
              </a:rPr>
              <a:t>monemail@mail.com</a:t>
            </a:r>
            <a:endParaRPr lang="fr-FR" sz="1000" dirty="0">
              <a:solidFill>
                <a:schemeClr val="bg1"/>
              </a:solidFill>
              <a:cs typeface="Lato Light" panose="020F0402020204030203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ADDRESSE : </a:t>
            </a:r>
            <a:r>
              <a:rPr lang="fr-FR" sz="1000" dirty="0">
                <a:solidFill>
                  <a:schemeClr val="bg1"/>
                </a:solidFill>
                <a:cs typeface="Lato Light" panose="020F0402020204030203" pitchFamily="34" charset="0"/>
              </a:rPr>
              <a:t>17 rue de la Réussite 75012 PARIS</a:t>
            </a:r>
          </a:p>
        </p:txBody>
      </p:sp>
      <p:sp>
        <p:nvSpPr>
          <p:cNvPr id="88" name="TextBox 11">
            <a:extLst>
              <a:ext uri="{FF2B5EF4-FFF2-40B4-BE49-F238E27FC236}">
                <a16:creationId xmlns:a16="http://schemas.microsoft.com/office/drawing/2014/main" id="{4A8E4035-F902-AB43-9A9D-35AA84180C04}"/>
              </a:ext>
            </a:extLst>
          </p:cNvPr>
          <p:cNvSpPr txBox="1"/>
          <p:nvPr/>
        </p:nvSpPr>
        <p:spPr>
          <a:xfrm>
            <a:off x="122840" y="3295926"/>
            <a:ext cx="21984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bg1"/>
                </a:solidFill>
              </a:rPr>
              <a:t>2012 – BAC PRO </a:t>
            </a:r>
            <a:r>
              <a:rPr lang="en-GB" sz="1000" b="1" dirty="0" err="1">
                <a:solidFill>
                  <a:schemeClr val="bg1"/>
                </a:solidFill>
              </a:rPr>
              <a:t>Hygiène</a:t>
            </a:r>
            <a:r>
              <a:rPr lang="en-GB" sz="1000" b="1" dirty="0">
                <a:solidFill>
                  <a:schemeClr val="bg1"/>
                </a:solidFill>
              </a:rPr>
              <a:t> et </a:t>
            </a:r>
            <a:r>
              <a:rPr lang="en-GB" sz="1000" b="1" dirty="0" err="1">
                <a:solidFill>
                  <a:schemeClr val="bg1"/>
                </a:solidFill>
              </a:rPr>
              <a:t>Environnement</a:t>
            </a:r>
            <a:endParaRPr lang="en-GB" sz="1000" b="1" dirty="0">
              <a:solidFill>
                <a:schemeClr val="bg1"/>
              </a:solidFill>
            </a:endParaRPr>
          </a:p>
          <a:p>
            <a:r>
              <a:rPr lang="en-GB" sz="1000" dirty="0">
                <a:solidFill>
                  <a:schemeClr val="bg1"/>
                </a:solidFill>
              </a:rPr>
              <a:t>Lycée </a:t>
            </a:r>
            <a:r>
              <a:rPr lang="en-GB" sz="1000" dirty="0" err="1">
                <a:solidFill>
                  <a:schemeClr val="bg1"/>
                </a:solidFill>
              </a:rPr>
              <a:t>professionnel</a:t>
            </a:r>
            <a:r>
              <a:rPr lang="en-GB" sz="1000" dirty="0">
                <a:solidFill>
                  <a:schemeClr val="bg1"/>
                </a:solidFill>
              </a:rPr>
              <a:t> Flora Tristan </a:t>
            </a:r>
            <a:r>
              <a:rPr lang="en-GB" sz="1000" dirty="0" err="1">
                <a:solidFill>
                  <a:schemeClr val="bg1"/>
                </a:solidFill>
              </a:rPr>
              <a:t>à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  <a:r>
              <a:rPr lang="en-GB" sz="1000" dirty="0" err="1">
                <a:solidFill>
                  <a:schemeClr val="bg1"/>
                </a:solidFill>
              </a:rPr>
              <a:t>Camblanes</a:t>
            </a:r>
            <a:r>
              <a:rPr lang="en-GB" sz="1000" dirty="0">
                <a:solidFill>
                  <a:schemeClr val="bg1"/>
                </a:solidFill>
              </a:rPr>
              <a:t>-et-</a:t>
            </a:r>
            <a:r>
              <a:rPr lang="en-GB" sz="1000" dirty="0" err="1">
                <a:solidFill>
                  <a:schemeClr val="bg1"/>
                </a:solidFill>
              </a:rPr>
              <a:t>Meynac</a:t>
            </a:r>
            <a:r>
              <a:rPr lang="en-GB" sz="1000" dirty="0">
                <a:solidFill>
                  <a:schemeClr val="bg1"/>
                </a:solidFill>
              </a:rPr>
              <a:t> (33) </a:t>
            </a:r>
          </a:p>
          <a:p>
            <a:endParaRPr lang="en-GB" sz="1000" b="1" dirty="0">
              <a:solidFill>
                <a:schemeClr val="bg1"/>
              </a:solidFill>
            </a:endParaRPr>
          </a:p>
          <a:p>
            <a:r>
              <a:rPr lang="en-GB" sz="1000" b="1" dirty="0">
                <a:solidFill>
                  <a:schemeClr val="bg1"/>
                </a:solidFill>
              </a:rPr>
              <a:t>2009 – </a:t>
            </a:r>
            <a:r>
              <a:rPr lang="fr-FR" sz="1000" b="1" dirty="0">
                <a:solidFill>
                  <a:schemeClr val="bg1"/>
                </a:solidFill>
              </a:rPr>
              <a:t>CAP agent de propreté et d'hygiène</a:t>
            </a:r>
          </a:p>
          <a:p>
            <a:r>
              <a:rPr lang="fr-FR" sz="1000" dirty="0">
                <a:solidFill>
                  <a:schemeClr val="bg1"/>
                </a:solidFill>
              </a:rPr>
              <a:t>Lycée professionnel Charles de </a:t>
            </a:r>
            <a:r>
              <a:rPr lang="fr-FR" sz="1000" dirty="0" err="1">
                <a:solidFill>
                  <a:schemeClr val="bg1"/>
                </a:solidFill>
              </a:rPr>
              <a:t>Gonzagues</a:t>
            </a:r>
            <a:r>
              <a:rPr lang="fr-FR" sz="1000" dirty="0">
                <a:solidFill>
                  <a:schemeClr val="bg1"/>
                </a:solidFill>
              </a:rPr>
              <a:t> à </a:t>
            </a:r>
            <a:r>
              <a:rPr lang="fr-FR" sz="1000" dirty="0" err="1">
                <a:solidFill>
                  <a:schemeClr val="bg1"/>
                </a:solidFill>
              </a:rPr>
              <a:t>Charlevilles-Mézières</a:t>
            </a:r>
            <a:r>
              <a:rPr lang="fr-FR" sz="1000" dirty="0">
                <a:solidFill>
                  <a:schemeClr val="bg1"/>
                </a:solidFill>
              </a:rPr>
              <a:t> (08).</a:t>
            </a:r>
          </a:p>
          <a:p>
            <a:endParaRPr lang="en-GB" sz="1000" dirty="0">
              <a:solidFill>
                <a:schemeClr val="bg1"/>
              </a:solidFill>
            </a:endParaRPr>
          </a:p>
          <a:p>
            <a:r>
              <a:rPr lang="en-GB" sz="1000" b="1" dirty="0">
                <a:solidFill>
                  <a:schemeClr val="bg1"/>
                </a:solidFill>
              </a:rPr>
              <a:t>2008 – BAFA</a:t>
            </a:r>
          </a:p>
          <a:p>
            <a:r>
              <a:rPr lang="fr-FR" sz="1000" dirty="0">
                <a:solidFill>
                  <a:schemeClr val="bg1"/>
                </a:solidFill>
              </a:rPr>
              <a:t>Brevet d'aptitude aux fonctions d'animateur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89" name="Image 88">
            <a:extLst>
              <a:ext uri="{FF2B5EF4-FFF2-40B4-BE49-F238E27FC236}">
                <a16:creationId xmlns:a16="http://schemas.microsoft.com/office/drawing/2014/main" id="{C5C8BFFB-CD2A-BC4B-95F3-1DA867541E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9" r="8019"/>
          <a:stretch/>
        </p:blipFill>
        <p:spPr>
          <a:xfrm>
            <a:off x="315990" y="65432"/>
            <a:ext cx="1368054" cy="1392317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117" name="TextBox 8">
            <a:extLst>
              <a:ext uri="{FF2B5EF4-FFF2-40B4-BE49-F238E27FC236}">
                <a16:creationId xmlns:a16="http://schemas.microsoft.com/office/drawing/2014/main" id="{E69CFE7C-67A7-0E49-AD0F-5F816C54B31A}"/>
              </a:ext>
            </a:extLst>
          </p:cNvPr>
          <p:cNvSpPr txBox="1"/>
          <p:nvPr/>
        </p:nvSpPr>
        <p:spPr>
          <a:xfrm>
            <a:off x="16535" y="8136627"/>
            <a:ext cx="218570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bg1"/>
                </a:solidFill>
              </a:rPr>
              <a:t>Sens du contact et à l’écoute des demandes des clients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bg1"/>
                </a:solidFill>
              </a:rPr>
              <a:t>Ponctualité, assiduité et discrétion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bg1"/>
                </a:solidFill>
              </a:rPr>
              <a:t>Autonomie et sens des priorités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bg1"/>
                </a:solidFill>
              </a:rPr>
              <a:t>Minutieuse, patiente et efficace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bg1"/>
                </a:solidFill>
              </a:rPr>
              <a:t>Bonne humeur et amabilité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bg1"/>
                </a:solidFill>
              </a:rPr>
              <a:t>Bonne résistance physique à l’effort</a:t>
            </a:r>
          </a:p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000" dirty="0">
                <a:solidFill>
                  <a:schemeClr val="bg1"/>
                </a:solidFill>
              </a:rPr>
              <a:t>Flexibilité (au niveau des horaires)</a:t>
            </a: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6363622F-3E2E-634D-9636-BC7F0D748496}"/>
              </a:ext>
            </a:extLst>
          </p:cNvPr>
          <p:cNvSpPr/>
          <p:nvPr/>
        </p:nvSpPr>
        <p:spPr>
          <a:xfrm>
            <a:off x="192903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522418F7-1595-5645-9F80-7DFCE6A4541B}"/>
              </a:ext>
            </a:extLst>
          </p:cNvPr>
          <p:cNvSpPr/>
          <p:nvPr/>
        </p:nvSpPr>
        <p:spPr>
          <a:xfrm>
            <a:off x="342225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B068DB06-91A7-1046-B5A7-115EB0EA7693}"/>
              </a:ext>
            </a:extLst>
          </p:cNvPr>
          <p:cNvSpPr/>
          <p:nvPr/>
        </p:nvSpPr>
        <p:spPr>
          <a:xfrm>
            <a:off x="491547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BEA8D250-8A6E-594A-92E4-85ADB3E269F3}"/>
              </a:ext>
            </a:extLst>
          </p:cNvPr>
          <p:cNvSpPr/>
          <p:nvPr/>
        </p:nvSpPr>
        <p:spPr>
          <a:xfrm>
            <a:off x="642912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CF561A1D-9306-5E49-A8DC-08DC39533DF6}"/>
              </a:ext>
            </a:extLst>
          </p:cNvPr>
          <p:cNvSpPr/>
          <p:nvPr/>
        </p:nvSpPr>
        <p:spPr>
          <a:xfrm>
            <a:off x="792234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E17D9832-7E69-5E42-95F8-CF87DFC044FC}"/>
              </a:ext>
            </a:extLst>
          </p:cNvPr>
          <p:cNvSpPr/>
          <p:nvPr/>
        </p:nvSpPr>
        <p:spPr>
          <a:xfrm>
            <a:off x="941556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>
            <a:extLst>
              <a:ext uri="{FF2B5EF4-FFF2-40B4-BE49-F238E27FC236}">
                <a16:creationId xmlns:a16="http://schemas.microsoft.com/office/drawing/2014/main" id="{960FB4CA-CF82-EB49-BEAF-8F0243EC5D2D}"/>
              </a:ext>
            </a:extLst>
          </p:cNvPr>
          <p:cNvSpPr/>
          <p:nvPr/>
        </p:nvSpPr>
        <p:spPr>
          <a:xfrm>
            <a:off x="1088091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>
            <a:extLst>
              <a:ext uri="{FF2B5EF4-FFF2-40B4-BE49-F238E27FC236}">
                <a16:creationId xmlns:a16="http://schemas.microsoft.com/office/drawing/2014/main" id="{18B4C868-D258-B744-B732-9EF3C6517BAB}"/>
              </a:ext>
            </a:extLst>
          </p:cNvPr>
          <p:cNvSpPr/>
          <p:nvPr/>
        </p:nvSpPr>
        <p:spPr>
          <a:xfrm>
            <a:off x="1237413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>
            <a:extLst>
              <a:ext uri="{FF2B5EF4-FFF2-40B4-BE49-F238E27FC236}">
                <a16:creationId xmlns:a16="http://schemas.microsoft.com/office/drawing/2014/main" id="{D5F5E4EE-0E18-4B42-AFEE-DA80C492EA9C}"/>
              </a:ext>
            </a:extLst>
          </p:cNvPr>
          <p:cNvSpPr/>
          <p:nvPr/>
        </p:nvSpPr>
        <p:spPr>
          <a:xfrm>
            <a:off x="1386735" y="6163212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>
            <a:extLst>
              <a:ext uri="{FF2B5EF4-FFF2-40B4-BE49-F238E27FC236}">
                <a16:creationId xmlns:a16="http://schemas.microsoft.com/office/drawing/2014/main" id="{ED507ECA-54C3-A646-AA6C-E4F0B2CA7C8F}"/>
              </a:ext>
            </a:extLst>
          </p:cNvPr>
          <p:cNvSpPr/>
          <p:nvPr/>
        </p:nvSpPr>
        <p:spPr>
          <a:xfrm>
            <a:off x="192903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91237D04-4D34-994F-92F6-42613BFF7EBA}"/>
              </a:ext>
            </a:extLst>
          </p:cNvPr>
          <p:cNvSpPr/>
          <p:nvPr/>
        </p:nvSpPr>
        <p:spPr>
          <a:xfrm>
            <a:off x="342225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E05F0F94-F14E-2B45-8051-5D4C6EADDDE5}"/>
              </a:ext>
            </a:extLst>
          </p:cNvPr>
          <p:cNvSpPr/>
          <p:nvPr/>
        </p:nvSpPr>
        <p:spPr>
          <a:xfrm>
            <a:off x="491547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E7EABDC5-A10F-C047-A483-F73CDB710AC5}"/>
              </a:ext>
            </a:extLst>
          </p:cNvPr>
          <p:cNvSpPr/>
          <p:nvPr/>
        </p:nvSpPr>
        <p:spPr>
          <a:xfrm>
            <a:off x="642912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FAA318B3-F866-1840-92D5-75BFECED0811}"/>
              </a:ext>
            </a:extLst>
          </p:cNvPr>
          <p:cNvSpPr/>
          <p:nvPr/>
        </p:nvSpPr>
        <p:spPr>
          <a:xfrm>
            <a:off x="792234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A899D144-D3D8-8D42-832F-A36987860766}"/>
              </a:ext>
            </a:extLst>
          </p:cNvPr>
          <p:cNvSpPr/>
          <p:nvPr/>
        </p:nvSpPr>
        <p:spPr>
          <a:xfrm>
            <a:off x="941556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A5529AFF-C702-9042-B443-DC909D98F41B}"/>
              </a:ext>
            </a:extLst>
          </p:cNvPr>
          <p:cNvSpPr/>
          <p:nvPr/>
        </p:nvSpPr>
        <p:spPr>
          <a:xfrm>
            <a:off x="1088091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B13F573F-1BAF-294F-8090-B74A3FEFAD6F}"/>
              </a:ext>
            </a:extLst>
          </p:cNvPr>
          <p:cNvSpPr/>
          <p:nvPr/>
        </p:nvSpPr>
        <p:spPr>
          <a:xfrm>
            <a:off x="1237413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D71AF4E7-218D-E349-818F-8FF9C2866092}"/>
              </a:ext>
            </a:extLst>
          </p:cNvPr>
          <p:cNvSpPr/>
          <p:nvPr/>
        </p:nvSpPr>
        <p:spPr>
          <a:xfrm>
            <a:off x="1386735" y="6543910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6DA4D388-E262-9044-807B-03863191DF36}"/>
              </a:ext>
            </a:extLst>
          </p:cNvPr>
          <p:cNvSpPr/>
          <p:nvPr/>
        </p:nvSpPr>
        <p:spPr>
          <a:xfrm>
            <a:off x="192903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797995F3-F5FB-E749-A415-136577382AD8}"/>
              </a:ext>
            </a:extLst>
          </p:cNvPr>
          <p:cNvSpPr/>
          <p:nvPr/>
        </p:nvSpPr>
        <p:spPr>
          <a:xfrm>
            <a:off x="342225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DC38E0F7-B0FA-4248-AF17-9A44D0371772}"/>
              </a:ext>
            </a:extLst>
          </p:cNvPr>
          <p:cNvSpPr/>
          <p:nvPr/>
        </p:nvSpPr>
        <p:spPr>
          <a:xfrm>
            <a:off x="491547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57C0336B-14A2-B34C-AEF8-772EC08D61FD}"/>
              </a:ext>
            </a:extLst>
          </p:cNvPr>
          <p:cNvSpPr/>
          <p:nvPr/>
        </p:nvSpPr>
        <p:spPr>
          <a:xfrm>
            <a:off x="642912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A648F1EF-FCCB-204A-936F-B8AC62553204}"/>
              </a:ext>
            </a:extLst>
          </p:cNvPr>
          <p:cNvSpPr/>
          <p:nvPr/>
        </p:nvSpPr>
        <p:spPr>
          <a:xfrm>
            <a:off x="792234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7005658F-C732-384E-B7D4-24490F714CC2}"/>
              </a:ext>
            </a:extLst>
          </p:cNvPr>
          <p:cNvSpPr/>
          <p:nvPr/>
        </p:nvSpPr>
        <p:spPr>
          <a:xfrm>
            <a:off x="941556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724BC65E-CF64-C145-805C-D95C16B4891C}"/>
              </a:ext>
            </a:extLst>
          </p:cNvPr>
          <p:cNvSpPr/>
          <p:nvPr/>
        </p:nvSpPr>
        <p:spPr>
          <a:xfrm>
            <a:off x="1088091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4C4EB048-10F7-904D-BD1E-2F05F383F9D1}"/>
              </a:ext>
            </a:extLst>
          </p:cNvPr>
          <p:cNvSpPr/>
          <p:nvPr/>
        </p:nvSpPr>
        <p:spPr>
          <a:xfrm>
            <a:off x="1237413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0CA79FF4-7322-A043-95EA-15810D7DF51C}"/>
              </a:ext>
            </a:extLst>
          </p:cNvPr>
          <p:cNvSpPr/>
          <p:nvPr/>
        </p:nvSpPr>
        <p:spPr>
          <a:xfrm>
            <a:off x="1386735" y="6924608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TextBox 8">
            <a:extLst>
              <a:ext uri="{FF2B5EF4-FFF2-40B4-BE49-F238E27FC236}">
                <a16:creationId xmlns:a16="http://schemas.microsoft.com/office/drawing/2014/main" id="{11E9F21E-9497-E24E-A933-25F3C3B27D8F}"/>
              </a:ext>
            </a:extLst>
          </p:cNvPr>
          <p:cNvSpPr txBox="1"/>
          <p:nvPr/>
        </p:nvSpPr>
        <p:spPr>
          <a:xfrm>
            <a:off x="103199" y="5882190"/>
            <a:ext cx="1911101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Respect des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régles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d’hygiène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>
              <a:spcBef>
                <a:spcPts val="300"/>
              </a:spcBef>
            </a:pP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Organisation du temps de travail</a:t>
            </a:r>
          </a:p>
          <a:p>
            <a:pPr>
              <a:spcBef>
                <a:spcPts val="300"/>
              </a:spcBef>
            </a:pP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>
              <a:spcBef>
                <a:spcPts val="300"/>
              </a:spcBef>
            </a:pP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Adaptabilité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aux </a:t>
            </a:r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éxigences</a:t>
            </a:r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 client</a:t>
            </a:r>
          </a:p>
          <a:p>
            <a:pPr>
              <a:spcBef>
                <a:spcPts val="300"/>
              </a:spcBef>
            </a:pP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pPr>
              <a:spcBef>
                <a:spcPts val="300"/>
              </a:spcBef>
            </a:pPr>
            <a:r>
              <a:rPr lang="fr-FR" sz="1000" dirty="0">
                <a:solidFill>
                  <a:schemeClr val="bg1"/>
                </a:solidFill>
              </a:rPr>
              <a:t>Polyvalente (couture, repassage, </a:t>
            </a:r>
          </a:p>
          <a:p>
            <a:pPr>
              <a:spcBef>
                <a:spcPts val="300"/>
              </a:spcBef>
            </a:pPr>
            <a:r>
              <a:rPr lang="fr-FR" sz="1000" dirty="0">
                <a:solidFill>
                  <a:schemeClr val="bg1"/>
                </a:solidFill>
              </a:rPr>
              <a:t>garde d’enfants)</a:t>
            </a:r>
          </a:p>
          <a:p>
            <a:pPr>
              <a:spcBef>
                <a:spcPts val="300"/>
              </a:spcBef>
            </a:pPr>
            <a:endParaRPr lang="en-GB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6" name="TextBox 4">
            <a:extLst>
              <a:ext uri="{FF2B5EF4-FFF2-40B4-BE49-F238E27FC236}">
                <a16:creationId xmlns:a16="http://schemas.microsoft.com/office/drawing/2014/main" id="{8A410CAF-4960-364F-871F-AD08E6B0A535}"/>
              </a:ext>
            </a:extLst>
          </p:cNvPr>
          <p:cNvSpPr txBox="1"/>
          <p:nvPr/>
        </p:nvSpPr>
        <p:spPr>
          <a:xfrm>
            <a:off x="3424998" y="1687845"/>
            <a:ext cx="2407443" cy="264319"/>
          </a:xfrm>
          <a:prstGeom prst="rect">
            <a:avLst/>
          </a:prstGeom>
          <a:solidFill>
            <a:srgbClr val="FCD0C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spc="300" dirty="0">
                <a:solidFill>
                  <a:schemeClr val="bg1"/>
                </a:solidFill>
              </a:rPr>
              <a:t>A PROPPOS DE MOI</a:t>
            </a:r>
            <a:endParaRPr lang="en-GB" sz="1100" spc="300" dirty="0">
              <a:solidFill>
                <a:schemeClr val="bg1"/>
              </a:solidFill>
            </a:endParaRPr>
          </a:p>
        </p:txBody>
      </p:sp>
      <p:sp>
        <p:nvSpPr>
          <p:cNvPr id="147" name="TextBox 21">
            <a:extLst>
              <a:ext uri="{FF2B5EF4-FFF2-40B4-BE49-F238E27FC236}">
                <a16:creationId xmlns:a16="http://schemas.microsoft.com/office/drawing/2014/main" id="{F71BF1F6-071C-6D40-95CD-35B02C2B1DB2}"/>
              </a:ext>
            </a:extLst>
          </p:cNvPr>
          <p:cNvSpPr txBox="1"/>
          <p:nvPr/>
        </p:nvSpPr>
        <p:spPr>
          <a:xfrm>
            <a:off x="2635685" y="3715860"/>
            <a:ext cx="4099474" cy="214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GB" sz="1100" b="1" dirty="0">
                <a:cs typeface="Lato" panose="020F0502020204030203" pitchFamily="34" charset="0"/>
              </a:rPr>
              <a:t>FEMME DE MENAGE A DOMICILE – SOCIETE O2</a:t>
            </a:r>
          </a:p>
          <a:p>
            <a:pPr algn="just"/>
            <a:r>
              <a:rPr lang="en-GB" sz="1100" b="1" dirty="0">
                <a:cs typeface="Lato" panose="020F0502020204030203" pitchFamily="34" charset="0"/>
              </a:rPr>
              <a:t>Saint-</a:t>
            </a:r>
            <a:r>
              <a:rPr lang="en-GB" sz="1100" b="1" dirty="0" err="1">
                <a:cs typeface="Lato" panose="020F0502020204030203" pitchFamily="34" charset="0"/>
              </a:rPr>
              <a:t>Ouen</a:t>
            </a:r>
            <a:r>
              <a:rPr lang="en-GB" sz="1100" b="1" dirty="0">
                <a:cs typeface="Lato" panose="020F0502020204030203" pitchFamily="34" charset="0"/>
              </a:rPr>
              <a:t> / </a:t>
            </a:r>
            <a:r>
              <a:rPr lang="en-GB" sz="1100" b="1" dirty="0" err="1">
                <a:cs typeface="Lato" panose="020F0502020204030203" pitchFamily="34" charset="0"/>
              </a:rPr>
              <a:t>Juin</a:t>
            </a:r>
            <a:r>
              <a:rPr lang="en-GB" sz="1100" b="1" dirty="0">
                <a:cs typeface="Lato" panose="020F0502020204030203" pitchFamily="34" charset="0"/>
              </a:rPr>
              <a:t> 2017 </a:t>
            </a:r>
            <a:r>
              <a:rPr lang="en-GB" sz="1100" b="1" dirty="0" err="1">
                <a:cs typeface="Lato" panose="020F0502020204030203" pitchFamily="34" charset="0"/>
              </a:rPr>
              <a:t>à</a:t>
            </a:r>
            <a:r>
              <a:rPr lang="en-GB" sz="1100" b="1" dirty="0">
                <a:cs typeface="Lato" panose="020F0502020204030203" pitchFamily="34" charset="0"/>
              </a:rPr>
              <a:t> </a:t>
            </a:r>
            <a:r>
              <a:rPr lang="en-GB" sz="1100" b="1" dirty="0" err="1">
                <a:cs typeface="Lato" panose="020F0502020204030203" pitchFamily="34" charset="0"/>
              </a:rPr>
              <a:t>Novembre</a:t>
            </a:r>
            <a:r>
              <a:rPr lang="en-GB" sz="1100" b="1" dirty="0">
                <a:cs typeface="Lato" panose="020F0502020204030203" pitchFamily="34" charset="0"/>
              </a:rPr>
              <a:t> 2020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Entretien du domicile de particuliers : aération des pièces, rangement, aspiration et nettoyage, lessivage des sols et lavage des vitres.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Gestion du linge : tri, lavage et repassage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Préparation des repas pour des personnes âgées ou en situation d’handicap.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Application des règles sanitaires liées à la pandémie à la Covid-19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Répondre au mieux à la demande des clients en fonction de leur besoin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8" name="TextBox 4">
            <a:extLst>
              <a:ext uri="{FF2B5EF4-FFF2-40B4-BE49-F238E27FC236}">
                <a16:creationId xmlns:a16="http://schemas.microsoft.com/office/drawing/2014/main" id="{18500C3A-3375-9C43-865A-D4394F835E2F}"/>
              </a:ext>
            </a:extLst>
          </p:cNvPr>
          <p:cNvSpPr txBox="1"/>
          <p:nvPr/>
        </p:nvSpPr>
        <p:spPr>
          <a:xfrm>
            <a:off x="3424998" y="3133005"/>
            <a:ext cx="2407443" cy="264319"/>
          </a:xfrm>
          <a:prstGeom prst="rect">
            <a:avLst/>
          </a:prstGeom>
          <a:solidFill>
            <a:srgbClr val="FCD0C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spc="300" dirty="0">
                <a:solidFill>
                  <a:schemeClr val="bg1"/>
                </a:solidFill>
              </a:rPr>
              <a:t>EXPERIENCE PRO.</a:t>
            </a:r>
            <a:endParaRPr lang="en-GB" sz="1100" spc="300" dirty="0">
              <a:solidFill>
                <a:schemeClr val="bg1"/>
              </a:solidFill>
            </a:endParaRPr>
          </a:p>
        </p:txBody>
      </p:sp>
      <p:cxnSp>
        <p:nvCxnSpPr>
          <p:cNvPr id="149" name="Connecteur droit 148">
            <a:extLst>
              <a:ext uri="{FF2B5EF4-FFF2-40B4-BE49-F238E27FC236}">
                <a16:creationId xmlns:a16="http://schemas.microsoft.com/office/drawing/2014/main" id="{B69FDC71-1DA8-2A45-9BDE-A9DBBC59A456}"/>
              </a:ext>
            </a:extLst>
          </p:cNvPr>
          <p:cNvCxnSpPr/>
          <p:nvPr/>
        </p:nvCxnSpPr>
        <p:spPr>
          <a:xfrm>
            <a:off x="2513420" y="3884481"/>
            <a:ext cx="0" cy="55440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Ellipse 149">
            <a:extLst>
              <a:ext uri="{FF2B5EF4-FFF2-40B4-BE49-F238E27FC236}">
                <a16:creationId xmlns:a16="http://schemas.microsoft.com/office/drawing/2014/main" id="{652840A2-7D62-734C-B02E-AAB0B5F7E7BD}"/>
              </a:ext>
            </a:extLst>
          </p:cNvPr>
          <p:cNvSpPr/>
          <p:nvPr/>
        </p:nvSpPr>
        <p:spPr>
          <a:xfrm>
            <a:off x="2406854" y="3762186"/>
            <a:ext cx="213131" cy="2131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D94F460-A19F-3549-AABF-4B84BC17C635}"/>
              </a:ext>
            </a:extLst>
          </p:cNvPr>
          <p:cNvSpPr/>
          <p:nvPr/>
        </p:nvSpPr>
        <p:spPr>
          <a:xfrm>
            <a:off x="2204981" y="716155"/>
            <a:ext cx="4441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/>
              <a:t>Femme de ménage avec une solide expérience de 8 ans recherche un emploi en CDI à temps plein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F557333C-E56C-AB42-B529-095E9CDB1735}"/>
              </a:ext>
            </a:extLst>
          </p:cNvPr>
          <p:cNvSpPr/>
          <p:nvPr/>
        </p:nvSpPr>
        <p:spPr>
          <a:xfrm>
            <a:off x="2407441" y="2060490"/>
            <a:ext cx="432605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/>
              <a:t>Dynamique et sérieuse, je souhaite mettre mes compétences et mon savoir-faire pour participer au développement de votre entreprise spécialisée dans l’aide à domicile. Consciencieuse et sociable, je suis à la recherche de nouvelles opportunités de travail suite à mon déménagement dans la région lyonnaise.</a:t>
            </a:r>
          </a:p>
        </p:txBody>
      </p:sp>
      <p:sp>
        <p:nvSpPr>
          <p:cNvPr id="153" name="TextBox 21">
            <a:extLst>
              <a:ext uri="{FF2B5EF4-FFF2-40B4-BE49-F238E27FC236}">
                <a16:creationId xmlns:a16="http://schemas.microsoft.com/office/drawing/2014/main" id="{52D473AE-CF10-BD43-BB11-D191FC953E30}"/>
              </a:ext>
            </a:extLst>
          </p:cNvPr>
          <p:cNvSpPr txBox="1"/>
          <p:nvPr/>
        </p:nvSpPr>
        <p:spPr>
          <a:xfrm>
            <a:off x="2634024" y="6047438"/>
            <a:ext cx="40994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GB" sz="1100" b="1" dirty="0">
                <a:cs typeface="Lato" panose="020F0502020204030203" pitchFamily="34" charset="0"/>
              </a:rPr>
              <a:t>FEMME DE MENAGE EN ENTREPRISE – SOCIETE CLEANY</a:t>
            </a:r>
          </a:p>
          <a:p>
            <a:pPr algn="just"/>
            <a:r>
              <a:rPr lang="en-GB" sz="1100" b="1" dirty="0">
                <a:cs typeface="Lato" panose="020F0502020204030203" pitchFamily="34" charset="0"/>
              </a:rPr>
              <a:t>Saint-</a:t>
            </a:r>
            <a:r>
              <a:rPr lang="en-GB" sz="1100" b="1" dirty="0" err="1">
                <a:cs typeface="Lato" panose="020F0502020204030203" pitchFamily="34" charset="0"/>
              </a:rPr>
              <a:t>Ouen</a:t>
            </a:r>
            <a:r>
              <a:rPr lang="en-GB" sz="1100" b="1" dirty="0">
                <a:cs typeface="Lato" panose="020F0502020204030203" pitchFamily="34" charset="0"/>
              </a:rPr>
              <a:t> / Janvier 2015 </a:t>
            </a:r>
            <a:r>
              <a:rPr lang="en-GB" sz="1100" b="1" dirty="0" err="1">
                <a:cs typeface="Lato" panose="020F0502020204030203" pitchFamily="34" charset="0"/>
              </a:rPr>
              <a:t>à</a:t>
            </a:r>
            <a:r>
              <a:rPr lang="en-GB" sz="1100" b="1" dirty="0">
                <a:cs typeface="Lato" panose="020F0502020204030203" pitchFamily="34" charset="0"/>
              </a:rPr>
              <a:t> Mai 2017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Nettoyage quotidien de bureaux et de locaux commerciaux (enlever les déchets et vider les poubelles, nettoyage et désinfection des sanitaires)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Respecter le cahier des charges spécifique à chaque entreprise sous contrat avec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Cleany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Gestion des produits d’entretien nécessaires à la bonne exécution du travail demandé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Travail en horaire décalé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4" name="Ellipse 153">
            <a:extLst>
              <a:ext uri="{FF2B5EF4-FFF2-40B4-BE49-F238E27FC236}">
                <a16:creationId xmlns:a16="http://schemas.microsoft.com/office/drawing/2014/main" id="{B162C75C-375D-554E-983A-046A9303128A}"/>
              </a:ext>
            </a:extLst>
          </p:cNvPr>
          <p:cNvSpPr/>
          <p:nvPr/>
        </p:nvSpPr>
        <p:spPr>
          <a:xfrm>
            <a:off x="2398893" y="6068093"/>
            <a:ext cx="213131" cy="2131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TextBox 21">
            <a:extLst>
              <a:ext uri="{FF2B5EF4-FFF2-40B4-BE49-F238E27FC236}">
                <a16:creationId xmlns:a16="http://schemas.microsoft.com/office/drawing/2014/main" id="{A589B835-4A2C-9140-B774-8BB171C6FCBA}"/>
              </a:ext>
            </a:extLst>
          </p:cNvPr>
          <p:cNvSpPr txBox="1"/>
          <p:nvPr/>
        </p:nvSpPr>
        <p:spPr>
          <a:xfrm>
            <a:off x="2619398" y="7997406"/>
            <a:ext cx="4099474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</a:pPr>
            <a:r>
              <a:rPr lang="en-GB" sz="1100" b="1" dirty="0">
                <a:cs typeface="Lato" panose="020F0502020204030203" pitchFamily="34" charset="0"/>
              </a:rPr>
              <a:t>FEMME DE MENAGE A DOMICILE – SOCIETE SHIVA</a:t>
            </a:r>
          </a:p>
          <a:p>
            <a:pPr algn="just"/>
            <a:r>
              <a:rPr lang="fr-FR" sz="1100" b="1" dirty="0" err="1"/>
              <a:t>Camblanes</a:t>
            </a:r>
            <a:r>
              <a:rPr lang="fr-FR" sz="1100" b="1" dirty="0"/>
              <a:t>-et-</a:t>
            </a:r>
            <a:r>
              <a:rPr lang="fr-FR" sz="1100" b="1" dirty="0" err="1"/>
              <a:t>Meynac</a:t>
            </a:r>
            <a:r>
              <a:rPr lang="en-GB" sz="1100" b="1" dirty="0">
                <a:cs typeface="Lato" panose="020F0502020204030203" pitchFamily="34" charset="0"/>
              </a:rPr>
              <a:t> / Janvier 2015 </a:t>
            </a:r>
            <a:r>
              <a:rPr lang="en-GB" sz="1100" b="1" dirty="0" err="1">
                <a:cs typeface="Lato" panose="020F0502020204030203" pitchFamily="34" charset="0"/>
              </a:rPr>
              <a:t>à</a:t>
            </a:r>
            <a:r>
              <a:rPr lang="en-GB" sz="1100" b="1" dirty="0">
                <a:cs typeface="Lato" panose="020F0502020204030203" pitchFamily="34" charset="0"/>
              </a:rPr>
              <a:t> Mai 2017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/>
              <a:t>Nettoyage de l’ensemble du domicile (cuisine, salle de bains, chambre, salon…) en utilisant les produits adaptés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/>
              <a:t>Réaliser des courses alimentaires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/>
              <a:t>Repassage, changer les draps, faire les lits, lavage des vitres</a:t>
            </a:r>
          </a:p>
          <a:p>
            <a:pPr marL="171450" indent="-171450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fr-FR" sz="1100" dirty="0"/>
              <a:t>Garder et accompagner les enfants à l’école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6" name="Ellipse 155">
            <a:extLst>
              <a:ext uri="{FF2B5EF4-FFF2-40B4-BE49-F238E27FC236}">
                <a16:creationId xmlns:a16="http://schemas.microsoft.com/office/drawing/2014/main" id="{6CB1F03B-72F4-A74A-BDEF-CC4B7176FD5B}"/>
              </a:ext>
            </a:extLst>
          </p:cNvPr>
          <p:cNvSpPr/>
          <p:nvPr/>
        </p:nvSpPr>
        <p:spPr>
          <a:xfrm>
            <a:off x="2398892" y="8032991"/>
            <a:ext cx="213131" cy="21313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8" name="Connecteur droit 157">
            <a:extLst>
              <a:ext uri="{FF2B5EF4-FFF2-40B4-BE49-F238E27FC236}">
                <a16:creationId xmlns:a16="http://schemas.microsoft.com/office/drawing/2014/main" id="{1AEACAEA-D4F3-DC42-91E7-C4199A48C504}"/>
              </a:ext>
            </a:extLst>
          </p:cNvPr>
          <p:cNvCxnSpPr/>
          <p:nvPr/>
        </p:nvCxnSpPr>
        <p:spPr>
          <a:xfrm>
            <a:off x="0" y="1959461"/>
            <a:ext cx="220498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cteur droit 158">
            <a:extLst>
              <a:ext uri="{FF2B5EF4-FFF2-40B4-BE49-F238E27FC236}">
                <a16:creationId xmlns:a16="http://schemas.microsoft.com/office/drawing/2014/main" id="{5A47725D-D712-BF4A-940E-D7D6D3AB925F}"/>
              </a:ext>
            </a:extLst>
          </p:cNvPr>
          <p:cNvCxnSpPr/>
          <p:nvPr/>
        </p:nvCxnSpPr>
        <p:spPr>
          <a:xfrm>
            <a:off x="-2743" y="3265164"/>
            <a:ext cx="220498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>
            <a:extLst>
              <a:ext uri="{FF2B5EF4-FFF2-40B4-BE49-F238E27FC236}">
                <a16:creationId xmlns:a16="http://schemas.microsoft.com/office/drawing/2014/main" id="{E9D9014B-34F0-844B-82F7-9A11B7630297}"/>
              </a:ext>
            </a:extLst>
          </p:cNvPr>
          <p:cNvCxnSpPr/>
          <p:nvPr/>
        </p:nvCxnSpPr>
        <p:spPr>
          <a:xfrm>
            <a:off x="19953" y="5870468"/>
            <a:ext cx="220498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cteur droit 160">
            <a:extLst>
              <a:ext uri="{FF2B5EF4-FFF2-40B4-BE49-F238E27FC236}">
                <a16:creationId xmlns:a16="http://schemas.microsoft.com/office/drawing/2014/main" id="{CC629C54-95A7-EC4A-8117-4824890AD95E}"/>
              </a:ext>
            </a:extLst>
          </p:cNvPr>
          <p:cNvCxnSpPr/>
          <p:nvPr/>
        </p:nvCxnSpPr>
        <p:spPr>
          <a:xfrm>
            <a:off x="0" y="8057527"/>
            <a:ext cx="220498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Ellipse 161">
            <a:extLst>
              <a:ext uri="{FF2B5EF4-FFF2-40B4-BE49-F238E27FC236}">
                <a16:creationId xmlns:a16="http://schemas.microsoft.com/office/drawing/2014/main" id="{B3FE27EC-E951-A446-B4CE-9D500959B71E}"/>
              </a:ext>
            </a:extLst>
          </p:cNvPr>
          <p:cNvSpPr/>
          <p:nvPr/>
        </p:nvSpPr>
        <p:spPr>
          <a:xfrm>
            <a:off x="192903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>
            <a:extLst>
              <a:ext uri="{FF2B5EF4-FFF2-40B4-BE49-F238E27FC236}">
                <a16:creationId xmlns:a16="http://schemas.microsoft.com/office/drawing/2014/main" id="{593772A8-DA89-F244-BECC-D6B3848930FA}"/>
              </a:ext>
            </a:extLst>
          </p:cNvPr>
          <p:cNvSpPr/>
          <p:nvPr/>
        </p:nvSpPr>
        <p:spPr>
          <a:xfrm>
            <a:off x="342225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>
            <a:extLst>
              <a:ext uri="{FF2B5EF4-FFF2-40B4-BE49-F238E27FC236}">
                <a16:creationId xmlns:a16="http://schemas.microsoft.com/office/drawing/2014/main" id="{880FBD3C-264C-654C-A401-AF34535D626B}"/>
              </a:ext>
            </a:extLst>
          </p:cNvPr>
          <p:cNvSpPr/>
          <p:nvPr/>
        </p:nvSpPr>
        <p:spPr>
          <a:xfrm>
            <a:off x="491547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>
            <a:extLst>
              <a:ext uri="{FF2B5EF4-FFF2-40B4-BE49-F238E27FC236}">
                <a16:creationId xmlns:a16="http://schemas.microsoft.com/office/drawing/2014/main" id="{3216603F-507A-E94D-8EA0-6CD048EBE7DE}"/>
              </a:ext>
            </a:extLst>
          </p:cNvPr>
          <p:cNvSpPr/>
          <p:nvPr/>
        </p:nvSpPr>
        <p:spPr>
          <a:xfrm>
            <a:off x="642912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>
            <a:extLst>
              <a:ext uri="{FF2B5EF4-FFF2-40B4-BE49-F238E27FC236}">
                <a16:creationId xmlns:a16="http://schemas.microsoft.com/office/drawing/2014/main" id="{DA8CAA68-AD52-8941-ADAB-40FDE25716B1}"/>
              </a:ext>
            </a:extLst>
          </p:cNvPr>
          <p:cNvSpPr/>
          <p:nvPr/>
        </p:nvSpPr>
        <p:spPr>
          <a:xfrm>
            <a:off x="792234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>
            <a:extLst>
              <a:ext uri="{FF2B5EF4-FFF2-40B4-BE49-F238E27FC236}">
                <a16:creationId xmlns:a16="http://schemas.microsoft.com/office/drawing/2014/main" id="{C90C05C9-C097-924B-B353-A3EC07C22823}"/>
              </a:ext>
            </a:extLst>
          </p:cNvPr>
          <p:cNvSpPr/>
          <p:nvPr/>
        </p:nvSpPr>
        <p:spPr>
          <a:xfrm>
            <a:off x="941556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>
            <a:extLst>
              <a:ext uri="{FF2B5EF4-FFF2-40B4-BE49-F238E27FC236}">
                <a16:creationId xmlns:a16="http://schemas.microsoft.com/office/drawing/2014/main" id="{BFE6389C-6E60-6440-95E5-2F449EFE2746}"/>
              </a:ext>
            </a:extLst>
          </p:cNvPr>
          <p:cNvSpPr/>
          <p:nvPr/>
        </p:nvSpPr>
        <p:spPr>
          <a:xfrm>
            <a:off x="1088091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>
            <a:extLst>
              <a:ext uri="{FF2B5EF4-FFF2-40B4-BE49-F238E27FC236}">
                <a16:creationId xmlns:a16="http://schemas.microsoft.com/office/drawing/2014/main" id="{53E050E7-28DE-444D-8F3C-C4ED5FE4AD19}"/>
              </a:ext>
            </a:extLst>
          </p:cNvPr>
          <p:cNvSpPr/>
          <p:nvPr/>
        </p:nvSpPr>
        <p:spPr>
          <a:xfrm>
            <a:off x="1237413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>
            <a:extLst>
              <a:ext uri="{FF2B5EF4-FFF2-40B4-BE49-F238E27FC236}">
                <a16:creationId xmlns:a16="http://schemas.microsoft.com/office/drawing/2014/main" id="{F56D46A6-DFE5-124D-8D87-38FFF2911329}"/>
              </a:ext>
            </a:extLst>
          </p:cNvPr>
          <p:cNvSpPr/>
          <p:nvPr/>
        </p:nvSpPr>
        <p:spPr>
          <a:xfrm>
            <a:off x="1386735" y="7468145"/>
            <a:ext cx="97437" cy="97437"/>
          </a:xfrm>
          <a:prstGeom prst="ellipse">
            <a:avLst/>
          </a:prstGeom>
          <a:solidFill>
            <a:srgbClr val="FCD0C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72606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</TotalTime>
  <Words>704</Words>
  <Application>Microsoft Macintosh PowerPoint</Application>
  <PresentationFormat>Format A4 (210 x 297 mm)</PresentationFormat>
  <Paragraphs>92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Office Theme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88</dc:title>
  <dc:subject/>
  <dc:creator>www.creeruncv.com</dc:creator>
  <cp:keywords/>
  <dc:description/>
  <cp:lastModifiedBy>Axel Maille</cp:lastModifiedBy>
  <cp:revision>80</cp:revision>
  <dcterms:created xsi:type="dcterms:W3CDTF">2016-06-13T19:57:38Z</dcterms:created>
  <dcterms:modified xsi:type="dcterms:W3CDTF">2021-01-18T15:10:55Z</dcterms:modified>
  <cp:category/>
</cp:coreProperties>
</file>