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9"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27"/>
  </p:normalViewPr>
  <p:slideViewPr>
    <p:cSldViewPr snapToGrid="0">
      <p:cViewPr>
        <p:scale>
          <a:sx n="125" d="100"/>
          <a:sy n="125" d="100"/>
        </p:scale>
        <p:origin x="2408" y="-2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3973B79-1926-504E-AED2-2D9A4DF2D40D}" type="datetimeFigureOut">
              <a:rPr lang="fr-FR" smtClean="0"/>
              <a:t>10/03/2023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D2FF4F3-F92B-2947-BC63-D0D463A32F6B}" type="slidenum">
              <a:rPr lang="fr-FR" smtClean="0"/>
              <a:t>‹N°›</a:t>
            </a:fld>
            <a:endParaRPr lang="fr-FR"/>
          </a:p>
        </p:txBody>
      </p:sp>
    </p:spTree>
    <p:extLst>
      <p:ext uri="{BB962C8B-B14F-4D97-AF65-F5344CB8AC3E}">
        <p14:creationId xmlns:p14="http://schemas.microsoft.com/office/powerpoint/2010/main" val="600167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3973B79-1926-504E-AED2-2D9A4DF2D40D}" type="datetimeFigureOut">
              <a:rPr lang="fr-FR" smtClean="0"/>
              <a:t>10/03/2023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D2FF4F3-F92B-2947-BC63-D0D463A32F6B}" type="slidenum">
              <a:rPr lang="fr-FR" smtClean="0"/>
              <a:t>‹N°›</a:t>
            </a:fld>
            <a:endParaRPr lang="fr-FR"/>
          </a:p>
        </p:txBody>
      </p:sp>
    </p:spTree>
    <p:extLst>
      <p:ext uri="{BB962C8B-B14F-4D97-AF65-F5344CB8AC3E}">
        <p14:creationId xmlns:p14="http://schemas.microsoft.com/office/powerpoint/2010/main" val="3356923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3973B79-1926-504E-AED2-2D9A4DF2D40D}" type="datetimeFigureOut">
              <a:rPr lang="fr-FR" smtClean="0"/>
              <a:t>10/03/2023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D2FF4F3-F92B-2947-BC63-D0D463A32F6B}" type="slidenum">
              <a:rPr lang="fr-FR" smtClean="0"/>
              <a:t>‹N°›</a:t>
            </a:fld>
            <a:endParaRPr lang="fr-FR"/>
          </a:p>
        </p:txBody>
      </p:sp>
    </p:spTree>
    <p:extLst>
      <p:ext uri="{BB962C8B-B14F-4D97-AF65-F5344CB8AC3E}">
        <p14:creationId xmlns:p14="http://schemas.microsoft.com/office/powerpoint/2010/main" val="3582636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3973B79-1926-504E-AED2-2D9A4DF2D40D}" type="datetimeFigureOut">
              <a:rPr lang="fr-FR" smtClean="0"/>
              <a:t>10/03/2023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D2FF4F3-F92B-2947-BC63-D0D463A32F6B}" type="slidenum">
              <a:rPr lang="fr-FR" smtClean="0"/>
              <a:t>‹N°›</a:t>
            </a:fld>
            <a:endParaRPr lang="fr-FR"/>
          </a:p>
        </p:txBody>
      </p:sp>
    </p:spTree>
    <p:extLst>
      <p:ext uri="{BB962C8B-B14F-4D97-AF65-F5344CB8AC3E}">
        <p14:creationId xmlns:p14="http://schemas.microsoft.com/office/powerpoint/2010/main" val="3248235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3973B79-1926-504E-AED2-2D9A4DF2D40D}" type="datetimeFigureOut">
              <a:rPr lang="fr-FR" smtClean="0"/>
              <a:t>10/03/2023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D2FF4F3-F92B-2947-BC63-D0D463A32F6B}" type="slidenum">
              <a:rPr lang="fr-FR" smtClean="0"/>
              <a:t>‹N°›</a:t>
            </a:fld>
            <a:endParaRPr lang="fr-FR"/>
          </a:p>
        </p:txBody>
      </p:sp>
    </p:spTree>
    <p:extLst>
      <p:ext uri="{BB962C8B-B14F-4D97-AF65-F5344CB8AC3E}">
        <p14:creationId xmlns:p14="http://schemas.microsoft.com/office/powerpoint/2010/main" val="123385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3973B79-1926-504E-AED2-2D9A4DF2D40D}" type="datetimeFigureOut">
              <a:rPr lang="fr-FR" smtClean="0"/>
              <a:t>10/03/2023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D2FF4F3-F92B-2947-BC63-D0D463A32F6B}" type="slidenum">
              <a:rPr lang="fr-FR" smtClean="0"/>
              <a:t>‹N°›</a:t>
            </a:fld>
            <a:endParaRPr lang="fr-FR"/>
          </a:p>
        </p:txBody>
      </p:sp>
    </p:spTree>
    <p:extLst>
      <p:ext uri="{BB962C8B-B14F-4D97-AF65-F5344CB8AC3E}">
        <p14:creationId xmlns:p14="http://schemas.microsoft.com/office/powerpoint/2010/main" val="1324961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3973B79-1926-504E-AED2-2D9A4DF2D40D}" type="datetimeFigureOut">
              <a:rPr lang="fr-FR" smtClean="0"/>
              <a:t>10/03/2023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D2FF4F3-F92B-2947-BC63-D0D463A32F6B}" type="slidenum">
              <a:rPr lang="fr-FR" smtClean="0"/>
              <a:t>‹N°›</a:t>
            </a:fld>
            <a:endParaRPr lang="fr-FR"/>
          </a:p>
        </p:txBody>
      </p:sp>
    </p:spTree>
    <p:extLst>
      <p:ext uri="{BB962C8B-B14F-4D97-AF65-F5344CB8AC3E}">
        <p14:creationId xmlns:p14="http://schemas.microsoft.com/office/powerpoint/2010/main" val="2434341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3973B79-1926-504E-AED2-2D9A4DF2D40D}" type="datetimeFigureOut">
              <a:rPr lang="fr-FR" smtClean="0"/>
              <a:t>10/03/2023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D2FF4F3-F92B-2947-BC63-D0D463A32F6B}" type="slidenum">
              <a:rPr lang="fr-FR" smtClean="0"/>
              <a:t>‹N°›</a:t>
            </a:fld>
            <a:endParaRPr lang="fr-FR"/>
          </a:p>
        </p:txBody>
      </p:sp>
    </p:spTree>
    <p:extLst>
      <p:ext uri="{BB962C8B-B14F-4D97-AF65-F5344CB8AC3E}">
        <p14:creationId xmlns:p14="http://schemas.microsoft.com/office/powerpoint/2010/main" val="2496323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973B79-1926-504E-AED2-2D9A4DF2D40D}" type="datetimeFigureOut">
              <a:rPr lang="fr-FR" smtClean="0"/>
              <a:t>10/03/2023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D2FF4F3-F92B-2947-BC63-D0D463A32F6B}" type="slidenum">
              <a:rPr lang="fr-FR" smtClean="0"/>
              <a:t>‹N°›</a:t>
            </a:fld>
            <a:endParaRPr lang="fr-FR"/>
          </a:p>
        </p:txBody>
      </p:sp>
    </p:spTree>
    <p:extLst>
      <p:ext uri="{BB962C8B-B14F-4D97-AF65-F5344CB8AC3E}">
        <p14:creationId xmlns:p14="http://schemas.microsoft.com/office/powerpoint/2010/main" val="1318902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3973B79-1926-504E-AED2-2D9A4DF2D40D}" type="datetimeFigureOut">
              <a:rPr lang="fr-FR" smtClean="0"/>
              <a:t>10/03/2023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D2FF4F3-F92B-2947-BC63-D0D463A32F6B}" type="slidenum">
              <a:rPr lang="fr-FR" smtClean="0"/>
              <a:t>‹N°›</a:t>
            </a:fld>
            <a:endParaRPr lang="fr-FR"/>
          </a:p>
        </p:txBody>
      </p:sp>
    </p:spTree>
    <p:extLst>
      <p:ext uri="{BB962C8B-B14F-4D97-AF65-F5344CB8AC3E}">
        <p14:creationId xmlns:p14="http://schemas.microsoft.com/office/powerpoint/2010/main" val="2895846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3973B79-1926-504E-AED2-2D9A4DF2D40D}" type="datetimeFigureOut">
              <a:rPr lang="fr-FR" smtClean="0"/>
              <a:t>10/03/2023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D2FF4F3-F92B-2947-BC63-D0D463A32F6B}" type="slidenum">
              <a:rPr lang="fr-FR" smtClean="0"/>
              <a:t>‹N°›</a:t>
            </a:fld>
            <a:endParaRPr lang="fr-FR"/>
          </a:p>
        </p:txBody>
      </p:sp>
    </p:spTree>
    <p:extLst>
      <p:ext uri="{BB962C8B-B14F-4D97-AF65-F5344CB8AC3E}">
        <p14:creationId xmlns:p14="http://schemas.microsoft.com/office/powerpoint/2010/main" val="3934575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53973B79-1926-504E-AED2-2D9A4DF2D40D}" type="datetimeFigureOut">
              <a:rPr lang="fr-FR" smtClean="0"/>
              <a:t>10/03/2023</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ED2FF4F3-F92B-2947-BC63-D0D463A32F6B}" type="slidenum">
              <a:rPr lang="fr-FR" smtClean="0"/>
              <a:t>‹N°›</a:t>
            </a:fld>
            <a:endParaRPr lang="fr-FR"/>
          </a:p>
        </p:txBody>
      </p:sp>
    </p:spTree>
    <p:extLst>
      <p:ext uri="{BB962C8B-B14F-4D97-AF65-F5344CB8AC3E}">
        <p14:creationId xmlns:p14="http://schemas.microsoft.com/office/powerpoint/2010/main" val="30750955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www.creeruncv.com/lettre-de-motivation/?utm_source=Document&amp;utm_medium=Link&amp;utm_campaign=Doc_CV_PTT" TargetMode="External"/><Relationship Id="rId3" Type="http://schemas.openxmlformats.org/officeDocument/2006/relationships/hyperlink" Target="https://www.creeruncv.com/conseils/lexperience-profesionnelle-sur-le-cv/?utm_source=Document&amp;utm_medium=Link&amp;utm_campaign=Doc_CV_PTT" TargetMode="External"/><Relationship Id="rId7" Type="http://schemas.openxmlformats.org/officeDocument/2006/relationships/hyperlink" Target="https://www.creeruncv.com/conseils/recrutement/?utm_source=Document&amp;utm_medium=Link&amp;utm_campaign=Doc_CV_PTT" TargetMode="External"/><Relationship Id="rId2" Type="http://schemas.openxmlformats.org/officeDocument/2006/relationships/hyperlink" Target="https://www.creeruncv.com/conseils/le-titre-du-cv/?utm_source=Document&amp;utm_medium=Link&amp;utm_campaign=Doc_CV_PTT" TargetMode="External"/><Relationship Id="rId1" Type="http://schemas.openxmlformats.org/officeDocument/2006/relationships/slideLayout" Target="../slideLayouts/slideLayout2.xml"/><Relationship Id="rId6" Type="http://schemas.openxmlformats.org/officeDocument/2006/relationships/hyperlink" Target="https://www.creeruncv.com/conseils/icones-pour-cv/?utm_source=Document&amp;utm_medium=Link&amp;utm_campaign=Doc_CV_PTT" TargetMode="External"/><Relationship Id="rId11" Type="http://schemas.openxmlformats.org/officeDocument/2006/relationships/hyperlink" Target="https://www.creeruncv.com/conseils/lettre-de-motivation/?utm_source=Document&amp;utm_medium=Link&amp;utm_campaign=Doc_CV_PTT" TargetMode="External"/><Relationship Id="rId5" Type="http://schemas.openxmlformats.org/officeDocument/2006/relationships/hyperlink" Target="https://www.creeruncv.com/conseils/faire-un-cv-conseils-pratiques/?utm_source=Document&amp;utm_medium=Link&amp;utm_campaign=Doc_CV_PTT" TargetMode="External"/><Relationship Id="rId10" Type="http://schemas.openxmlformats.org/officeDocument/2006/relationships/hyperlink" Target="https://www.creeruncv.com/modele-de-lettre/?utm_source=Document&amp;utm_medium=Link&amp;utm_campaign=Doc_CV_PTT" TargetMode="External"/><Relationship Id="rId4" Type="http://schemas.openxmlformats.org/officeDocument/2006/relationships/hyperlink" Target="https://www.creeruncv.com/conseils/laccroche-du-cv/?utm_source=Document&amp;utm_medium=Link&amp;utm_campaign=Doc_CV_PTT" TargetMode="External"/><Relationship Id="rId9" Type="http://schemas.openxmlformats.org/officeDocument/2006/relationships/hyperlink" Target="https://www.creeruncv.com/modele-de-lett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ZoneTexte 58">
            <a:extLst>
              <a:ext uri="{FF2B5EF4-FFF2-40B4-BE49-F238E27FC236}">
                <a16:creationId xmlns:a16="http://schemas.microsoft.com/office/drawing/2014/main" id="{0704AFBA-1608-4DCE-B8A5-EB2F8495E107}"/>
              </a:ext>
            </a:extLst>
          </p:cNvPr>
          <p:cNvSpPr txBox="1"/>
          <p:nvPr/>
        </p:nvSpPr>
        <p:spPr>
          <a:xfrm>
            <a:off x="371956" y="315157"/>
            <a:ext cx="3781586" cy="646331"/>
          </a:xfrm>
          <a:prstGeom prst="rect">
            <a:avLst/>
          </a:prstGeom>
          <a:noFill/>
        </p:spPr>
        <p:txBody>
          <a:bodyPr wrap="square">
            <a:spAutoFit/>
          </a:bodyPr>
          <a:lstStyle/>
          <a:p>
            <a:pPr marR="190500">
              <a:spcAft>
                <a:spcPts val="600"/>
              </a:spcAft>
            </a:pPr>
            <a:r>
              <a:rPr lang="fr-FR" sz="3600" b="1" dirty="0">
                <a:solidFill>
                  <a:srgbClr val="000000"/>
                </a:solidFill>
                <a:effectLst/>
                <a:latin typeface="Arial" panose="020B0604020202020204" pitchFamily="34" charset="0"/>
                <a:ea typeface="Merriweather" pitchFamily="2" charset="77"/>
                <a:cs typeface="Merriweather" pitchFamily="2" charset="77"/>
              </a:rPr>
              <a:t>Prénom NOM</a:t>
            </a:r>
            <a:endParaRPr lang="fr-FR" sz="3600" b="1" dirty="0">
              <a:solidFill>
                <a:srgbClr val="000000"/>
              </a:solidFill>
              <a:effectLst/>
              <a:latin typeface="Merriweather" pitchFamily="2" charset="77"/>
              <a:ea typeface="Merriweather" pitchFamily="2" charset="77"/>
              <a:cs typeface="Merriweather" pitchFamily="2" charset="77"/>
            </a:endParaRPr>
          </a:p>
        </p:txBody>
      </p:sp>
      <p:sp>
        <p:nvSpPr>
          <p:cNvPr id="61" name="ZoneTexte 60">
            <a:extLst>
              <a:ext uri="{FF2B5EF4-FFF2-40B4-BE49-F238E27FC236}">
                <a16:creationId xmlns:a16="http://schemas.microsoft.com/office/drawing/2014/main" id="{469E4B05-8645-EE34-3C86-D719B3E86DEC}"/>
              </a:ext>
            </a:extLst>
          </p:cNvPr>
          <p:cNvSpPr txBox="1"/>
          <p:nvPr/>
        </p:nvSpPr>
        <p:spPr>
          <a:xfrm>
            <a:off x="371956" y="961488"/>
            <a:ext cx="3781586" cy="369332"/>
          </a:xfrm>
          <a:prstGeom prst="rect">
            <a:avLst/>
          </a:prstGeom>
          <a:noFill/>
        </p:spPr>
        <p:txBody>
          <a:bodyPr wrap="square">
            <a:spAutoFit/>
          </a:bodyPr>
          <a:lstStyle/>
          <a:p>
            <a:r>
              <a:rPr lang="fr-FR" sz="1800" dirty="0">
                <a:solidFill>
                  <a:srgbClr val="595959"/>
                </a:solidFill>
                <a:effectLst/>
                <a:latin typeface="Arial" panose="020B0604020202020204" pitchFamily="34" charset="0"/>
                <a:ea typeface="Merriweather" pitchFamily="2" charset="77"/>
              </a:rPr>
              <a:t>Titre du poste recherché</a:t>
            </a:r>
            <a:r>
              <a:rPr lang="fr-FR" dirty="0">
                <a:effectLst/>
              </a:rPr>
              <a:t> </a:t>
            </a:r>
            <a:endParaRPr lang="fr-FR" dirty="0"/>
          </a:p>
        </p:txBody>
      </p:sp>
      <p:sp>
        <p:nvSpPr>
          <p:cNvPr id="63" name="ZoneTexte 62">
            <a:extLst>
              <a:ext uri="{FF2B5EF4-FFF2-40B4-BE49-F238E27FC236}">
                <a16:creationId xmlns:a16="http://schemas.microsoft.com/office/drawing/2014/main" id="{513059AE-9212-EF10-205D-1F86D7703BE8}"/>
              </a:ext>
            </a:extLst>
          </p:cNvPr>
          <p:cNvSpPr txBox="1"/>
          <p:nvPr/>
        </p:nvSpPr>
        <p:spPr>
          <a:xfrm>
            <a:off x="4980720" y="399796"/>
            <a:ext cx="2403610" cy="931024"/>
          </a:xfrm>
          <a:prstGeom prst="rect">
            <a:avLst/>
          </a:prstGeom>
          <a:noFill/>
        </p:spPr>
        <p:txBody>
          <a:bodyPr wrap="square">
            <a:spAutoFit/>
          </a:bodyPr>
          <a:lstStyle/>
          <a:p>
            <a:pPr marR="190500">
              <a:lnSpc>
                <a:spcPct val="115000"/>
              </a:lnSpc>
              <a:spcBef>
                <a:spcPts val="600"/>
              </a:spcBef>
            </a:pPr>
            <a:r>
              <a:rPr lang="fr-FR" sz="1000" b="1" dirty="0">
                <a:solidFill>
                  <a:srgbClr val="595959"/>
                </a:solidFill>
                <a:effectLst/>
                <a:latin typeface="Arial" panose="020B0604020202020204" pitchFamily="34" charset="0"/>
                <a:ea typeface="Open Sans" panose="020B0606030504020204" pitchFamily="34" charset="0"/>
                <a:cs typeface="Merriweather" pitchFamily="2" charset="77"/>
              </a:rPr>
              <a:t>Adresse</a:t>
            </a:r>
            <a:r>
              <a:rPr lang="fr-FR" sz="1000" dirty="0">
                <a:solidFill>
                  <a:srgbClr val="595959"/>
                </a:solidFill>
                <a:effectLst/>
                <a:latin typeface="Arial" panose="020B0604020202020204" pitchFamily="34" charset="0"/>
                <a:ea typeface="Open Sans" panose="020B0606030504020204" pitchFamily="34" charset="0"/>
                <a:cs typeface="Merriweather" pitchFamily="2" charset="77"/>
              </a:rPr>
              <a:t> : 12 rue de la Réussite</a:t>
            </a:r>
            <a:r>
              <a:rPr lang="fr-FR" sz="1000" dirty="0">
                <a:solidFill>
                  <a:srgbClr val="666666"/>
                </a:solidFill>
                <a:latin typeface="Merriweather" pitchFamily="2" charset="77"/>
                <a:ea typeface="Open Sans" panose="020B0606030504020204" pitchFamily="34" charset="0"/>
                <a:cs typeface="Merriweather" pitchFamily="2" charset="77"/>
              </a:rPr>
              <a:t> </a:t>
            </a:r>
            <a:r>
              <a:rPr lang="fr-FR" sz="1000" dirty="0">
                <a:solidFill>
                  <a:srgbClr val="595959"/>
                </a:solidFill>
                <a:effectLst/>
                <a:latin typeface="Arial" panose="020B0604020202020204" pitchFamily="34" charset="0"/>
                <a:ea typeface="Open Sans" panose="020B0606030504020204" pitchFamily="34" charset="0"/>
                <a:cs typeface="Merriweather" pitchFamily="2" charset="77"/>
              </a:rPr>
              <a:t>75012 Paris</a:t>
            </a:r>
            <a:br>
              <a:rPr lang="fr-FR" sz="1000" dirty="0">
                <a:solidFill>
                  <a:srgbClr val="666666"/>
                </a:solidFill>
                <a:latin typeface="Merriweather" pitchFamily="2" charset="77"/>
                <a:ea typeface="Open Sans" panose="020B0606030504020204" pitchFamily="34" charset="0"/>
                <a:cs typeface="Merriweather" pitchFamily="2" charset="77"/>
              </a:rPr>
            </a:br>
            <a:r>
              <a:rPr lang="en-US" sz="1000" b="1" dirty="0">
                <a:solidFill>
                  <a:srgbClr val="595959"/>
                </a:solidFill>
                <a:effectLst/>
                <a:latin typeface="Arial" panose="020B0604020202020204" pitchFamily="34" charset="0"/>
                <a:ea typeface="Open Sans" panose="020B0606030504020204" pitchFamily="34" charset="0"/>
                <a:cs typeface="Merriweather" pitchFamily="2" charset="77"/>
              </a:rPr>
              <a:t>Tel</a:t>
            </a:r>
            <a:r>
              <a:rPr lang="en-US" sz="1000" dirty="0">
                <a:solidFill>
                  <a:srgbClr val="595959"/>
                </a:solidFill>
                <a:effectLst/>
                <a:latin typeface="Arial" panose="020B0604020202020204" pitchFamily="34" charset="0"/>
                <a:ea typeface="Open Sans" panose="020B0606030504020204" pitchFamily="34" charset="0"/>
                <a:cs typeface="Merriweather" pitchFamily="2" charset="77"/>
              </a:rPr>
              <a:t> : 06 01 02 03 04</a:t>
            </a:r>
            <a:endParaRPr lang="fr-FR" sz="1000" dirty="0">
              <a:solidFill>
                <a:srgbClr val="666666"/>
              </a:solidFill>
              <a:effectLst/>
              <a:latin typeface="Merriweather" pitchFamily="2" charset="77"/>
              <a:ea typeface="Merriweather" pitchFamily="2" charset="77"/>
              <a:cs typeface="Merriweather" pitchFamily="2" charset="77"/>
            </a:endParaRPr>
          </a:p>
          <a:p>
            <a:r>
              <a:rPr lang="en-US" sz="1000" b="1" dirty="0">
                <a:solidFill>
                  <a:srgbClr val="595959"/>
                </a:solidFill>
                <a:effectLst/>
                <a:latin typeface="Arial" panose="020B0604020202020204" pitchFamily="34" charset="0"/>
                <a:ea typeface="Open Sans" panose="020B0606030504020204" pitchFamily="34" charset="0"/>
              </a:rPr>
              <a:t>Mob</a:t>
            </a:r>
            <a:r>
              <a:rPr lang="en-US" sz="1000" dirty="0">
                <a:solidFill>
                  <a:srgbClr val="595959"/>
                </a:solidFill>
                <a:effectLst/>
                <a:latin typeface="Arial" panose="020B0604020202020204" pitchFamily="34" charset="0"/>
                <a:ea typeface="Open Sans" panose="020B0606030504020204" pitchFamily="34" charset="0"/>
              </a:rPr>
              <a:t> : 06 01 02 03 04 </a:t>
            </a:r>
            <a:br>
              <a:rPr lang="en-US" sz="1000" dirty="0">
                <a:solidFill>
                  <a:srgbClr val="595959"/>
                </a:solidFill>
                <a:effectLst/>
                <a:latin typeface="Arial" panose="020B0604020202020204" pitchFamily="34" charset="0"/>
                <a:ea typeface="Open Sans" panose="020B0606030504020204" pitchFamily="34" charset="0"/>
              </a:rPr>
            </a:br>
            <a:r>
              <a:rPr lang="en-US" sz="1000" b="1" dirty="0">
                <a:solidFill>
                  <a:srgbClr val="595959"/>
                </a:solidFill>
                <a:effectLst/>
                <a:latin typeface="Arial" panose="020B0604020202020204" pitchFamily="34" charset="0"/>
                <a:ea typeface="Open Sans" panose="020B0606030504020204" pitchFamily="34" charset="0"/>
              </a:rPr>
              <a:t>Mail</a:t>
            </a:r>
            <a:r>
              <a:rPr lang="en-US" sz="1000" dirty="0">
                <a:solidFill>
                  <a:srgbClr val="595959"/>
                </a:solidFill>
                <a:effectLst/>
                <a:latin typeface="Arial" panose="020B0604020202020204" pitchFamily="34" charset="0"/>
                <a:ea typeface="Open Sans" panose="020B0606030504020204" pitchFamily="34" charset="0"/>
              </a:rPr>
              <a:t> : </a:t>
            </a:r>
            <a:r>
              <a:rPr lang="en-US" sz="1000" dirty="0" err="1">
                <a:solidFill>
                  <a:srgbClr val="595959"/>
                </a:solidFill>
                <a:effectLst/>
                <a:latin typeface="Arial" panose="020B0604020202020204" pitchFamily="34" charset="0"/>
                <a:ea typeface="Open Sans" panose="020B0606030504020204" pitchFamily="34" charset="0"/>
              </a:rPr>
              <a:t>monemail@mail.com</a:t>
            </a:r>
            <a:r>
              <a:rPr lang="fr-FR" sz="1000" dirty="0">
                <a:effectLst/>
              </a:rPr>
              <a:t> </a:t>
            </a:r>
            <a:endParaRPr lang="fr-FR" sz="1000" dirty="0"/>
          </a:p>
        </p:txBody>
      </p:sp>
      <p:sp>
        <p:nvSpPr>
          <p:cNvPr id="65" name="ZoneTexte 64">
            <a:extLst>
              <a:ext uri="{FF2B5EF4-FFF2-40B4-BE49-F238E27FC236}">
                <a16:creationId xmlns:a16="http://schemas.microsoft.com/office/drawing/2014/main" id="{3E12AE1C-5279-43CB-A6A9-A4B9BF34A00F}"/>
              </a:ext>
            </a:extLst>
          </p:cNvPr>
          <p:cNvSpPr txBox="1"/>
          <p:nvPr/>
        </p:nvSpPr>
        <p:spPr>
          <a:xfrm>
            <a:off x="371956" y="1624977"/>
            <a:ext cx="6868815" cy="754053"/>
          </a:xfrm>
          <a:prstGeom prst="rect">
            <a:avLst/>
          </a:prstGeom>
          <a:noFill/>
        </p:spPr>
        <p:txBody>
          <a:bodyPr wrap="square">
            <a:spAutoFit/>
          </a:bodyPr>
          <a:lstStyle/>
          <a:p>
            <a:pPr marR="190500">
              <a:lnSpc>
                <a:spcPct val="130000"/>
              </a:lnSpc>
              <a:spcBef>
                <a:spcPts val="600"/>
              </a:spcBef>
            </a:pPr>
            <a:r>
              <a:rPr lang="fr-FR" sz="1000" b="1" dirty="0">
                <a:solidFill>
                  <a:srgbClr val="3B7EFF"/>
                </a:solidFill>
                <a:effectLst/>
                <a:latin typeface="Arial" panose="020B0604020202020204" pitchFamily="34" charset="0"/>
                <a:ea typeface="Merriweather" pitchFamily="2" charset="77"/>
                <a:cs typeface="Arial" panose="020B0604020202020204" pitchFamily="34" charset="0"/>
              </a:rPr>
              <a:t>OBJECTIFS</a:t>
            </a:r>
          </a:p>
          <a:p>
            <a:br>
              <a:rPr lang="fr-FR" sz="1000" b="1" dirty="0">
                <a:solidFill>
                  <a:srgbClr val="3B7EFF"/>
                </a:solidFill>
                <a:latin typeface="Arial" panose="020B0604020202020204" pitchFamily="34" charset="0"/>
                <a:ea typeface="Merriweather" pitchFamily="2" charset="77"/>
                <a:cs typeface="Arial" panose="020B0604020202020204" pitchFamily="34" charset="0"/>
              </a:rPr>
            </a:br>
            <a:r>
              <a:rPr lang="fr-FR" sz="1000" dirty="0">
                <a:solidFill>
                  <a:srgbClr val="000000"/>
                </a:solidFill>
                <a:effectLst/>
                <a:latin typeface="Arial" panose="020B0604020202020204" pitchFamily="34" charset="0"/>
                <a:ea typeface="Merriweather" pitchFamily="2" charset="77"/>
                <a:cs typeface="Arial" panose="020B0604020202020204" pitchFamily="34" charset="0"/>
              </a:rPr>
              <a:t>Décrivez en quelques lignes vos compétences clés pour le poste et vos objectifs de carrière. Vous pouvez les mettre en forme à l’aide de puces ou les laisser sous forme de texte plein.</a:t>
            </a:r>
            <a:r>
              <a:rPr lang="fr-FR" sz="1000" dirty="0">
                <a:effectLst/>
                <a:latin typeface="Arial" panose="020B0604020202020204" pitchFamily="34" charset="0"/>
                <a:cs typeface="Arial" panose="020B0604020202020204" pitchFamily="34" charset="0"/>
              </a:rPr>
              <a:t> </a:t>
            </a:r>
            <a:endParaRPr lang="fr-FR" sz="1000" dirty="0">
              <a:latin typeface="Arial" panose="020B0604020202020204" pitchFamily="34" charset="0"/>
              <a:cs typeface="Arial" panose="020B0604020202020204" pitchFamily="34" charset="0"/>
            </a:endParaRPr>
          </a:p>
        </p:txBody>
      </p:sp>
      <p:sp>
        <p:nvSpPr>
          <p:cNvPr id="67" name="ZoneTexte 66">
            <a:extLst>
              <a:ext uri="{FF2B5EF4-FFF2-40B4-BE49-F238E27FC236}">
                <a16:creationId xmlns:a16="http://schemas.microsoft.com/office/drawing/2014/main" id="{BC1C6A1B-4953-08B7-543E-77387F97E3FE}"/>
              </a:ext>
            </a:extLst>
          </p:cNvPr>
          <p:cNvSpPr txBox="1"/>
          <p:nvPr/>
        </p:nvSpPr>
        <p:spPr>
          <a:xfrm>
            <a:off x="371957" y="2705010"/>
            <a:ext cx="4433960" cy="4473404"/>
          </a:xfrm>
          <a:prstGeom prst="rect">
            <a:avLst/>
          </a:prstGeom>
          <a:noFill/>
        </p:spPr>
        <p:txBody>
          <a:bodyPr wrap="square">
            <a:spAutoFit/>
          </a:bodyPr>
          <a:lstStyle/>
          <a:p>
            <a:pPr marR="190500">
              <a:lnSpc>
                <a:spcPct val="130000"/>
              </a:lnSpc>
              <a:spcBef>
                <a:spcPts val="1200"/>
              </a:spcBef>
            </a:pPr>
            <a:r>
              <a:rPr lang="fr-FR" sz="1000" b="1" kern="0" dirty="0">
                <a:solidFill>
                  <a:srgbClr val="3B7EFF"/>
                </a:solidFill>
                <a:effectLst/>
                <a:latin typeface="Arial" panose="020B0604020202020204" pitchFamily="34" charset="0"/>
                <a:ea typeface="Times New Roman" panose="02020603050405020304" pitchFamily="18" charset="0"/>
                <a:cs typeface="Times New Roman" panose="02020603050405020304" pitchFamily="18" charset="0"/>
              </a:rPr>
              <a:t>EXPÉRIENCE PROFESSIONNELLE</a:t>
            </a:r>
          </a:p>
          <a:p>
            <a:pPr marR="190500">
              <a:lnSpc>
                <a:spcPct val="130000"/>
              </a:lnSpc>
            </a:pPr>
            <a:br>
              <a:rPr lang="fr-FR" sz="1000" b="1" kern="0"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rPr>
            </a:br>
            <a:r>
              <a:rPr lang="fr-FR" sz="1000" b="1" dirty="0">
                <a:solidFill>
                  <a:srgbClr val="000000"/>
                </a:solidFill>
                <a:effectLst/>
                <a:latin typeface="Arial" panose="020B0604020202020204" pitchFamily="34" charset="0"/>
                <a:ea typeface="Times New Roman" panose="02020603050405020304" pitchFamily="18" charset="0"/>
              </a:rPr>
              <a:t>Titre du poste occupé - Nom de Société, Ville</a:t>
            </a:r>
            <a:br>
              <a:rPr lang="fr-FR" sz="1000" b="0" i="1" dirty="0">
                <a:solidFill>
                  <a:srgbClr val="000000"/>
                </a:solidFill>
                <a:effectLst/>
                <a:latin typeface="Arial" panose="020B0604020202020204" pitchFamily="34" charset="0"/>
                <a:ea typeface="Times New Roman" panose="02020603050405020304" pitchFamily="18" charset="0"/>
              </a:rPr>
            </a:br>
            <a:r>
              <a:rPr lang="fr-FR" sz="1000" b="1" dirty="0" err="1">
                <a:solidFill>
                  <a:srgbClr val="7F7F7F"/>
                </a:solidFill>
                <a:effectLst/>
                <a:latin typeface="Arial" panose="020B0604020202020204" pitchFamily="34" charset="0"/>
                <a:ea typeface="Times New Roman" panose="02020603050405020304" pitchFamily="18" charset="0"/>
              </a:rPr>
              <a:t>Janv</a:t>
            </a:r>
            <a:r>
              <a:rPr lang="fr-FR" sz="1000" b="1" dirty="0">
                <a:solidFill>
                  <a:srgbClr val="7F7F7F"/>
                </a:solidFill>
                <a:effectLst/>
                <a:latin typeface="Arial" panose="020B0604020202020204" pitchFamily="34" charset="0"/>
                <a:ea typeface="Times New Roman" panose="02020603050405020304" pitchFamily="18" charset="0"/>
              </a:rPr>
              <a:t> 00 – </a:t>
            </a:r>
            <a:r>
              <a:rPr lang="fr-FR" sz="1000" b="1" dirty="0" err="1">
                <a:solidFill>
                  <a:srgbClr val="7F7F7F"/>
                </a:solidFill>
                <a:effectLst/>
                <a:latin typeface="Arial" panose="020B0604020202020204" pitchFamily="34" charset="0"/>
                <a:ea typeface="Times New Roman" panose="02020603050405020304" pitchFamily="18" charset="0"/>
              </a:rPr>
              <a:t>Fev</a:t>
            </a:r>
            <a:r>
              <a:rPr lang="fr-FR" sz="1000" b="1" dirty="0">
                <a:solidFill>
                  <a:srgbClr val="7F7F7F"/>
                </a:solidFill>
                <a:effectLst/>
                <a:latin typeface="Arial" panose="020B0604020202020204" pitchFamily="34" charset="0"/>
                <a:ea typeface="Times New Roman" panose="02020603050405020304" pitchFamily="18" charset="0"/>
              </a:rPr>
              <a:t> 00</a:t>
            </a:r>
            <a:br>
              <a:rPr lang="fr-FR" sz="1000" b="1" dirty="0">
                <a:solidFill>
                  <a:srgbClr val="000000"/>
                </a:solidFill>
                <a:effectLst/>
                <a:latin typeface="Arial" panose="020B0604020202020204" pitchFamily="34" charset="0"/>
                <a:ea typeface="Times New Roman" panose="02020603050405020304" pitchFamily="18" charset="0"/>
              </a:rPr>
            </a:br>
            <a:r>
              <a:rPr lang="fr-FR" sz="1000" b="0" dirty="0">
                <a:solidFill>
                  <a:srgbClr val="595959"/>
                </a:solidFill>
                <a:effectLst/>
                <a:latin typeface="Arial" panose="020B0604020202020204" pitchFamily="34" charset="0"/>
                <a:ea typeface="Times New Roman" panose="02020603050405020304" pitchFamily="18" charset="0"/>
              </a:rPr>
              <a:t>Décrivez ici les fonctions que vous avez occupées. Décrivez également vos missions, le nombre de personnes que vous avez encadré et si vous le pouvez essayer d’inscrire les résultats que vous avez obtenus, n’hésitez pas à les quantifier.</a:t>
            </a:r>
          </a:p>
          <a:p>
            <a:pPr marR="190500">
              <a:lnSpc>
                <a:spcPct val="130000"/>
              </a:lnSpc>
            </a:pPr>
            <a:endParaRPr lang="fr-FR" sz="1000" b="1" dirty="0">
              <a:solidFill>
                <a:srgbClr val="666666"/>
              </a:solidFill>
              <a:effectLst/>
              <a:latin typeface="Times New Roman" panose="02020603050405020304" pitchFamily="18" charset="0"/>
              <a:ea typeface="Times New Roman" panose="02020603050405020304" pitchFamily="18" charset="0"/>
            </a:endParaRPr>
          </a:p>
          <a:p>
            <a:pPr marR="190500">
              <a:lnSpc>
                <a:spcPct val="130000"/>
              </a:lnSpc>
            </a:pPr>
            <a:r>
              <a:rPr lang="fr-FR" sz="1000" b="1" dirty="0">
                <a:solidFill>
                  <a:srgbClr val="000000"/>
                </a:solidFill>
                <a:effectLst/>
                <a:latin typeface="Arial" panose="020B0604020202020204" pitchFamily="34" charset="0"/>
                <a:ea typeface="Times New Roman" panose="02020603050405020304" pitchFamily="18" charset="0"/>
              </a:rPr>
              <a:t>Titre du poste occupé  - Nom de Société, Ville</a:t>
            </a:r>
            <a:br>
              <a:rPr lang="fr-FR" sz="1000" b="0" i="1" dirty="0">
                <a:solidFill>
                  <a:srgbClr val="000000"/>
                </a:solidFill>
                <a:effectLst/>
                <a:latin typeface="Arial" panose="020B0604020202020204" pitchFamily="34" charset="0"/>
                <a:ea typeface="Times New Roman" panose="02020603050405020304" pitchFamily="18" charset="0"/>
              </a:rPr>
            </a:br>
            <a:r>
              <a:rPr lang="fr-FR" sz="1000" b="1" dirty="0" err="1">
                <a:solidFill>
                  <a:srgbClr val="7F7F7F"/>
                </a:solidFill>
                <a:effectLst/>
                <a:latin typeface="Arial" panose="020B0604020202020204" pitchFamily="34" charset="0"/>
                <a:ea typeface="Times New Roman" panose="02020603050405020304" pitchFamily="18" charset="0"/>
              </a:rPr>
              <a:t>Janv</a:t>
            </a:r>
            <a:r>
              <a:rPr lang="fr-FR" sz="1000" b="1" dirty="0">
                <a:solidFill>
                  <a:srgbClr val="7F7F7F"/>
                </a:solidFill>
                <a:effectLst/>
                <a:latin typeface="Arial" panose="020B0604020202020204" pitchFamily="34" charset="0"/>
                <a:ea typeface="Times New Roman" panose="02020603050405020304" pitchFamily="18" charset="0"/>
              </a:rPr>
              <a:t> 00 – </a:t>
            </a:r>
            <a:r>
              <a:rPr lang="fr-FR" sz="1000" b="1" dirty="0" err="1">
                <a:solidFill>
                  <a:srgbClr val="7F7F7F"/>
                </a:solidFill>
                <a:effectLst/>
                <a:latin typeface="Arial" panose="020B0604020202020204" pitchFamily="34" charset="0"/>
                <a:ea typeface="Times New Roman" panose="02020603050405020304" pitchFamily="18" charset="0"/>
              </a:rPr>
              <a:t>Fev</a:t>
            </a:r>
            <a:r>
              <a:rPr lang="fr-FR" sz="1000" b="1" dirty="0">
                <a:solidFill>
                  <a:srgbClr val="7F7F7F"/>
                </a:solidFill>
                <a:effectLst/>
                <a:latin typeface="Arial" panose="020B0604020202020204" pitchFamily="34" charset="0"/>
                <a:ea typeface="Times New Roman" panose="02020603050405020304" pitchFamily="18" charset="0"/>
              </a:rPr>
              <a:t> 00</a:t>
            </a:r>
            <a:br>
              <a:rPr lang="fr-FR" sz="1000" b="1" dirty="0">
                <a:solidFill>
                  <a:srgbClr val="000000"/>
                </a:solidFill>
                <a:effectLst/>
                <a:latin typeface="Arial" panose="020B0604020202020204" pitchFamily="34" charset="0"/>
                <a:ea typeface="Times New Roman" panose="02020603050405020304" pitchFamily="18" charset="0"/>
              </a:rPr>
            </a:br>
            <a:r>
              <a:rPr lang="fr-FR" sz="1000" b="0" dirty="0">
                <a:solidFill>
                  <a:srgbClr val="595959"/>
                </a:solidFill>
                <a:effectLst/>
                <a:latin typeface="Arial" panose="020B0604020202020204" pitchFamily="34" charset="0"/>
                <a:ea typeface="Times New Roman" panose="02020603050405020304" pitchFamily="18" charset="0"/>
              </a:rPr>
              <a:t>Décrivez ici les fonctions que vous avez occupées. Décrivez également vos missions, le nombre de personnes que vous avez encadré et si vous le pouvez essayer d’inscrire les résultats que vous avez obtenus, n’hésitez pas à les quantifier.</a:t>
            </a:r>
          </a:p>
          <a:p>
            <a:pPr marR="190500">
              <a:lnSpc>
                <a:spcPct val="130000"/>
              </a:lnSpc>
            </a:pPr>
            <a:endParaRPr lang="fr-FR" sz="1000" b="1" dirty="0">
              <a:solidFill>
                <a:srgbClr val="666666"/>
              </a:solidFill>
              <a:effectLst/>
              <a:latin typeface="Times New Roman" panose="02020603050405020304" pitchFamily="18" charset="0"/>
              <a:ea typeface="Times New Roman" panose="02020603050405020304" pitchFamily="18" charset="0"/>
            </a:endParaRPr>
          </a:p>
          <a:p>
            <a:pPr marR="190500">
              <a:lnSpc>
                <a:spcPct val="130000"/>
              </a:lnSpc>
            </a:pPr>
            <a:r>
              <a:rPr lang="fr-FR" sz="1000" b="1" dirty="0">
                <a:solidFill>
                  <a:srgbClr val="000000"/>
                </a:solidFill>
                <a:effectLst/>
                <a:latin typeface="Arial" panose="020B0604020202020204" pitchFamily="34" charset="0"/>
                <a:ea typeface="Times New Roman" panose="02020603050405020304" pitchFamily="18" charset="0"/>
              </a:rPr>
              <a:t>Titre du poste occupé  - Nom de Société, Ville</a:t>
            </a:r>
            <a:br>
              <a:rPr lang="fr-FR" sz="1000" b="0" i="1" dirty="0">
                <a:solidFill>
                  <a:srgbClr val="000000"/>
                </a:solidFill>
                <a:effectLst/>
                <a:latin typeface="Arial" panose="020B0604020202020204" pitchFamily="34" charset="0"/>
                <a:ea typeface="Times New Roman" panose="02020603050405020304" pitchFamily="18" charset="0"/>
              </a:rPr>
            </a:br>
            <a:r>
              <a:rPr lang="fr-FR" sz="1000" b="1" dirty="0" err="1">
                <a:solidFill>
                  <a:srgbClr val="7F7F7F"/>
                </a:solidFill>
                <a:effectLst/>
                <a:latin typeface="Arial" panose="020B0604020202020204" pitchFamily="34" charset="0"/>
                <a:ea typeface="Times New Roman" panose="02020603050405020304" pitchFamily="18" charset="0"/>
              </a:rPr>
              <a:t>Janv</a:t>
            </a:r>
            <a:r>
              <a:rPr lang="fr-FR" sz="1000" b="1" dirty="0">
                <a:solidFill>
                  <a:srgbClr val="7F7F7F"/>
                </a:solidFill>
                <a:effectLst/>
                <a:latin typeface="Arial" panose="020B0604020202020204" pitchFamily="34" charset="0"/>
                <a:ea typeface="Times New Roman" panose="02020603050405020304" pitchFamily="18" charset="0"/>
              </a:rPr>
              <a:t> 00 – </a:t>
            </a:r>
            <a:r>
              <a:rPr lang="fr-FR" sz="1000" b="1" dirty="0" err="1">
                <a:solidFill>
                  <a:srgbClr val="7F7F7F"/>
                </a:solidFill>
                <a:effectLst/>
                <a:latin typeface="Arial" panose="020B0604020202020204" pitchFamily="34" charset="0"/>
                <a:ea typeface="Times New Roman" panose="02020603050405020304" pitchFamily="18" charset="0"/>
              </a:rPr>
              <a:t>Fev</a:t>
            </a:r>
            <a:r>
              <a:rPr lang="fr-FR" sz="1000" b="1" dirty="0">
                <a:solidFill>
                  <a:srgbClr val="7F7F7F"/>
                </a:solidFill>
                <a:effectLst/>
                <a:latin typeface="Arial" panose="020B0604020202020204" pitchFamily="34" charset="0"/>
                <a:ea typeface="Times New Roman" panose="02020603050405020304" pitchFamily="18" charset="0"/>
              </a:rPr>
              <a:t> 00</a:t>
            </a:r>
            <a:br>
              <a:rPr lang="fr-FR" sz="1000" b="1" dirty="0">
                <a:solidFill>
                  <a:srgbClr val="000000"/>
                </a:solidFill>
                <a:effectLst/>
                <a:latin typeface="Arial" panose="020B0604020202020204" pitchFamily="34" charset="0"/>
                <a:ea typeface="Times New Roman" panose="02020603050405020304" pitchFamily="18" charset="0"/>
              </a:rPr>
            </a:br>
            <a:r>
              <a:rPr lang="fr-FR" sz="1000" b="0" dirty="0">
                <a:solidFill>
                  <a:srgbClr val="595959"/>
                </a:solidFill>
                <a:effectLst/>
                <a:latin typeface="Arial" panose="020B0604020202020204" pitchFamily="34" charset="0"/>
                <a:ea typeface="Times New Roman" panose="02020603050405020304" pitchFamily="18" charset="0"/>
              </a:rPr>
              <a:t>Décrivez ici les fonctions que vous avez occupées. Décrivez également vos missions, le nombre de personnes que vous avez encadré et si vous le pouvez essayer d’inscrire les résultats que vous avez obtenus, n’hésitez pas à les quantifier.</a:t>
            </a:r>
            <a:endParaRPr lang="fr-FR" sz="1000" b="1" dirty="0">
              <a:solidFill>
                <a:srgbClr val="666666"/>
              </a:solidFill>
              <a:effectLst/>
              <a:latin typeface="Times New Roman" panose="02020603050405020304" pitchFamily="18" charset="0"/>
              <a:ea typeface="Times New Roman" panose="02020603050405020304" pitchFamily="18" charset="0"/>
            </a:endParaRPr>
          </a:p>
        </p:txBody>
      </p:sp>
      <p:sp>
        <p:nvSpPr>
          <p:cNvPr id="69" name="ZoneTexte 68">
            <a:extLst>
              <a:ext uri="{FF2B5EF4-FFF2-40B4-BE49-F238E27FC236}">
                <a16:creationId xmlns:a16="http://schemas.microsoft.com/office/drawing/2014/main" id="{0D45E020-EBAC-DEB4-23E5-7C359ACFA78E}"/>
              </a:ext>
            </a:extLst>
          </p:cNvPr>
          <p:cNvSpPr txBox="1"/>
          <p:nvPr/>
        </p:nvSpPr>
        <p:spPr>
          <a:xfrm>
            <a:off x="371956" y="7504395"/>
            <a:ext cx="4433960" cy="2225930"/>
          </a:xfrm>
          <a:prstGeom prst="rect">
            <a:avLst/>
          </a:prstGeom>
          <a:noFill/>
        </p:spPr>
        <p:txBody>
          <a:bodyPr wrap="square">
            <a:spAutoFit/>
          </a:bodyPr>
          <a:lstStyle/>
          <a:p>
            <a:pPr marR="190500">
              <a:lnSpc>
                <a:spcPct val="130000"/>
              </a:lnSpc>
              <a:spcBef>
                <a:spcPts val="1200"/>
              </a:spcBef>
            </a:pPr>
            <a:r>
              <a:rPr lang="fr-FR" sz="1000" b="1" kern="0" dirty="0">
                <a:solidFill>
                  <a:srgbClr val="3B7EFF"/>
                </a:solidFill>
                <a:effectLst/>
                <a:latin typeface="Arial" panose="020B0604020202020204" pitchFamily="34" charset="0"/>
                <a:ea typeface="Times New Roman" panose="02020603050405020304" pitchFamily="18" charset="0"/>
                <a:cs typeface="Arial" panose="020B0604020202020204" pitchFamily="34" charset="0"/>
              </a:rPr>
              <a:t>FORMATION</a:t>
            </a:r>
            <a:br>
              <a:rPr lang="fr-FR" sz="10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br>
              <a:rPr lang="fr-FR" sz="10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fr-FR" sz="10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Nom de l'établissement, Ville - Nom du Diplôme</a:t>
            </a:r>
            <a:br>
              <a:rPr lang="fr-FR" sz="1000" b="1" i="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fr-FR" sz="1000" b="1" kern="0" dirty="0" err="1">
                <a:solidFill>
                  <a:srgbClr val="7F7F7F"/>
                </a:solidFill>
                <a:effectLst/>
                <a:latin typeface="Arial" panose="020B0604020202020204" pitchFamily="34" charset="0"/>
                <a:ea typeface="Times New Roman" panose="02020603050405020304" pitchFamily="18" charset="0"/>
                <a:cs typeface="Arial" panose="020B0604020202020204" pitchFamily="34" charset="0"/>
              </a:rPr>
              <a:t>Janv</a:t>
            </a:r>
            <a:r>
              <a:rPr lang="fr-FR" sz="1000" b="1" kern="0" dirty="0">
                <a:solidFill>
                  <a:srgbClr val="7F7F7F"/>
                </a:solidFill>
                <a:effectLst/>
                <a:latin typeface="Arial" panose="020B0604020202020204" pitchFamily="34" charset="0"/>
                <a:ea typeface="Times New Roman" panose="02020603050405020304" pitchFamily="18" charset="0"/>
                <a:cs typeface="Arial" panose="020B0604020202020204" pitchFamily="34" charset="0"/>
              </a:rPr>
              <a:t> 00 – </a:t>
            </a:r>
            <a:r>
              <a:rPr lang="fr-FR" sz="1000" b="1" kern="0" dirty="0" err="1">
                <a:solidFill>
                  <a:srgbClr val="7F7F7F"/>
                </a:solidFill>
                <a:effectLst/>
                <a:latin typeface="Arial" panose="020B0604020202020204" pitchFamily="34" charset="0"/>
                <a:ea typeface="Times New Roman" panose="02020603050405020304" pitchFamily="18" charset="0"/>
                <a:cs typeface="Arial" panose="020B0604020202020204" pitchFamily="34" charset="0"/>
              </a:rPr>
              <a:t>Fev</a:t>
            </a:r>
            <a:r>
              <a:rPr lang="fr-FR" sz="1000" b="1" kern="0" dirty="0">
                <a:solidFill>
                  <a:srgbClr val="7F7F7F"/>
                </a:solidFill>
                <a:effectLst/>
                <a:latin typeface="Arial" panose="020B0604020202020204" pitchFamily="34" charset="0"/>
                <a:ea typeface="Times New Roman" panose="02020603050405020304" pitchFamily="18" charset="0"/>
                <a:cs typeface="Arial" panose="020B0604020202020204" pitchFamily="34" charset="0"/>
              </a:rPr>
              <a:t> 00</a:t>
            </a:r>
            <a:br>
              <a:rPr lang="fr-FR" sz="10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fr-FR" sz="1000" dirty="0">
                <a:solidFill>
                  <a:srgbClr val="595959"/>
                </a:solidFill>
                <a:latin typeface="Arial" panose="020B0604020202020204" pitchFamily="34" charset="0"/>
              </a:rPr>
              <a:t>Décrivez en quelques lignes les objectifs et spécialités de cette formation.</a:t>
            </a:r>
          </a:p>
          <a:p>
            <a:pPr marR="190500">
              <a:lnSpc>
                <a:spcPct val="130000"/>
              </a:lnSpc>
              <a:spcBef>
                <a:spcPts val="1200"/>
              </a:spcBef>
            </a:pPr>
            <a:r>
              <a:rPr lang="fr-FR" sz="10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Nom de l'établissement</a:t>
            </a:r>
            <a:r>
              <a:rPr lang="fr-FR" sz="1000" b="1"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Ville </a:t>
            </a:r>
            <a:r>
              <a:rPr lang="fr-FR" sz="10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Nom du Diplôme</a:t>
            </a:r>
            <a:br>
              <a:rPr lang="fr-FR" sz="1000" b="1" i="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fr-FR" sz="1000" b="1" kern="0" dirty="0" err="1">
                <a:solidFill>
                  <a:srgbClr val="7F7F7F"/>
                </a:solidFill>
                <a:effectLst/>
                <a:latin typeface="Arial" panose="020B0604020202020204" pitchFamily="34" charset="0"/>
                <a:ea typeface="Times New Roman" panose="02020603050405020304" pitchFamily="18" charset="0"/>
                <a:cs typeface="Arial" panose="020B0604020202020204" pitchFamily="34" charset="0"/>
              </a:rPr>
              <a:t>Janv</a:t>
            </a:r>
            <a:r>
              <a:rPr lang="fr-FR" sz="1000" b="1" kern="0" dirty="0">
                <a:solidFill>
                  <a:srgbClr val="7F7F7F"/>
                </a:solidFill>
                <a:effectLst/>
                <a:latin typeface="Arial" panose="020B0604020202020204" pitchFamily="34" charset="0"/>
                <a:ea typeface="Times New Roman" panose="02020603050405020304" pitchFamily="18" charset="0"/>
                <a:cs typeface="Arial" panose="020B0604020202020204" pitchFamily="34" charset="0"/>
              </a:rPr>
              <a:t> 00 – </a:t>
            </a:r>
            <a:r>
              <a:rPr lang="fr-FR" sz="1000" b="1" kern="0" dirty="0" err="1">
                <a:solidFill>
                  <a:srgbClr val="7F7F7F"/>
                </a:solidFill>
                <a:effectLst/>
                <a:latin typeface="Arial" panose="020B0604020202020204" pitchFamily="34" charset="0"/>
                <a:ea typeface="Times New Roman" panose="02020603050405020304" pitchFamily="18" charset="0"/>
                <a:cs typeface="Arial" panose="020B0604020202020204" pitchFamily="34" charset="0"/>
              </a:rPr>
              <a:t>Fev</a:t>
            </a:r>
            <a:r>
              <a:rPr lang="fr-FR" sz="1000" b="1" kern="0" dirty="0">
                <a:solidFill>
                  <a:srgbClr val="7F7F7F"/>
                </a:solidFill>
                <a:effectLst/>
                <a:latin typeface="Arial" panose="020B0604020202020204" pitchFamily="34" charset="0"/>
                <a:ea typeface="Times New Roman" panose="02020603050405020304" pitchFamily="18" charset="0"/>
                <a:cs typeface="Arial" panose="020B0604020202020204" pitchFamily="34" charset="0"/>
              </a:rPr>
              <a:t> 00</a:t>
            </a:r>
            <a:br>
              <a:rPr lang="fr-FR" sz="10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fr-FR" sz="1000" dirty="0">
                <a:solidFill>
                  <a:srgbClr val="595959"/>
                </a:solidFill>
                <a:latin typeface="Arial" panose="020B0604020202020204" pitchFamily="34" charset="0"/>
              </a:rPr>
              <a:t>Décrivez en quelques lignes les objectifs et spécialités de cette formation.</a:t>
            </a:r>
          </a:p>
        </p:txBody>
      </p:sp>
      <p:sp>
        <p:nvSpPr>
          <p:cNvPr id="72" name="ZoneTexte 71">
            <a:extLst>
              <a:ext uri="{FF2B5EF4-FFF2-40B4-BE49-F238E27FC236}">
                <a16:creationId xmlns:a16="http://schemas.microsoft.com/office/drawing/2014/main" id="{C547EF8E-691B-A044-68AF-E0A92BD5420E}"/>
              </a:ext>
            </a:extLst>
          </p:cNvPr>
          <p:cNvSpPr txBox="1"/>
          <p:nvPr/>
        </p:nvSpPr>
        <p:spPr>
          <a:xfrm>
            <a:off x="5178056" y="2753677"/>
            <a:ext cx="2206274" cy="4024628"/>
          </a:xfrm>
          <a:prstGeom prst="rect">
            <a:avLst/>
          </a:prstGeom>
          <a:noFill/>
        </p:spPr>
        <p:txBody>
          <a:bodyPr wrap="square">
            <a:spAutoFit/>
          </a:bodyPr>
          <a:lstStyle/>
          <a:p>
            <a:pPr marR="190500">
              <a:lnSpc>
                <a:spcPct val="130000"/>
              </a:lnSpc>
              <a:spcBef>
                <a:spcPts val="1200"/>
              </a:spcBef>
            </a:pPr>
            <a:r>
              <a:rPr lang="fr-FR" sz="1000" b="1" kern="0" dirty="0">
                <a:solidFill>
                  <a:srgbClr val="3B7EFF"/>
                </a:solidFill>
                <a:effectLst/>
                <a:latin typeface="Arial" panose="020B0604020202020204" pitchFamily="34" charset="0"/>
                <a:ea typeface="Times New Roman" panose="02020603050405020304" pitchFamily="18" charset="0"/>
                <a:cs typeface="Times New Roman" panose="02020603050405020304" pitchFamily="18" charset="0"/>
              </a:rPr>
              <a:t>PROJETS / CERTIFICATIONS</a:t>
            </a:r>
            <a:br>
              <a:rPr lang="fr-FR" sz="10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br>
            <a:br>
              <a:rPr lang="fr-FR" sz="10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br>
            <a:r>
              <a:rPr lang="fr-FR" sz="1000" b="1" kern="0" dirty="0">
                <a:solidFill>
                  <a:srgbClr val="595959"/>
                </a:solidFill>
                <a:effectLst/>
                <a:latin typeface="Arial" panose="020B0604020202020204" pitchFamily="34" charset="0"/>
                <a:ea typeface="Times New Roman" panose="02020603050405020304" pitchFamily="18" charset="0"/>
                <a:cs typeface="Times New Roman" panose="02020603050405020304" pitchFamily="18" charset="0"/>
              </a:rPr>
              <a:t>Décrivez ici vos projets ou les certifications que vous avez obtenu.</a:t>
            </a:r>
            <a:endParaRPr lang="fr-FR" sz="1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R="190500">
              <a:lnSpc>
                <a:spcPct val="130000"/>
              </a:lnSpc>
              <a:spcBef>
                <a:spcPts val="1200"/>
              </a:spcBef>
            </a:pPr>
            <a:r>
              <a:rPr lang="fr-FR" sz="1000" b="1" kern="0" dirty="0">
                <a:solidFill>
                  <a:srgbClr val="3B7EFF"/>
                </a:solidFill>
                <a:effectLst/>
                <a:latin typeface="Arial" panose="020B0604020202020204" pitchFamily="34" charset="0"/>
                <a:ea typeface="Times New Roman" panose="02020603050405020304" pitchFamily="18" charset="0"/>
                <a:cs typeface="Times New Roman" panose="02020603050405020304" pitchFamily="18" charset="0"/>
              </a:rPr>
              <a:t>COMPÉTENCES</a:t>
            </a:r>
            <a:endParaRPr lang="fr-FR" sz="1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R="190500">
              <a:lnSpc>
                <a:spcPct val="130000"/>
              </a:lnSpc>
              <a:spcBef>
                <a:spcPts val="600"/>
              </a:spcBef>
            </a:pPr>
            <a:r>
              <a:rPr lang="fr-FR" sz="1000" dirty="0">
                <a:solidFill>
                  <a:srgbClr val="666666"/>
                </a:solidFill>
                <a:effectLst/>
                <a:latin typeface="Arial" panose="020B0604020202020204" pitchFamily="34" charset="0"/>
                <a:ea typeface="Merriweather" pitchFamily="2" charset="77"/>
                <a:cs typeface="Merriweather" pitchFamily="2" charset="77"/>
              </a:rPr>
              <a:t>Lisez ici l’ensemble de vos compétences clés pour, le poste.</a:t>
            </a:r>
            <a:endParaRPr lang="fr-FR" sz="1000" dirty="0">
              <a:solidFill>
                <a:srgbClr val="666666"/>
              </a:solidFill>
              <a:effectLst/>
              <a:latin typeface="Merriweather" pitchFamily="2" charset="77"/>
              <a:ea typeface="Merriweather" pitchFamily="2" charset="77"/>
              <a:cs typeface="Merriweather" pitchFamily="2" charset="77"/>
            </a:endParaRPr>
          </a:p>
          <a:p>
            <a:pPr marR="190500">
              <a:lnSpc>
                <a:spcPct val="130000"/>
              </a:lnSpc>
              <a:spcBef>
                <a:spcPts val="1200"/>
              </a:spcBef>
            </a:pPr>
            <a:r>
              <a:rPr lang="fr-FR" sz="1000" b="1" kern="0" dirty="0">
                <a:solidFill>
                  <a:srgbClr val="3B7EFF"/>
                </a:solidFill>
                <a:effectLst/>
                <a:latin typeface="Arial" panose="020B0604020202020204" pitchFamily="34" charset="0"/>
                <a:ea typeface="Times New Roman" panose="02020603050405020304" pitchFamily="18" charset="0"/>
                <a:cs typeface="Times New Roman" panose="02020603050405020304" pitchFamily="18" charset="0"/>
              </a:rPr>
              <a:t>QUALITES</a:t>
            </a:r>
            <a:endParaRPr lang="fr-FR" sz="1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R="190500">
              <a:lnSpc>
                <a:spcPct val="130000"/>
              </a:lnSpc>
              <a:spcBef>
                <a:spcPts val="1600"/>
              </a:spcBef>
            </a:pPr>
            <a:r>
              <a:rPr lang="fr-FR" sz="1000" dirty="0">
                <a:solidFill>
                  <a:srgbClr val="595959"/>
                </a:solidFill>
                <a:effectLst/>
                <a:latin typeface="Arial" panose="020B0604020202020204" pitchFamily="34" charset="0"/>
                <a:ea typeface="Times New Roman" panose="02020603050405020304" pitchFamily="18" charset="0"/>
                <a:cs typeface="Merriweather" pitchFamily="2" charset="77"/>
              </a:rPr>
              <a:t>Listez ici l’ensemble de vos qualités / soft </a:t>
            </a:r>
            <a:r>
              <a:rPr lang="fr-FR" sz="1000" dirty="0" err="1">
                <a:solidFill>
                  <a:srgbClr val="595959"/>
                </a:solidFill>
                <a:effectLst/>
                <a:latin typeface="Arial" panose="020B0604020202020204" pitchFamily="34" charset="0"/>
                <a:ea typeface="Times New Roman" panose="02020603050405020304" pitchFamily="18" charset="0"/>
                <a:cs typeface="Merriweather" pitchFamily="2" charset="77"/>
              </a:rPr>
              <a:t>skills</a:t>
            </a:r>
            <a:endParaRPr lang="fr-FR" sz="1000" dirty="0">
              <a:solidFill>
                <a:srgbClr val="666666"/>
              </a:solidFill>
              <a:effectLst/>
              <a:latin typeface="Merriweather" pitchFamily="2" charset="77"/>
              <a:ea typeface="Merriweather" pitchFamily="2" charset="77"/>
              <a:cs typeface="Merriweather" pitchFamily="2" charset="77"/>
            </a:endParaRPr>
          </a:p>
          <a:p>
            <a:pPr marR="190500">
              <a:lnSpc>
                <a:spcPct val="130000"/>
              </a:lnSpc>
              <a:spcBef>
                <a:spcPts val="1200"/>
              </a:spcBef>
            </a:pPr>
            <a:r>
              <a:rPr lang="fr-FR" sz="1000" b="1" kern="0" dirty="0">
                <a:solidFill>
                  <a:srgbClr val="3B7EFF"/>
                </a:solidFill>
                <a:effectLst/>
                <a:latin typeface="Arial" panose="020B0604020202020204" pitchFamily="34" charset="0"/>
                <a:ea typeface="Times New Roman" panose="02020603050405020304" pitchFamily="18" charset="0"/>
                <a:cs typeface="Times New Roman" panose="02020603050405020304" pitchFamily="18" charset="0"/>
              </a:rPr>
              <a:t>LANGUES</a:t>
            </a:r>
            <a:endParaRPr lang="fr-FR" sz="1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R="190500">
              <a:lnSpc>
                <a:spcPct val="130000"/>
              </a:lnSpc>
              <a:spcBef>
                <a:spcPts val="1600"/>
              </a:spcBef>
            </a:pPr>
            <a:r>
              <a:rPr lang="fr-FR" sz="1000" dirty="0">
                <a:solidFill>
                  <a:srgbClr val="595959"/>
                </a:solidFill>
                <a:effectLst/>
                <a:latin typeface="Arial" panose="020B0604020202020204" pitchFamily="34" charset="0"/>
                <a:ea typeface="Times New Roman" panose="02020603050405020304" pitchFamily="18" charset="0"/>
                <a:cs typeface="Merriweather" pitchFamily="2" charset="77"/>
              </a:rPr>
              <a:t>Listez ici les langues que vous maîtrisez.</a:t>
            </a:r>
            <a:endParaRPr lang="fr-FR" sz="1000" dirty="0">
              <a:solidFill>
                <a:srgbClr val="666666"/>
              </a:solidFill>
              <a:effectLst/>
              <a:latin typeface="Merriweather" pitchFamily="2" charset="77"/>
              <a:ea typeface="Merriweather" pitchFamily="2" charset="77"/>
              <a:cs typeface="Merriweather" pitchFamily="2" charset="77"/>
            </a:endParaRPr>
          </a:p>
        </p:txBody>
      </p:sp>
    </p:spTree>
    <p:extLst>
      <p:ext uri="{BB962C8B-B14F-4D97-AF65-F5344CB8AC3E}">
        <p14:creationId xmlns:p14="http://schemas.microsoft.com/office/powerpoint/2010/main" val="341157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743409A-4799-FA42-9F31-505AABB8CCA0}"/>
              </a:ext>
            </a:extLst>
          </p:cNvPr>
          <p:cNvSpPr>
            <a:spLocks noGrp="1"/>
          </p:cNvSpPr>
          <p:nvPr>
            <p:ph idx="1"/>
          </p:nvPr>
        </p:nvSpPr>
        <p:spPr>
          <a:xfrm>
            <a:off x="448927" y="645966"/>
            <a:ext cx="6661822" cy="9360267"/>
          </a:xfrm>
        </p:spPr>
        <p:txBody>
          <a:bodyPr>
            <a:normAutofit fontScale="47500" lnSpcReduction="20000"/>
          </a:bodyPr>
          <a:lstStyle/>
          <a:p>
            <a:pPr marL="0" indent="0">
              <a:buNone/>
            </a:pPr>
            <a:r>
              <a:rPr lang="fr-FR" b="1" dirty="0"/>
              <a:t>Cher(e) Candidat(e)</a:t>
            </a:r>
          </a:p>
          <a:p>
            <a:pPr marL="0" indent="0">
              <a:buNone/>
            </a:pPr>
            <a:endParaRPr lang="fr-FR" b="1" dirty="0"/>
          </a:p>
          <a:p>
            <a:pPr marL="0" indent="0">
              <a:buNone/>
            </a:pPr>
            <a:r>
              <a:rPr lang="fr-FR" b="1" dirty="0"/>
              <a:t>Merci d'avoir téléchargé ce modèle sur notre site. Nous espérons qu'il vous aidera à mettre en valeur votre CV.</a:t>
            </a:r>
          </a:p>
          <a:p>
            <a:pPr marL="0" indent="0">
              <a:buNone/>
            </a:pPr>
            <a:endParaRPr lang="fr-FR" b="1" dirty="0"/>
          </a:p>
          <a:p>
            <a:pPr marL="0" indent="0">
              <a:buNone/>
            </a:pPr>
            <a:r>
              <a:rPr lang="fr-FR" dirty="0"/>
              <a:t>---------------------------------------------------------------------------------------</a:t>
            </a:r>
          </a:p>
          <a:p>
            <a:pPr marL="0" indent="0">
              <a:buNone/>
            </a:pPr>
            <a:endParaRPr lang="fr-FR" dirty="0"/>
          </a:p>
          <a:p>
            <a:pPr marL="0" indent="0">
              <a:buNone/>
            </a:pPr>
            <a:r>
              <a:rPr lang="fr-FR" dirty="0"/>
              <a:t>Besoin de conseils pour rédiger votre CV ou vous préparer pour l’entretien d’embauche ? Consultez nos articles :</a:t>
            </a:r>
          </a:p>
          <a:p>
            <a:pPr marL="0" indent="0">
              <a:buNone/>
            </a:pPr>
            <a:endParaRPr lang="fr-FR" dirty="0"/>
          </a:p>
          <a:p>
            <a:pPr marL="0" indent="0">
              <a:buNone/>
            </a:pPr>
            <a:r>
              <a:rPr lang="fr-FR" dirty="0"/>
              <a:t>- </a:t>
            </a:r>
            <a:r>
              <a:rPr lang="fr-FR" dirty="0">
                <a:hlinkClick r:id="rId2"/>
              </a:rPr>
              <a:t>Le titre du CV : guide pratique + 30 exemples</a:t>
            </a:r>
            <a:endParaRPr lang="fr-FR" dirty="0"/>
          </a:p>
          <a:p>
            <a:pPr marL="0" indent="0">
              <a:buNone/>
            </a:pPr>
            <a:r>
              <a:rPr lang="fr-FR" dirty="0"/>
              <a:t>- </a:t>
            </a:r>
            <a:r>
              <a:rPr lang="fr-FR" dirty="0">
                <a:hlinkClick r:id="rId3"/>
              </a:rPr>
              <a:t>Comment mettre en valeur son expérience professionnelle ?</a:t>
            </a:r>
            <a:endParaRPr lang="fr-FR" dirty="0"/>
          </a:p>
          <a:p>
            <a:pPr marL="0" indent="0">
              <a:buNone/>
            </a:pPr>
            <a:r>
              <a:rPr lang="fr-FR" dirty="0"/>
              <a:t>- </a:t>
            </a:r>
            <a:r>
              <a:rPr lang="fr-FR" dirty="0">
                <a:hlinkClick r:id="rId4"/>
              </a:rPr>
              <a:t>Rédiger une accroche de CV percutante + 9 exemples</a:t>
            </a:r>
            <a:endParaRPr lang="fr-FR" dirty="0"/>
          </a:p>
          <a:p>
            <a:pPr marL="0" indent="0">
              <a:buNone/>
            </a:pPr>
            <a:r>
              <a:rPr lang="fr-FR" dirty="0"/>
              <a:t>- </a:t>
            </a:r>
            <a:r>
              <a:rPr lang="fr-FR" dirty="0">
                <a:hlinkClick r:id="rId5"/>
              </a:rPr>
              <a:t>Les 7 points clés d'un CV réussi</a:t>
            </a:r>
            <a:endParaRPr lang="fr-FR" dirty="0"/>
          </a:p>
          <a:p>
            <a:pPr marL="0" indent="0">
              <a:buNone/>
            </a:pPr>
            <a:r>
              <a:rPr lang="fr-FR" dirty="0"/>
              <a:t>- Personnalisez votre CV avec </a:t>
            </a:r>
            <a:r>
              <a:rPr lang="fr-FR" dirty="0">
                <a:hlinkClick r:id="rId6"/>
              </a:rPr>
              <a:t>des icônes gratuites</a:t>
            </a:r>
            <a:endParaRPr lang="fr-FR" dirty="0"/>
          </a:p>
          <a:p>
            <a:pPr marL="0" indent="0">
              <a:buNone/>
            </a:pPr>
            <a:r>
              <a:rPr lang="fr-FR" dirty="0"/>
              <a:t>- Bien </a:t>
            </a:r>
            <a:r>
              <a:rPr lang="fr-FR" dirty="0">
                <a:hlinkClick r:id="rId7"/>
              </a:rPr>
              <a:t>préparer son entretien </a:t>
            </a:r>
            <a:endParaRPr lang="fr-FR" dirty="0"/>
          </a:p>
          <a:p>
            <a:pPr marL="0" indent="0">
              <a:buNone/>
            </a:pPr>
            <a:endParaRPr lang="fr-FR" dirty="0"/>
          </a:p>
          <a:p>
            <a:pPr marL="0" indent="0">
              <a:buNone/>
            </a:pPr>
            <a:r>
              <a:rPr lang="fr-FR" dirty="0"/>
              <a:t>Nous proposons également plusieurs centaines d'exemples de lettres de motivation classées par métier et des modèles pour les mettre en forme.</a:t>
            </a:r>
          </a:p>
          <a:p>
            <a:pPr marL="0" indent="0">
              <a:buNone/>
            </a:pPr>
            <a:endParaRPr lang="fr-FR" dirty="0"/>
          </a:p>
          <a:p>
            <a:pPr marL="0" indent="0">
              <a:buNone/>
            </a:pPr>
            <a:r>
              <a:rPr lang="fr-FR" dirty="0"/>
              <a:t>- </a:t>
            </a:r>
            <a:r>
              <a:rPr lang="fr-FR" dirty="0">
                <a:hlinkClick r:id="rId8"/>
              </a:rPr>
              <a:t>1200 exemples de lettres de motivation </a:t>
            </a:r>
            <a:endParaRPr lang="fr-FR" dirty="0"/>
          </a:p>
          <a:p>
            <a:pPr marL="0" indent="0">
              <a:buNone/>
            </a:pPr>
            <a:r>
              <a:rPr lang="fr-FR" dirty="0"/>
              <a:t>- </a:t>
            </a:r>
            <a:r>
              <a:rPr lang="fr-FR" dirty="0">
                <a:hlinkClick r:id="rId9"/>
              </a:rPr>
              <a:t>Les modèles de </a:t>
            </a:r>
            <a:r>
              <a:rPr lang="fr-FR" dirty="0">
                <a:hlinkClick r:id="rId10"/>
              </a:rPr>
              <a:t>courrier</a:t>
            </a:r>
            <a:endParaRPr lang="fr-FR" dirty="0"/>
          </a:p>
          <a:p>
            <a:pPr marL="0" indent="0">
              <a:buNone/>
            </a:pPr>
            <a:r>
              <a:rPr lang="fr-FR" dirty="0"/>
              <a:t>- Tous nos conseils </a:t>
            </a:r>
            <a:r>
              <a:rPr lang="fr-FR" dirty="0">
                <a:hlinkClick r:id="rId11"/>
              </a:rPr>
              <a:t>pour rédiger une lettre efficace </a:t>
            </a:r>
            <a:endParaRPr lang="fr-FR" dirty="0"/>
          </a:p>
          <a:p>
            <a:pPr marL="0" indent="0">
              <a:buNone/>
            </a:pPr>
            <a:endParaRPr lang="fr-FR" dirty="0"/>
          </a:p>
          <a:p>
            <a:pPr marL="0" indent="0">
              <a:buNone/>
            </a:pPr>
            <a:endParaRPr lang="fr-FR" dirty="0"/>
          </a:p>
          <a:p>
            <a:pPr marL="0" indent="0">
              <a:buNone/>
            </a:pPr>
            <a:r>
              <a:rPr lang="fr-FR" dirty="0"/>
              <a:t>Nous vous souhaitons bonne chance dans vos recherches et vos entretiens </a:t>
            </a:r>
            <a:r>
              <a:rPr lang="fr-FR" dirty="0">
                <a:sym typeface="Wingdings" pitchFamily="2" charset="2"/>
              </a:rPr>
              <a:t> </a:t>
            </a:r>
            <a:endParaRPr lang="fr-FR" dirty="0"/>
          </a:p>
          <a:p>
            <a:pPr marL="0" indent="0">
              <a:buNone/>
            </a:pPr>
            <a:endParaRPr lang="fr-FR" dirty="0"/>
          </a:p>
          <a:p>
            <a:pPr marL="0" indent="0">
              <a:buNone/>
            </a:pPr>
            <a:endParaRPr lang="fr-FR" dirty="0"/>
          </a:p>
          <a:p>
            <a:pPr marL="0" indent="0">
              <a:buNone/>
            </a:pPr>
            <a:r>
              <a:rPr lang="fr-FR" dirty="0"/>
              <a:t>Enfin, rappelez-vous qu'une bonne candidature est une candidature personnalisée ! Prenez donc le temps de la rédiger avec soin car elle décrit votre parcours professionnel et votre personnalité. </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lgn="ctr">
              <a:buNone/>
            </a:pPr>
            <a:r>
              <a:rPr lang="fr-FR" dirty="0">
                <a:solidFill>
                  <a:schemeClr val="tx1">
                    <a:lumMod val="50000"/>
                    <a:lumOff val="50000"/>
                  </a:schemeClr>
                </a:solidFill>
              </a:rPr>
              <a:t>----------------</a:t>
            </a:r>
          </a:p>
          <a:p>
            <a:pPr marL="0" indent="0">
              <a:buNone/>
            </a:pPr>
            <a:r>
              <a:rPr lang="fr-FR" sz="2447" dirty="0">
                <a:solidFill>
                  <a:schemeClr val="tx1">
                    <a:lumMod val="50000"/>
                    <a:lumOff val="50000"/>
                  </a:schemeClr>
                </a:solidFill>
              </a:rPr>
              <a:t>Copyright : Les contenus diffusés sur notre site (modèles de CV, modèles de lettre, articles ...) sont la propriété de creeruncv.com. Leur utilisation est limitée à un usage strictement personnel. Il est interdit de les diffuser ou redistribuer sans notre accord. Contenus déposés dans 180 pays devant huissier. Reproduction strictement interdite, même partielle. Limité à un usage strictement personnel. </a:t>
            </a:r>
            <a:br>
              <a:rPr lang="fr-FR" sz="2447" dirty="0">
                <a:solidFill>
                  <a:schemeClr val="tx1">
                    <a:lumMod val="50000"/>
                    <a:lumOff val="50000"/>
                  </a:schemeClr>
                </a:solidFill>
              </a:rPr>
            </a:br>
            <a:r>
              <a:rPr lang="fr-FR" sz="2447" dirty="0" err="1">
                <a:solidFill>
                  <a:schemeClr val="tx1">
                    <a:lumMod val="50000"/>
                    <a:lumOff val="50000"/>
                  </a:schemeClr>
                </a:solidFill>
              </a:rPr>
              <a:t>Disclaimer</a:t>
            </a:r>
            <a:r>
              <a:rPr lang="fr-FR" sz="2447" dirty="0">
                <a:solidFill>
                  <a:schemeClr val="tx1">
                    <a:lumMod val="50000"/>
                    <a:lumOff val="50000"/>
                  </a:schemeClr>
                </a:solidFill>
              </a:rPr>
              <a:t> : Les modèles disponibles sur notre site fournis "en l'état" et sans garantie.</a:t>
            </a:r>
          </a:p>
          <a:p>
            <a:pPr marL="0" indent="0">
              <a:buNone/>
            </a:pPr>
            <a:endParaRPr lang="fr-FR" sz="2447" dirty="0">
              <a:solidFill>
                <a:schemeClr val="tx1">
                  <a:lumMod val="50000"/>
                  <a:lumOff val="50000"/>
                </a:schemeClr>
              </a:solidFill>
            </a:endParaRPr>
          </a:p>
          <a:p>
            <a:pPr marL="0" indent="0" algn="ctr">
              <a:buNone/>
            </a:pPr>
            <a:r>
              <a:rPr lang="fr-FR" sz="2447" dirty="0" err="1"/>
              <a:t>Créeruncv.com</a:t>
            </a:r>
            <a:r>
              <a:rPr lang="fr-FR" sz="2447" dirty="0"/>
              <a:t> est un site gratuit. </a:t>
            </a:r>
          </a:p>
        </p:txBody>
      </p:sp>
    </p:spTree>
    <p:extLst>
      <p:ext uri="{BB962C8B-B14F-4D97-AF65-F5344CB8AC3E}">
        <p14:creationId xmlns:p14="http://schemas.microsoft.com/office/powerpoint/2010/main" val="2648180545"/>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9</TotalTime>
  <Words>645</Words>
  <Application>Microsoft Macintosh PowerPoint</Application>
  <PresentationFormat>Personnalisé</PresentationFormat>
  <Paragraphs>59</Paragraphs>
  <Slides>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Arial</vt:lpstr>
      <vt:lpstr>Calibri</vt:lpstr>
      <vt:lpstr>Calibri Light</vt:lpstr>
      <vt:lpstr>Merriweather</vt:lpstr>
      <vt:lpstr>Times New Roman</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Axel Maille</dc:creator>
  <cp:lastModifiedBy>Axel Maille</cp:lastModifiedBy>
  <cp:revision>6</cp:revision>
  <dcterms:created xsi:type="dcterms:W3CDTF">2023-03-10T15:16:36Z</dcterms:created>
  <dcterms:modified xsi:type="dcterms:W3CDTF">2023-03-10T15:27:21Z</dcterms:modified>
</cp:coreProperties>
</file>