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6858000" cy="9906000" type="A4"/>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2D398"/>
    <a:srgbClr val="575757"/>
    <a:srgbClr val="DC234D"/>
    <a:srgbClr val="FFC0C8"/>
    <a:srgbClr val="90235A"/>
    <a:srgbClr val="8EB2D7"/>
    <a:srgbClr val="E9F5FE"/>
    <a:srgbClr val="AC8249"/>
    <a:srgbClr val="EFECD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24"/>
    <p:restoredTop sz="94586"/>
  </p:normalViewPr>
  <p:slideViewPr>
    <p:cSldViewPr snapToGrid="0" snapToObjects="1">
      <p:cViewPr varScale="1">
        <p:scale>
          <a:sx n="89" d="100"/>
          <a:sy n="89" d="100"/>
        </p:scale>
        <p:origin x="397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Cliquez et modifiez le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33B38A05-D9B2-104B-A6B2-7D8FDA8E02D1}"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035609-9528-8248-B371-62417466C791}" type="slidenum">
              <a:rPr lang="fr-FR" smtClean="0"/>
              <a:t>‹N°›</a:t>
            </a:fld>
            <a:endParaRPr lang="fr-FR"/>
          </a:p>
        </p:txBody>
      </p:sp>
    </p:spTree>
    <p:extLst>
      <p:ext uri="{BB962C8B-B14F-4D97-AF65-F5344CB8AC3E}">
        <p14:creationId xmlns:p14="http://schemas.microsoft.com/office/powerpoint/2010/main" val="13396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3B38A05-D9B2-104B-A6B2-7D8FDA8E02D1}"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035609-9528-8248-B371-62417466C791}" type="slidenum">
              <a:rPr lang="fr-FR" smtClean="0"/>
              <a:t>‹N°›</a:t>
            </a:fld>
            <a:endParaRPr lang="fr-FR"/>
          </a:p>
        </p:txBody>
      </p:sp>
    </p:spTree>
    <p:extLst>
      <p:ext uri="{BB962C8B-B14F-4D97-AF65-F5344CB8AC3E}">
        <p14:creationId xmlns:p14="http://schemas.microsoft.com/office/powerpoint/2010/main" val="265246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3B38A05-D9B2-104B-A6B2-7D8FDA8E02D1}"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035609-9528-8248-B371-62417466C791}" type="slidenum">
              <a:rPr lang="fr-FR" smtClean="0"/>
              <a:t>‹N°›</a:t>
            </a:fld>
            <a:endParaRPr lang="fr-FR"/>
          </a:p>
        </p:txBody>
      </p:sp>
    </p:spTree>
    <p:extLst>
      <p:ext uri="{BB962C8B-B14F-4D97-AF65-F5344CB8AC3E}">
        <p14:creationId xmlns:p14="http://schemas.microsoft.com/office/powerpoint/2010/main" val="1965610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3B38A05-D9B2-104B-A6B2-7D8FDA8E02D1}"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035609-9528-8248-B371-62417466C791}" type="slidenum">
              <a:rPr lang="fr-FR" smtClean="0"/>
              <a:t>‹N°›</a:t>
            </a:fld>
            <a:endParaRPr lang="fr-FR"/>
          </a:p>
        </p:txBody>
      </p:sp>
    </p:spTree>
    <p:extLst>
      <p:ext uri="{BB962C8B-B14F-4D97-AF65-F5344CB8AC3E}">
        <p14:creationId xmlns:p14="http://schemas.microsoft.com/office/powerpoint/2010/main" val="1814222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Cliquez et modifiez le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33B38A05-D9B2-104B-A6B2-7D8FDA8E02D1}"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035609-9528-8248-B371-62417466C791}" type="slidenum">
              <a:rPr lang="fr-FR" smtClean="0"/>
              <a:t>‹N°›</a:t>
            </a:fld>
            <a:endParaRPr lang="fr-FR"/>
          </a:p>
        </p:txBody>
      </p:sp>
    </p:spTree>
    <p:extLst>
      <p:ext uri="{BB962C8B-B14F-4D97-AF65-F5344CB8AC3E}">
        <p14:creationId xmlns:p14="http://schemas.microsoft.com/office/powerpoint/2010/main" val="1662888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3B38A05-D9B2-104B-A6B2-7D8FDA8E02D1}" type="datetimeFigureOut">
              <a:rPr lang="fr-FR" smtClean="0"/>
              <a:t>18/11/2020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035609-9528-8248-B371-62417466C791}" type="slidenum">
              <a:rPr lang="fr-FR" smtClean="0"/>
              <a:t>‹N°›</a:t>
            </a:fld>
            <a:endParaRPr lang="fr-FR"/>
          </a:p>
        </p:txBody>
      </p:sp>
    </p:spTree>
    <p:extLst>
      <p:ext uri="{BB962C8B-B14F-4D97-AF65-F5344CB8AC3E}">
        <p14:creationId xmlns:p14="http://schemas.microsoft.com/office/powerpoint/2010/main" val="816921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Cliquez et modifiez le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3B38A05-D9B2-104B-A6B2-7D8FDA8E02D1}" type="datetimeFigureOut">
              <a:rPr lang="fr-FR" smtClean="0"/>
              <a:t>18/11/2020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E035609-9528-8248-B371-62417466C791}" type="slidenum">
              <a:rPr lang="fr-FR" smtClean="0"/>
              <a:t>‹N°›</a:t>
            </a:fld>
            <a:endParaRPr lang="fr-FR"/>
          </a:p>
        </p:txBody>
      </p:sp>
    </p:spTree>
    <p:extLst>
      <p:ext uri="{BB962C8B-B14F-4D97-AF65-F5344CB8AC3E}">
        <p14:creationId xmlns:p14="http://schemas.microsoft.com/office/powerpoint/2010/main" val="1136863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33B38A05-D9B2-104B-A6B2-7D8FDA8E02D1}" type="datetimeFigureOut">
              <a:rPr lang="fr-FR" smtClean="0"/>
              <a:t>18/11/2020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E035609-9528-8248-B371-62417466C791}" type="slidenum">
              <a:rPr lang="fr-FR" smtClean="0"/>
              <a:t>‹N°›</a:t>
            </a:fld>
            <a:endParaRPr lang="fr-FR"/>
          </a:p>
        </p:txBody>
      </p:sp>
    </p:spTree>
    <p:extLst>
      <p:ext uri="{BB962C8B-B14F-4D97-AF65-F5344CB8AC3E}">
        <p14:creationId xmlns:p14="http://schemas.microsoft.com/office/powerpoint/2010/main" val="1099458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B38A05-D9B2-104B-A6B2-7D8FDA8E02D1}" type="datetimeFigureOut">
              <a:rPr lang="fr-FR" smtClean="0"/>
              <a:t>18/11/2020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DE035609-9528-8248-B371-62417466C791}" type="slidenum">
              <a:rPr lang="fr-FR" smtClean="0"/>
              <a:t>‹N°›</a:t>
            </a:fld>
            <a:endParaRPr lang="fr-FR"/>
          </a:p>
        </p:txBody>
      </p:sp>
    </p:spTree>
    <p:extLst>
      <p:ext uri="{BB962C8B-B14F-4D97-AF65-F5344CB8AC3E}">
        <p14:creationId xmlns:p14="http://schemas.microsoft.com/office/powerpoint/2010/main" val="1657004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Cliquez et modifiez le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33B38A05-D9B2-104B-A6B2-7D8FDA8E02D1}" type="datetimeFigureOut">
              <a:rPr lang="fr-FR" smtClean="0"/>
              <a:t>18/11/2020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035609-9528-8248-B371-62417466C791}" type="slidenum">
              <a:rPr lang="fr-FR" smtClean="0"/>
              <a:t>‹N°›</a:t>
            </a:fld>
            <a:endParaRPr lang="fr-FR"/>
          </a:p>
        </p:txBody>
      </p:sp>
    </p:spTree>
    <p:extLst>
      <p:ext uri="{BB962C8B-B14F-4D97-AF65-F5344CB8AC3E}">
        <p14:creationId xmlns:p14="http://schemas.microsoft.com/office/powerpoint/2010/main" val="714260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Cliquez et modifiez le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33B38A05-D9B2-104B-A6B2-7D8FDA8E02D1}" type="datetimeFigureOut">
              <a:rPr lang="fr-FR" smtClean="0"/>
              <a:t>18/11/2020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035609-9528-8248-B371-62417466C791}" type="slidenum">
              <a:rPr lang="fr-FR" smtClean="0"/>
              <a:t>‹N°›</a:t>
            </a:fld>
            <a:endParaRPr lang="fr-FR"/>
          </a:p>
        </p:txBody>
      </p:sp>
    </p:spTree>
    <p:extLst>
      <p:ext uri="{BB962C8B-B14F-4D97-AF65-F5344CB8AC3E}">
        <p14:creationId xmlns:p14="http://schemas.microsoft.com/office/powerpoint/2010/main" val="140182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33B38A05-D9B2-104B-A6B2-7D8FDA8E02D1}" type="datetimeFigureOut">
              <a:rPr lang="fr-FR" smtClean="0"/>
              <a:t>18/11/2020</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E035609-9528-8248-B371-62417466C791}" type="slidenum">
              <a:rPr lang="fr-FR" smtClean="0"/>
              <a:t>‹N°›</a:t>
            </a:fld>
            <a:endParaRPr lang="fr-FR"/>
          </a:p>
        </p:txBody>
      </p:sp>
    </p:spTree>
    <p:extLst>
      <p:ext uri="{BB962C8B-B14F-4D97-AF65-F5344CB8AC3E}">
        <p14:creationId xmlns:p14="http://schemas.microsoft.com/office/powerpoint/2010/main" val="4580676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1761" y="5078203"/>
            <a:ext cx="6644639" cy="327871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Rectangle 1"/>
          <p:cNvSpPr/>
          <p:nvPr/>
        </p:nvSpPr>
        <p:spPr>
          <a:xfrm>
            <a:off x="0" y="1"/>
            <a:ext cx="6858000" cy="22325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p:nvSpPr>
        <p:spPr>
          <a:xfrm>
            <a:off x="1" y="223255"/>
            <a:ext cx="111760" cy="1237130"/>
          </a:xfrm>
          <a:prstGeom prst="rect">
            <a:avLst/>
          </a:prstGeom>
          <a:solidFill>
            <a:srgbClr val="C2D3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5" name="Connecteur droit 4"/>
          <p:cNvCxnSpPr/>
          <p:nvPr/>
        </p:nvCxnSpPr>
        <p:spPr>
          <a:xfrm>
            <a:off x="0" y="1600201"/>
            <a:ext cx="6858000" cy="0"/>
          </a:xfrm>
          <a:prstGeom prst="line">
            <a:avLst/>
          </a:prstGeom>
          <a:ln>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graphicFrame>
        <p:nvGraphicFramePr>
          <p:cNvPr id="6" name="Tableau 5"/>
          <p:cNvGraphicFramePr>
            <a:graphicFrameLocks noGrp="1"/>
          </p:cNvGraphicFramePr>
          <p:nvPr>
            <p:extLst>
              <p:ext uri="{D42A27DB-BD31-4B8C-83A1-F6EECF244321}">
                <p14:modId xmlns:p14="http://schemas.microsoft.com/office/powerpoint/2010/main" val="1334122515"/>
              </p:ext>
            </p:extLst>
          </p:nvPr>
        </p:nvGraphicFramePr>
        <p:xfrm>
          <a:off x="4713416" y="362811"/>
          <a:ext cx="2042984" cy="1188720"/>
        </p:xfrm>
        <a:graphic>
          <a:graphicData uri="http://schemas.openxmlformats.org/drawingml/2006/table">
            <a:tbl>
              <a:tblPr firstRow="1" bandRow="1">
                <a:tableStyleId>{2D5ABB26-0587-4C30-8999-92F81FD0307C}</a:tableStyleId>
              </a:tblPr>
              <a:tblGrid>
                <a:gridCol w="2042984">
                  <a:extLst>
                    <a:ext uri="{9D8B030D-6E8A-4147-A177-3AD203B41FA5}">
                      <a16:colId xmlns:a16="http://schemas.microsoft.com/office/drawing/2014/main" val="20000"/>
                    </a:ext>
                  </a:extLst>
                </a:gridCol>
              </a:tblGrid>
              <a:tr h="0">
                <a:tc>
                  <a:txBody>
                    <a:bodyPr/>
                    <a:lstStyle/>
                    <a:p>
                      <a:pPr algn="l"/>
                      <a:r>
                        <a:rPr lang="fr-FR" sz="1100" dirty="0">
                          <a:solidFill>
                            <a:schemeClr val="tx1"/>
                          </a:solidFill>
                        </a:rPr>
                        <a:t>CONTACT</a:t>
                      </a:r>
                    </a:p>
                  </a:txBody>
                  <a:tcPr>
                    <a:lnL>
                      <a:noFill/>
                    </a:lnL>
                    <a:lnR>
                      <a:noFill/>
                    </a:lnR>
                    <a:lnT>
                      <a:noFill/>
                    </a:lnT>
                    <a:lnB w="3175" cap="flat" cmpd="sng" algn="ctr">
                      <a:solidFill>
                        <a:schemeClr val="tx1">
                          <a:lumMod val="65000"/>
                          <a:lumOff val="35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lgn="l"/>
                      <a:r>
                        <a:rPr lang="en-US" sz="1100" kern="1200" dirty="0" err="1">
                          <a:solidFill>
                            <a:schemeClr val="tx1">
                              <a:lumMod val="50000"/>
                              <a:lumOff val="50000"/>
                            </a:schemeClr>
                          </a:solidFill>
                          <a:effectLst/>
                          <a:latin typeface="+mn-lt"/>
                          <a:ea typeface="+mn-ea"/>
                          <a:cs typeface="+mn-cs"/>
                        </a:rPr>
                        <a:t>Adresse</a:t>
                      </a:r>
                      <a:r>
                        <a:rPr lang="en-US" sz="1100" kern="1200" dirty="0">
                          <a:solidFill>
                            <a:schemeClr val="tx1">
                              <a:lumMod val="50000"/>
                              <a:lumOff val="50000"/>
                            </a:schemeClr>
                          </a:solidFill>
                          <a:effectLst/>
                          <a:latin typeface="+mn-lt"/>
                          <a:ea typeface="+mn-ea"/>
                          <a:cs typeface="+mn-cs"/>
                        </a:rPr>
                        <a:t> :</a:t>
                      </a:r>
                      <a:r>
                        <a:rPr lang="en-US" sz="1100" kern="1200" baseline="0" dirty="0">
                          <a:solidFill>
                            <a:schemeClr val="tx1">
                              <a:lumMod val="50000"/>
                              <a:lumOff val="50000"/>
                            </a:schemeClr>
                          </a:solidFill>
                          <a:effectLst/>
                          <a:latin typeface="+mn-lt"/>
                          <a:ea typeface="+mn-ea"/>
                          <a:cs typeface="+mn-cs"/>
                        </a:rPr>
                        <a:t> </a:t>
                      </a:r>
                      <a:r>
                        <a:rPr lang="en-US" sz="1100" kern="1200" dirty="0">
                          <a:solidFill>
                            <a:schemeClr val="tx1">
                              <a:lumMod val="50000"/>
                              <a:lumOff val="50000"/>
                            </a:schemeClr>
                          </a:solidFill>
                          <a:effectLst/>
                          <a:latin typeface="+mn-lt"/>
                          <a:ea typeface="+mn-ea"/>
                          <a:cs typeface="+mn-cs"/>
                        </a:rPr>
                        <a:t> 17 Rue de la </a:t>
                      </a:r>
                      <a:r>
                        <a:rPr lang="en-US" sz="1100" kern="1200" dirty="0" err="1">
                          <a:solidFill>
                            <a:schemeClr val="tx1">
                              <a:lumMod val="50000"/>
                              <a:lumOff val="50000"/>
                            </a:schemeClr>
                          </a:solidFill>
                          <a:effectLst/>
                          <a:latin typeface="+mn-lt"/>
                          <a:ea typeface="+mn-ea"/>
                          <a:cs typeface="+mn-cs"/>
                        </a:rPr>
                        <a:t>Réussite</a:t>
                      </a:r>
                      <a:r>
                        <a:rPr lang="en-US" sz="1100" kern="1200" dirty="0">
                          <a:solidFill>
                            <a:schemeClr val="tx1">
                              <a:lumMod val="50000"/>
                              <a:lumOff val="50000"/>
                            </a:schemeClr>
                          </a:solidFill>
                          <a:effectLst/>
                          <a:latin typeface="+mn-lt"/>
                          <a:ea typeface="+mn-ea"/>
                          <a:cs typeface="+mn-cs"/>
                        </a:rPr>
                        <a:t> </a:t>
                      </a:r>
                    </a:p>
                    <a:p>
                      <a:pPr algn="l"/>
                      <a:r>
                        <a:rPr lang="en-US" sz="1100" kern="1200" dirty="0">
                          <a:solidFill>
                            <a:schemeClr val="tx1">
                              <a:lumMod val="50000"/>
                              <a:lumOff val="50000"/>
                            </a:schemeClr>
                          </a:solidFill>
                          <a:effectLst/>
                          <a:latin typeface="+mn-lt"/>
                          <a:ea typeface="+mn-ea"/>
                          <a:cs typeface="+mn-cs"/>
                        </a:rPr>
                        <a:t>                  75012 Paris</a:t>
                      </a:r>
                    </a:p>
                    <a:p>
                      <a:pPr algn="l"/>
                      <a:r>
                        <a:rPr lang="en-US" sz="1100" kern="1200" baseline="0" dirty="0">
                          <a:solidFill>
                            <a:schemeClr val="tx1">
                              <a:lumMod val="50000"/>
                              <a:lumOff val="50000"/>
                            </a:schemeClr>
                          </a:solidFill>
                          <a:effectLst/>
                          <a:latin typeface="+mn-lt"/>
                          <a:ea typeface="+mn-ea"/>
                          <a:cs typeface="+mn-cs"/>
                        </a:rPr>
                        <a:t>Mob : 0601023004</a:t>
                      </a:r>
                    </a:p>
                    <a:p>
                      <a:pPr algn="l"/>
                      <a:r>
                        <a:rPr lang="en-US" sz="1100" kern="1200" baseline="0" dirty="0">
                          <a:solidFill>
                            <a:schemeClr val="tx1">
                              <a:lumMod val="50000"/>
                              <a:lumOff val="50000"/>
                            </a:schemeClr>
                          </a:solidFill>
                          <a:effectLst/>
                          <a:latin typeface="+mn-lt"/>
                          <a:ea typeface="+mn-ea"/>
                          <a:cs typeface="+mn-cs"/>
                        </a:rPr>
                        <a:t>Tel : 0102030450</a:t>
                      </a:r>
                    </a:p>
                    <a:p>
                      <a:pPr algn="l"/>
                      <a:r>
                        <a:rPr lang="en-US" sz="1100" kern="1200" baseline="0" dirty="0">
                          <a:solidFill>
                            <a:schemeClr val="tx1">
                              <a:lumMod val="50000"/>
                              <a:lumOff val="50000"/>
                            </a:schemeClr>
                          </a:solidFill>
                          <a:effectLst/>
                          <a:latin typeface="+mn-lt"/>
                          <a:ea typeface="+mn-ea"/>
                          <a:cs typeface="+mn-cs"/>
                        </a:rPr>
                        <a:t>Mail  : </a:t>
                      </a:r>
                      <a:r>
                        <a:rPr lang="en-US" sz="1100" kern="1200" baseline="0" dirty="0" err="1">
                          <a:solidFill>
                            <a:schemeClr val="tx1">
                              <a:lumMod val="50000"/>
                              <a:lumOff val="50000"/>
                            </a:schemeClr>
                          </a:solidFill>
                          <a:effectLst/>
                          <a:latin typeface="+mn-lt"/>
                          <a:ea typeface="+mn-ea"/>
                          <a:cs typeface="+mn-cs"/>
                        </a:rPr>
                        <a:t>mail@mail.com</a:t>
                      </a:r>
                      <a:endParaRPr lang="fr-FR" sz="1100" kern="1200" baseline="0" dirty="0">
                        <a:solidFill>
                          <a:schemeClr val="tx1">
                            <a:lumMod val="50000"/>
                            <a:lumOff val="50000"/>
                          </a:schemeClr>
                        </a:solidFill>
                        <a:effectLst/>
                        <a:latin typeface="+mn-lt"/>
                        <a:ea typeface="+mn-ea"/>
                        <a:cs typeface="Calibri"/>
                      </a:endParaRPr>
                    </a:p>
                  </a:txBody>
                  <a:tcPr>
                    <a:lnT w="3175" cap="flat" cmpd="sng" algn="ctr">
                      <a:solidFill>
                        <a:schemeClr val="tx1">
                          <a:lumMod val="65000"/>
                          <a:lumOff val="35000"/>
                        </a:schemeClr>
                      </a:solidFill>
                      <a:prstDash val="dot"/>
                      <a:round/>
                      <a:headEnd type="none" w="med" len="med"/>
                      <a:tailEnd type="none" w="med" len="med"/>
                    </a:lnT>
                    <a:noFill/>
                  </a:tcPr>
                </a:tc>
                <a:extLst>
                  <a:ext uri="{0D108BD9-81ED-4DB2-BD59-A6C34878D82A}">
                    <a16:rowId xmlns:a16="http://schemas.microsoft.com/office/drawing/2014/main" val="10001"/>
                  </a:ext>
                </a:extLst>
              </a:tr>
            </a:tbl>
          </a:graphicData>
        </a:graphic>
      </p:graphicFrame>
      <p:sp>
        <p:nvSpPr>
          <p:cNvPr id="7" name="ZoneTexte 6"/>
          <p:cNvSpPr txBox="1"/>
          <p:nvPr/>
        </p:nvSpPr>
        <p:spPr>
          <a:xfrm>
            <a:off x="1458664" y="464006"/>
            <a:ext cx="2932085" cy="461665"/>
          </a:xfrm>
          <a:prstGeom prst="rect">
            <a:avLst/>
          </a:prstGeom>
          <a:noFill/>
        </p:spPr>
        <p:txBody>
          <a:bodyPr wrap="none" rtlCol="0">
            <a:spAutoFit/>
          </a:bodyPr>
          <a:lstStyle/>
          <a:p>
            <a:r>
              <a:rPr lang="fr-FR" sz="2400" dirty="0"/>
              <a:t>Alexandre </a:t>
            </a:r>
            <a:r>
              <a:rPr lang="fr-FR" sz="2400" b="1" dirty="0">
                <a:solidFill>
                  <a:srgbClr val="C2D398"/>
                </a:solidFill>
              </a:rPr>
              <a:t>LEBLOISON</a:t>
            </a:r>
          </a:p>
        </p:txBody>
      </p:sp>
      <p:sp>
        <p:nvSpPr>
          <p:cNvPr id="8" name="ZoneTexte 7"/>
          <p:cNvSpPr txBox="1"/>
          <p:nvPr/>
        </p:nvSpPr>
        <p:spPr>
          <a:xfrm>
            <a:off x="1856382" y="1001318"/>
            <a:ext cx="2482090" cy="369332"/>
          </a:xfrm>
          <a:prstGeom prst="rect">
            <a:avLst/>
          </a:prstGeom>
          <a:noFill/>
        </p:spPr>
        <p:txBody>
          <a:bodyPr wrap="none" rtlCol="0">
            <a:spAutoFit/>
          </a:bodyPr>
          <a:lstStyle/>
          <a:p>
            <a:r>
              <a:rPr lang="fr-FR" dirty="0"/>
              <a:t>Titre du </a:t>
            </a:r>
            <a:r>
              <a:rPr lang="fr-FR"/>
              <a:t>poste recherché</a:t>
            </a:r>
          </a:p>
        </p:txBody>
      </p:sp>
      <p:graphicFrame>
        <p:nvGraphicFramePr>
          <p:cNvPr id="9" name="Tableau 8"/>
          <p:cNvGraphicFramePr>
            <a:graphicFrameLocks noGrp="1"/>
          </p:cNvGraphicFramePr>
          <p:nvPr>
            <p:extLst>
              <p:ext uri="{D42A27DB-BD31-4B8C-83A1-F6EECF244321}">
                <p14:modId xmlns:p14="http://schemas.microsoft.com/office/powerpoint/2010/main" val="834026734"/>
              </p:ext>
            </p:extLst>
          </p:nvPr>
        </p:nvGraphicFramePr>
        <p:xfrm>
          <a:off x="443753" y="1879602"/>
          <a:ext cx="6088408" cy="2811367"/>
        </p:xfrm>
        <a:graphic>
          <a:graphicData uri="http://schemas.openxmlformats.org/drawingml/2006/table">
            <a:tbl>
              <a:tblPr firstRow="1" bandRow="1">
                <a:tableStyleId>{2D5ABB26-0587-4C30-8999-92F81FD0307C}</a:tableStyleId>
              </a:tblPr>
              <a:tblGrid>
                <a:gridCol w="4972004">
                  <a:extLst>
                    <a:ext uri="{9D8B030D-6E8A-4147-A177-3AD203B41FA5}">
                      <a16:colId xmlns:a16="http://schemas.microsoft.com/office/drawing/2014/main" val="20000"/>
                    </a:ext>
                  </a:extLst>
                </a:gridCol>
                <a:gridCol w="1116404">
                  <a:extLst>
                    <a:ext uri="{9D8B030D-6E8A-4147-A177-3AD203B41FA5}">
                      <a16:colId xmlns:a16="http://schemas.microsoft.com/office/drawing/2014/main" val="20001"/>
                    </a:ext>
                  </a:extLst>
                </a:gridCol>
              </a:tblGrid>
              <a:tr h="387775">
                <a:tc>
                  <a:txBody>
                    <a:bodyPr/>
                    <a:lstStyle/>
                    <a:p>
                      <a:pPr algn="l"/>
                      <a:r>
                        <a:rPr lang="fr-FR" sz="1800" dirty="0">
                          <a:solidFill>
                            <a:schemeClr val="tx1"/>
                          </a:solidFill>
                        </a:rPr>
                        <a:t>EXPERIENCE</a:t>
                      </a:r>
                      <a:r>
                        <a:rPr lang="fr-FR" sz="1800" dirty="0">
                          <a:solidFill>
                            <a:srgbClr val="EA8D4A"/>
                          </a:solidFill>
                        </a:rPr>
                        <a:t> </a:t>
                      </a:r>
                      <a:r>
                        <a:rPr lang="fr-FR" sz="1800" dirty="0"/>
                        <a:t>PROFESSIONNELLE</a:t>
                      </a:r>
                    </a:p>
                  </a:txBody>
                  <a:tcPr>
                    <a:lnB w="3175" cap="flat" cmpd="sng" algn="ctr">
                      <a:solidFill>
                        <a:schemeClr val="tx1">
                          <a:lumMod val="65000"/>
                          <a:lumOff val="35000"/>
                        </a:schemeClr>
                      </a:solidFill>
                      <a:prstDash val="dot"/>
                      <a:round/>
                      <a:headEnd type="none" w="med" len="med"/>
                      <a:tailEnd type="none" w="med" len="med"/>
                    </a:lnB>
                    <a:solidFill>
                      <a:schemeClr val="bg1"/>
                    </a:solidFill>
                  </a:tcPr>
                </a:tc>
                <a:tc>
                  <a:txBody>
                    <a:bodyPr/>
                    <a:lstStyle/>
                    <a:p>
                      <a:pPr algn="l"/>
                      <a:endParaRPr lang="fr-FR" sz="1100" dirty="0"/>
                    </a:p>
                  </a:txBody>
                  <a:tcPr>
                    <a:lnB w="3175" cap="flat" cmpd="sng" algn="ctr">
                      <a:solidFill>
                        <a:schemeClr val="tx1">
                          <a:lumMod val="65000"/>
                          <a:lumOff val="35000"/>
                        </a:schemeClr>
                      </a:solidFill>
                      <a:prstDash val="dot"/>
                      <a:round/>
                      <a:headEnd type="none" w="med" len="med"/>
                      <a:tailEnd type="none" w="med" len="med"/>
                    </a:lnB>
                    <a:solidFill>
                      <a:schemeClr val="bg1"/>
                    </a:solidFill>
                  </a:tcPr>
                </a:tc>
                <a:extLst>
                  <a:ext uri="{0D108BD9-81ED-4DB2-BD59-A6C34878D82A}">
                    <a16:rowId xmlns:a16="http://schemas.microsoft.com/office/drawing/2014/main" val="10000"/>
                  </a:ext>
                </a:extLst>
              </a:tr>
              <a:tr h="807864">
                <a:tc>
                  <a:txBody>
                    <a:bodyPr/>
                    <a:lstStyle/>
                    <a:p>
                      <a:pPr algn="l"/>
                      <a:r>
                        <a:rPr lang="en-US" sz="1100" b="1" kern="1200" dirty="0">
                          <a:solidFill>
                            <a:srgbClr val="C2D398"/>
                          </a:solidFill>
                          <a:effectLst/>
                          <a:latin typeface="+mn-lt"/>
                          <a:ea typeface="+mn-ea"/>
                          <a:cs typeface="+mn-cs"/>
                        </a:rPr>
                        <a:t>NOM ENTREPRISE</a:t>
                      </a:r>
                      <a:r>
                        <a:rPr lang="en-US" sz="1100" kern="1200" dirty="0">
                          <a:solidFill>
                            <a:srgbClr val="595959"/>
                          </a:solidFill>
                          <a:effectLst/>
                          <a:latin typeface="+mn-lt"/>
                          <a:ea typeface="+mn-ea"/>
                          <a:cs typeface="+mn-cs"/>
                        </a:rPr>
                        <a:t> | TITRE DU POSTE </a:t>
                      </a:r>
                      <a:r>
                        <a:rPr lang="en-US" sz="1100" kern="1200" baseline="0" dirty="0">
                          <a:solidFill>
                            <a:srgbClr val="595959"/>
                          </a:solidFill>
                          <a:effectLst/>
                          <a:latin typeface="+mn-lt"/>
                          <a:ea typeface="+mn-ea"/>
                          <a:cs typeface="+mn-cs"/>
                        </a:rPr>
                        <a:t>| </a:t>
                      </a:r>
                      <a:r>
                        <a:rPr lang="en-US" sz="1100" kern="1200" dirty="0">
                          <a:solidFill>
                            <a:schemeClr val="bg1">
                              <a:lumMod val="65000"/>
                            </a:schemeClr>
                          </a:solidFill>
                          <a:effectLst/>
                          <a:latin typeface="+mn-lt"/>
                          <a:ea typeface="+mn-ea"/>
                          <a:cs typeface="+mn-cs"/>
                        </a:rPr>
                        <a:t>2000 – 2003</a:t>
                      </a:r>
                      <a:endParaRPr lang="fr-FR" sz="1100" kern="1200" dirty="0">
                        <a:solidFill>
                          <a:schemeClr val="bg1">
                            <a:lumMod val="65000"/>
                          </a:schemeClr>
                        </a:solidFill>
                        <a:effectLst/>
                        <a:latin typeface="+mn-lt"/>
                        <a:ea typeface="+mn-ea"/>
                        <a:cs typeface="+mn-cs"/>
                      </a:endParaRPr>
                    </a:p>
                    <a:p>
                      <a:pPr algn="l"/>
                      <a:r>
                        <a:rPr lang="fr-FR" sz="1100" kern="1200" dirty="0">
                          <a:solidFill>
                            <a:schemeClr val="tx1">
                              <a:lumMod val="50000"/>
                              <a:lumOff val="50000"/>
                            </a:schemeClr>
                          </a:solidFill>
                          <a:effectLst/>
                          <a:latin typeface="+mn-lt"/>
                          <a:ea typeface="+mn-ea"/>
                          <a:cs typeface="Calibri"/>
                        </a:rPr>
                        <a:t>Décrivez ici les fonctions que vous avez occupées. Décrivez également vos missions, le nombre de personne que vous avez encadré et si vous le pouvez, essayez d’inscrire les résultats que vous avez obtenus, n’hésitez pas à les quantifier.</a:t>
                      </a:r>
                      <a:endParaRPr lang="fr-FR" sz="1100" kern="1200" baseline="0" dirty="0">
                        <a:solidFill>
                          <a:schemeClr val="tx1">
                            <a:lumMod val="50000"/>
                            <a:lumOff val="50000"/>
                          </a:schemeClr>
                        </a:solidFill>
                        <a:effectLst/>
                        <a:latin typeface="+mn-lt"/>
                        <a:ea typeface="+mn-ea"/>
                        <a:cs typeface="Calibri"/>
                      </a:endParaRPr>
                    </a:p>
                  </a:txBody>
                  <a:tcPr>
                    <a:lnT w="3175" cap="flat" cmpd="sng" algn="ctr">
                      <a:solidFill>
                        <a:schemeClr val="tx1">
                          <a:lumMod val="65000"/>
                          <a:lumOff val="35000"/>
                        </a:schemeClr>
                      </a:solidFill>
                      <a:prstDash val="dot"/>
                      <a:round/>
                      <a:headEnd type="none" w="med" len="med"/>
                      <a:tailEnd type="none" w="med" len="med"/>
                    </a:lnT>
                    <a:solidFill>
                      <a:schemeClr val="bg1"/>
                    </a:solidFill>
                  </a:tcPr>
                </a:tc>
                <a:tc>
                  <a:txBody>
                    <a:bodyPr/>
                    <a:lstStyle/>
                    <a:p>
                      <a:pPr algn="l"/>
                      <a:endParaRPr lang="fr-FR" sz="1100" kern="1200" baseline="0" dirty="0">
                        <a:solidFill>
                          <a:schemeClr val="tx1">
                            <a:lumMod val="50000"/>
                            <a:lumOff val="50000"/>
                          </a:schemeClr>
                        </a:solidFill>
                        <a:effectLst/>
                        <a:latin typeface="+mn-lt"/>
                        <a:ea typeface="+mn-ea"/>
                        <a:cs typeface="Calibri"/>
                      </a:endParaRPr>
                    </a:p>
                  </a:txBody>
                  <a:tcPr>
                    <a:lnT w="3175" cap="flat" cmpd="sng" algn="ctr">
                      <a:solidFill>
                        <a:schemeClr val="tx1">
                          <a:lumMod val="65000"/>
                          <a:lumOff val="35000"/>
                        </a:schemeClr>
                      </a:solidFill>
                      <a:prstDash val="dot"/>
                      <a:round/>
                      <a:headEnd type="none" w="med" len="med"/>
                      <a:tailEnd type="none" w="med" len="med"/>
                    </a:lnT>
                    <a:solidFill>
                      <a:schemeClr val="bg1"/>
                    </a:solidFill>
                  </a:tcPr>
                </a:tc>
                <a:extLst>
                  <a:ext uri="{0D108BD9-81ED-4DB2-BD59-A6C34878D82A}">
                    <a16:rowId xmlns:a16="http://schemas.microsoft.com/office/drawing/2014/main" val="10001"/>
                  </a:ext>
                </a:extLst>
              </a:tr>
              <a:tr h="807864">
                <a:tc>
                  <a:txBody>
                    <a:bodyPr/>
                    <a:lstStyle/>
                    <a:p>
                      <a:pPr algn="l"/>
                      <a:r>
                        <a:rPr lang="en-US" sz="1100" b="1" kern="1200" dirty="0">
                          <a:solidFill>
                            <a:srgbClr val="C2D398"/>
                          </a:solidFill>
                          <a:effectLst/>
                          <a:latin typeface="+mn-lt"/>
                          <a:ea typeface="+mn-ea"/>
                          <a:cs typeface="+mn-cs"/>
                        </a:rPr>
                        <a:t>NOM ENTREPRISE</a:t>
                      </a:r>
                      <a:r>
                        <a:rPr lang="en-US" sz="1100" kern="1200" dirty="0">
                          <a:solidFill>
                            <a:srgbClr val="595959"/>
                          </a:solidFill>
                          <a:effectLst/>
                          <a:latin typeface="+mn-lt"/>
                          <a:ea typeface="+mn-ea"/>
                          <a:cs typeface="+mn-cs"/>
                        </a:rPr>
                        <a:t> | TITRE DU POSTE </a:t>
                      </a:r>
                      <a:r>
                        <a:rPr lang="en-US" sz="1100" kern="1200" baseline="0" dirty="0">
                          <a:solidFill>
                            <a:srgbClr val="595959"/>
                          </a:solidFill>
                          <a:effectLst/>
                          <a:latin typeface="+mn-lt"/>
                          <a:ea typeface="+mn-ea"/>
                          <a:cs typeface="+mn-cs"/>
                        </a:rPr>
                        <a:t>| </a:t>
                      </a:r>
                      <a:r>
                        <a:rPr lang="en-US" sz="1100" kern="1200" dirty="0">
                          <a:solidFill>
                            <a:schemeClr val="bg1">
                              <a:lumMod val="65000"/>
                            </a:schemeClr>
                          </a:solidFill>
                          <a:effectLst/>
                          <a:latin typeface="+mn-lt"/>
                          <a:ea typeface="+mn-ea"/>
                          <a:cs typeface="+mn-cs"/>
                        </a:rPr>
                        <a:t>2000 – 2003</a:t>
                      </a:r>
                      <a:endParaRPr lang="fr-FR" sz="1100" kern="1200" dirty="0">
                        <a:solidFill>
                          <a:schemeClr val="bg1">
                            <a:lumMod val="65000"/>
                          </a:schemeClr>
                        </a:solidFill>
                        <a:effectLst/>
                        <a:latin typeface="+mn-lt"/>
                        <a:ea typeface="+mn-ea"/>
                        <a:cs typeface="+mn-cs"/>
                      </a:endParaRPr>
                    </a:p>
                    <a:p>
                      <a:pPr algn="l"/>
                      <a:r>
                        <a:rPr lang="fr-FR" sz="1100" kern="1200" dirty="0">
                          <a:solidFill>
                            <a:schemeClr val="tx1">
                              <a:lumMod val="50000"/>
                              <a:lumOff val="50000"/>
                            </a:schemeClr>
                          </a:solidFill>
                          <a:effectLst/>
                          <a:latin typeface="+mn-lt"/>
                          <a:ea typeface="+mn-ea"/>
                          <a:cs typeface="Calibri"/>
                        </a:rPr>
                        <a:t>Décrivez ici les fonctions que vous avez occupées. Décrivez également vos missions, le nombre de personne que vous avez encadré et si vous le pouvez, essayez d’inscrire les résultats que vous avez obtenus, n’hésitez pas à les quantifier.</a:t>
                      </a:r>
                      <a:endParaRPr lang="fr-FR" sz="1100" kern="1200" baseline="0" dirty="0">
                        <a:solidFill>
                          <a:schemeClr val="tx1">
                            <a:lumMod val="50000"/>
                            <a:lumOff val="50000"/>
                          </a:schemeClr>
                        </a:solidFill>
                        <a:effectLst/>
                        <a:latin typeface="+mn-lt"/>
                        <a:ea typeface="+mn-ea"/>
                        <a:cs typeface="Calibri"/>
                      </a:endParaRPr>
                    </a:p>
                  </a:txBody>
                  <a:tcPr>
                    <a:solidFill>
                      <a:schemeClr val="bg1"/>
                    </a:solidFill>
                  </a:tcPr>
                </a:tc>
                <a:tc>
                  <a:txBody>
                    <a:bodyPr/>
                    <a:lstStyle/>
                    <a:p>
                      <a:pPr algn="l"/>
                      <a:endParaRPr lang="fr-FR" sz="1100" kern="1200" baseline="0" dirty="0">
                        <a:solidFill>
                          <a:schemeClr val="tx1">
                            <a:lumMod val="50000"/>
                            <a:lumOff val="50000"/>
                          </a:schemeClr>
                        </a:solidFill>
                        <a:effectLst/>
                        <a:latin typeface="+mn-lt"/>
                        <a:ea typeface="+mn-ea"/>
                        <a:cs typeface="Calibri"/>
                      </a:endParaRPr>
                    </a:p>
                  </a:txBody>
                  <a:tcPr>
                    <a:solidFill>
                      <a:schemeClr val="bg1"/>
                    </a:solidFill>
                  </a:tcPr>
                </a:tc>
                <a:extLst>
                  <a:ext uri="{0D108BD9-81ED-4DB2-BD59-A6C34878D82A}">
                    <a16:rowId xmlns:a16="http://schemas.microsoft.com/office/drawing/2014/main" val="10002"/>
                  </a:ext>
                </a:extLst>
              </a:tr>
              <a:tr h="807864">
                <a:tc>
                  <a:txBody>
                    <a:bodyPr/>
                    <a:lstStyle/>
                    <a:p>
                      <a:pPr algn="l"/>
                      <a:r>
                        <a:rPr lang="en-US" sz="1100" b="1" kern="1200" dirty="0">
                          <a:solidFill>
                            <a:srgbClr val="C2D398"/>
                          </a:solidFill>
                          <a:effectLst/>
                          <a:latin typeface="+mn-lt"/>
                          <a:ea typeface="+mn-ea"/>
                          <a:cs typeface="+mn-cs"/>
                        </a:rPr>
                        <a:t>NOM ENTREPRISE</a:t>
                      </a:r>
                      <a:r>
                        <a:rPr lang="en-US" sz="1100" kern="1200" dirty="0">
                          <a:solidFill>
                            <a:srgbClr val="595959"/>
                          </a:solidFill>
                          <a:effectLst/>
                          <a:latin typeface="+mn-lt"/>
                          <a:ea typeface="+mn-ea"/>
                          <a:cs typeface="+mn-cs"/>
                        </a:rPr>
                        <a:t> | TITRE DU POSTE </a:t>
                      </a:r>
                      <a:r>
                        <a:rPr lang="en-US" sz="1100" kern="1200" baseline="0" dirty="0">
                          <a:solidFill>
                            <a:srgbClr val="595959"/>
                          </a:solidFill>
                          <a:effectLst/>
                          <a:latin typeface="+mn-lt"/>
                          <a:ea typeface="+mn-ea"/>
                          <a:cs typeface="+mn-cs"/>
                        </a:rPr>
                        <a:t>| </a:t>
                      </a:r>
                      <a:r>
                        <a:rPr lang="en-US" sz="1100" kern="1200" dirty="0">
                          <a:solidFill>
                            <a:schemeClr val="bg1">
                              <a:lumMod val="65000"/>
                            </a:schemeClr>
                          </a:solidFill>
                          <a:effectLst/>
                          <a:latin typeface="+mn-lt"/>
                          <a:ea typeface="+mn-ea"/>
                          <a:cs typeface="+mn-cs"/>
                        </a:rPr>
                        <a:t>2000 – 2003</a:t>
                      </a:r>
                      <a:endParaRPr lang="fr-FR" sz="1100" kern="1200" dirty="0">
                        <a:solidFill>
                          <a:schemeClr val="bg1">
                            <a:lumMod val="65000"/>
                          </a:schemeClr>
                        </a:solidFill>
                        <a:effectLst/>
                        <a:latin typeface="+mn-lt"/>
                        <a:ea typeface="+mn-ea"/>
                        <a:cs typeface="+mn-cs"/>
                      </a:endParaRPr>
                    </a:p>
                    <a:p>
                      <a:pPr algn="l"/>
                      <a:r>
                        <a:rPr lang="fr-FR" sz="1100" kern="1200" dirty="0">
                          <a:solidFill>
                            <a:schemeClr val="tx1">
                              <a:lumMod val="50000"/>
                              <a:lumOff val="50000"/>
                            </a:schemeClr>
                          </a:solidFill>
                          <a:effectLst/>
                          <a:latin typeface="+mn-lt"/>
                          <a:ea typeface="+mn-ea"/>
                          <a:cs typeface="Calibri"/>
                        </a:rPr>
                        <a:t>Décrivez ici les fonctions que vous avez occupées. Décrivez également vos missions, le nombre de personne que vous avez encadré et si vous le pouvez, essayez d’inscrire les résultats que vous avez obtenus, n’hésitez pas à les quantifier.</a:t>
                      </a:r>
                      <a:endParaRPr lang="fr-FR" sz="1100" kern="1200" baseline="0" dirty="0">
                        <a:solidFill>
                          <a:schemeClr val="tx1">
                            <a:lumMod val="50000"/>
                            <a:lumOff val="50000"/>
                          </a:schemeClr>
                        </a:solidFill>
                        <a:effectLst/>
                        <a:latin typeface="+mn-lt"/>
                        <a:ea typeface="+mn-ea"/>
                        <a:cs typeface="Calibri"/>
                      </a:endParaRPr>
                    </a:p>
                  </a:txBody>
                  <a:tcPr>
                    <a:solidFill>
                      <a:schemeClr val="bg1"/>
                    </a:solidFill>
                  </a:tcPr>
                </a:tc>
                <a:tc>
                  <a:txBody>
                    <a:bodyPr/>
                    <a:lstStyle/>
                    <a:p>
                      <a:pPr algn="l"/>
                      <a:endParaRPr lang="fr-FR" sz="1100" kern="1200" baseline="0" dirty="0">
                        <a:solidFill>
                          <a:schemeClr val="tx1">
                            <a:lumMod val="50000"/>
                            <a:lumOff val="50000"/>
                          </a:schemeClr>
                        </a:solidFill>
                        <a:effectLst/>
                        <a:latin typeface="+mn-lt"/>
                        <a:ea typeface="+mn-ea"/>
                        <a:cs typeface="Calibri"/>
                      </a:endParaRPr>
                    </a:p>
                  </a:txBody>
                  <a:tcPr>
                    <a:solidFill>
                      <a:schemeClr val="bg1"/>
                    </a:solidFill>
                  </a:tcPr>
                </a:tc>
                <a:extLst>
                  <a:ext uri="{0D108BD9-81ED-4DB2-BD59-A6C34878D82A}">
                    <a16:rowId xmlns:a16="http://schemas.microsoft.com/office/drawing/2014/main" val="10003"/>
                  </a:ext>
                </a:extLst>
              </a:tr>
            </a:tbl>
          </a:graphicData>
        </a:graphic>
      </p:graphicFrame>
      <p:sp>
        <p:nvSpPr>
          <p:cNvPr id="11" name="Rectangle 10"/>
          <p:cNvSpPr/>
          <p:nvPr/>
        </p:nvSpPr>
        <p:spPr>
          <a:xfrm>
            <a:off x="12384681" y="4888474"/>
            <a:ext cx="101600" cy="3555997"/>
          </a:xfrm>
          <a:prstGeom prst="rect">
            <a:avLst/>
          </a:prstGeom>
          <a:solidFill>
            <a:srgbClr val="C2D3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2"/>
          <p:cNvSpPr>
            <a:spLocks noChangeArrowheads="1"/>
          </p:cNvSpPr>
          <p:nvPr/>
        </p:nvSpPr>
        <p:spPr bwMode="auto">
          <a:xfrm>
            <a:off x="5486400" y="2286895"/>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1025" name="Image 0" descr="Capture d’écran 2011-03-28 à 14.18.3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8281" y="2344832"/>
            <a:ext cx="508000" cy="5207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Image 1" descr="Capture d’écran 2011-03-28 à 14.18.4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28281" y="3008872"/>
            <a:ext cx="622300" cy="673100"/>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6"/>
          <p:cNvSpPr>
            <a:spLocks noChangeArrowheads="1"/>
          </p:cNvSpPr>
          <p:nvPr/>
        </p:nvSpPr>
        <p:spPr bwMode="auto">
          <a:xfrm>
            <a:off x="5653681" y="392643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1029" name="Image 2" descr="Capture d’écran 2011-03-28 à 14.19.04.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53681" y="3926433"/>
            <a:ext cx="596900" cy="571500"/>
          </a:xfrm>
          <a:prstGeom prst="rect">
            <a:avLst/>
          </a:prstGeom>
          <a:noFill/>
          <a:extLst>
            <a:ext uri="{909E8E84-426E-40DD-AFC4-6F175D3DCCD1}">
              <a14:hiddenFill xmlns:a14="http://schemas.microsoft.com/office/drawing/2010/main">
                <a:solidFill>
                  <a:srgbClr val="FFFFFF"/>
                </a:solidFill>
              </a14:hiddenFill>
            </a:ext>
          </a:extLst>
        </p:spPr>
      </p:pic>
      <p:sp>
        <p:nvSpPr>
          <p:cNvPr id="20" name="Rectangle 19"/>
          <p:cNvSpPr/>
          <p:nvPr/>
        </p:nvSpPr>
        <p:spPr>
          <a:xfrm>
            <a:off x="6756400" y="1879600"/>
            <a:ext cx="101600" cy="6477322"/>
          </a:xfrm>
          <a:prstGeom prst="rect">
            <a:avLst/>
          </a:prstGeom>
          <a:solidFill>
            <a:srgbClr val="C2D3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Ellipse 15"/>
          <p:cNvSpPr/>
          <p:nvPr/>
        </p:nvSpPr>
        <p:spPr>
          <a:xfrm>
            <a:off x="271033" y="1971945"/>
            <a:ext cx="172720" cy="172720"/>
          </a:xfrm>
          <a:prstGeom prst="ellipse">
            <a:avLst/>
          </a:prstGeom>
          <a:solidFill>
            <a:schemeClr val="tx1">
              <a:lumMod val="50000"/>
              <a:lumOff val="5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22" name="Tableau 21"/>
          <p:cNvGraphicFramePr>
            <a:graphicFrameLocks noGrp="1"/>
          </p:cNvGraphicFramePr>
          <p:nvPr>
            <p:extLst>
              <p:ext uri="{D42A27DB-BD31-4B8C-83A1-F6EECF244321}">
                <p14:modId xmlns:p14="http://schemas.microsoft.com/office/powerpoint/2010/main" val="1985533334"/>
              </p:ext>
            </p:extLst>
          </p:nvPr>
        </p:nvGraphicFramePr>
        <p:xfrm>
          <a:off x="443753" y="5078203"/>
          <a:ext cx="6088408" cy="1813560"/>
        </p:xfrm>
        <a:graphic>
          <a:graphicData uri="http://schemas.openxmlformats.org/drawingml/2006/table">
            <a:tbl>
              <a:tblPr firstRow="1" bandRow="1">
                <a:tableStyleId>{2D5ABB26-0587-4C30-8999-92F81FD0307C}</a:tableStyleId>
              </a:tblPr>
              <a:tblGrid>
                <a:gridCol w="6088408">
                  <a:extLst>
                    <a:ext uri="{9D8B030D-6E8A-4147-A177-3AD203B41FA5}">
                      <a16:colId xmlns:a16="http://schemas.microsoft.com/office/drawing/2014/main" val="20000"/>
                    </a:ext>
                  </a:extLst>
                </a:gridCol>
              </a:tblGrid>
              <a:tr h="0">
                <a:tc>
                  <a:txBody>
                    <a:bodyPr/>
                    <a:lstStyle/>
                    <a:p>
                      <a:pPr algn="l"/>
                      <a:r>
                        <a:rPr lang="fr-FR" sz="1800" dirty="0">
                          <a:solidFill>
                            <a:schemeClr val="tx1"/>
                          </a:solidFill>
                        </a:rPr>
                        <a:t>CURSUS SCOLAIRE</a:t>
                      </a:r>
                    </a:p>
                  </a:txBody>
                  <a:tcPr>
                    <a:lnB w="3175" cap="flat" cmpd="sng" algn="ctr">
                      <a:solidFill>
                        <a:schemeClr val="tx1">
                          <a:lumMod val="65000"/>
                          <a:lumOff val="35000"/>
                        </a:schemeClr>
                      </a:solidFill>
                      <a:prstDash val="dot"/>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l"/>
                      <a:r>
                        <a:rPr lang="en-US" sz="1100" kern="1200" dirty="0">
                          <a:solidFill>
                            <a:srgbClr val="595959"/>
                          </a:solidFill>
                          <a:effectLst/>
                          <a:latin typeface="+mn-lt"/>
                          <a:ea typeface="+mn-ea"/>
                          <a:cs typeface="+mn-cs"/>
                        </a:rPr>
                        <a:t>FORMATION</a:t>
                      </a:r>
                      <a:r>
                        <a:rPr lang="en-US" sz="1100" kern="1200" baseline="0" dirty="0">
                          <a:solidFill>
                            <a:srgbClr val="595959"/>
                          </a:solidFill>
                          <a:effectLst/>
                          <a:latin typeface="+mn-lt"/>
                          <a:ea typeface="+mn-ea"/>
                          <a:cs typeface="+mn-cs"/>
                        </a:rPr>
                        <a:t> | </a:t>
                      </a:r>
                      <a:r>
                        <a:rPr lang="en-US" sz="1100" kern="1200" dirty="0">
                          <a:solidFill>
                            <a:schemeClr val="bg1">
                              <a:lumMod val="65000"/>
                            </a:schemeClr>
                          </a:solidFill>
                          <a:effectLst/>
                          <a:latin typeface="+mn-lt"/>
                          <a:ea typeface="+mn-ea"/>
                          <a:cs typeface="+mn-cs"/>
                        </a:rPr>
                        <a:t>2000 – 2003</a:t>
                      </a:r>
                      <a:endParaRPr lang="fr-FR" sz="1100" kern="1200" dirty="0">
                        <a:solidFill>
                          <a:schemeClr val="bg1">
                            <a:lumMod val="65000"/>
                          </a:schemeClr>
                        </a:solidFill>
                        <a:effectLst/>
                        <a:latin typeface="+mn-lt"/>
                        <a:ea typeface="+mn-ea"/>
                        <a:cs typeface="+mn-cs"/>
                      </a:endParaRPr>
                    </a:p>
                    <a:p>
                      <a:pPr algn="l">
                        <a:spcAft>
                          <a:spcPts val="0"/>
                        </a:spcAft>
                      </a:pPr>
                      <a:r>
                        <a:rPr lang="en-GB" sz="1100" dirty="0" err="1">
                          <a:solidFill>
                            <a:schemeClr val="tx1">
                              <a:lumMod val="65000"/>
                              <a:lumOff val="35000"/>
                            </a:schemeClr>
                          </a:solidFill>
                          <a:effectLst/>
                          <a:latin typeface="+mn-lt"/>
                          <a:ea typeface="Cambria"/>
                          <a:cs typeface="Calibri"/>
                        </a:rPr>
                        <a:t>Décrivez</a:t>
                      </a:r>
                      <a:r>
                        <a:rPr lang="en-GB" sz="1100" dirty="0">
                          <a:solidFill>
                            <a:schemeClr val="tx1">
                              <a:lumMod val="65000"/>
                              <a:lumOff val="35000"/>
                            </a:schemeClr>
                          </a:solidFill>
                          <a:effectLst/>
                          <a:latin typeface="+mn-lt"/>
                          <a:ea typeface="Cambria"/>
                          <a:cs typeface="Calibri"/>
                        </a:rPr>
                        <a:t> les </a:t>
                      </a:r>
                      <a:r>
                        <a:rPr lang="en-GB" sz="1100" dirty="0" err="1">
                          <a:solidFill>
                            <a:schemeClr val="tx1">
                              <a:lumMod val="65000"/>
                              <a:lumOff val="35000"/>
                            </a:schemeClr>
                          </a:solidFill>
                          <a:effectLst/>
                          <a:latin typeface="+mn-lt"/>
                          <a:ea typeface="Cambria"/>
                          <a:cs typeface="Calibri"/>
                        </a:rPr>
                        <a:t>spécialités</a:t>
                      </a:r>
                      <a:r>
                        <a:rPr lang="en-GB" sz="1100" baseline="0" dirty="0">
                          <a:solidFill>
                            <a:schemeClr val="tx1">
                              <a:lumMod val="65000"/>
                              <a:lumOff val="35000"/>
                            </a:schemeClr>
                          </a:solidFill>
                          <a:effectLst/>
                          <a:latin typeface="+mn-lt"/>
                          <a:ea typeface="Cambria"/>
                          <a:cs typeface="Calibri"/>
                        </a:rPr>
                        <a:t> de </a:t>
                      </a:r>
                      <a:r>
                        <a:rPr lang="en-GB" sz="1100" baseline="0" dirty="0" err="1">
                          <a:solidFill>
                            <a:schemeClr val="tx1">
                              <a:lumMod val="65000"/>
                              <a:lumOff val="35000"/>
                            </a:schemeClr>
                          </a:solidFill>
                          <a:effectLst/>
                          <a:latin typeface="+mn-lt"/>
                          <a:ea typeface="Cambria"/>
                          <a:cs typeface="Calibri"/>
                        </a:rPr>
                        <a:t>cette</a:t>
                      </a:r>
                      <a:r>
                        <a:rPr lang="en-GB" sz="1100" baseline="0" dirty="0">
                          <a:solidFill>
                            <a:schemeClr val="tx1">
                              <a:lumMod val="65000"/>
                              <a:lumOff val="35000"/>
                            </a:schemeClr>
                          </a:solidFill>
                          <a:effectLst/>
                          <a:latin typeface="+mn-lt"/>
                          <a:ea typeface="Cambria"/>
                          <a:cs typeface="Calibri"/>
                        </a:rPr>
                        <a:t> formation : </a:t>
                      </a:r>
                      <a:r>
                        <a:rPr lang="en-GB" sz="1100" baseline="0" dirty="0" err="1">
                          <a:solidFill>
                            <a:schemeClr val="tx1">
                              <a:lumMod val="65000"/>
                              <a:lumOff val="35000"/>
                            </a:schemeClr>
                          </a:solidFill>
                          <a:effectLst/>
                          <a:latin typeface="+mn-lt"/>
                          <a:ea typeface="Cambria"/>
                          <a:cs typeface="Calibri"/>
                        </a:rPr>
                        <a:t>vos</a:t>
                      </a:r>
                      <a:r>
                        <a:rPr lang="en-GB" sz="1100" baseline="0" dirty="0">
                          <a:solidFill>
                            <a:schemeClr val="tx1">
                              <a:lumMod val="65000"/>
                              <a:lumOff val="35000"/>
                            </a:schemeClr>
                          </a:solidFill>
                          <a:effectLst/>
                          <a:latin typeface="+mn-lt"/>
                          <a:ea typeface="Cambria"/>
                          <a:cs typeface="Calibri"/>
                        </a:rPr>
                        <a:t> </a:t>
                      </a:r>
                      <a:r>
                        <a:rPr lang="en-GB" sz="1100" baseline="0" dirty="0" err="1">
                          <a:solidFill>
                            <a:schemeClr val="tx1">
                              <a:lumMod val="65000"/>
                              <a:lumOff val="35000"/>
                            </a:schemeClr>
                          </a:solidFill>
                          <a:effectLst/>
                          <a:latin typeface="+mn-lt"/>
                          <a:ea typeface="Cambria"/>
                          <a:cs typeface="Calibri"/>
                        </a:rPr>
                        <a:t>diplômes</a:t>
                      </a:r>
                      <a:r>
                        <a:rPr lang="en-GB" sz="1100" baseline="0" dirty="0">
                          <a:solidFill>
                            <a:schemeClr val="tx1">
                              <a:lumMod val="65000"/>
                              <a:lumOff val="35000"/>
                            </a:schemeClr>
                          </a:solidFill>
                          <a:effectLst/>
                          <a:latin typeface="+mn-lt"/>
                          <a:ea typeface="Cambria"/>
                          <a:cs typeface="Calibri"/>
                        </a:rPr>
                        <a:t>, les options de la formation, </a:t>
                      </a:r>
                      <a:r>
                        <a:rPr lang="en-GB" sz="1100" baseline="0" dirty="0" err="1">
                          <a:solidFill>
                            <a:schemeClr val="tx1">
                              <a:lumMod val="65000"/>
                              <a:lumOff val="35000"/>
                            </a:schemeClr>
                          </a:solidFill>
                          <a:effectLst/>
                          <a:latin typeface="+mn-lt"/>
                          <a:ea typeface="Cambria"/>
                          <a:cs typeface="Calibri"/>
                        </a:rPr>
                        <a:t>etc</a:t>
                      </a:r>
                      <a:r>
                        <a:rPr lang="en-GB" sz="1100" baseline="0" dirty="0">
                          <a:solidFill>
                            <a:schemeClr val="tx1">
                              <a:lumMod val="65000"/>
                              <a:lumOff val="35000"/>
                            </a:schemeClr>
                          </a:solidFill>
                          <a:effectLst/>
                          <a:latin typeface="+mn-lt"/>
                          <a:ea typeface="Cambria"/>
                          <a:cs typeface="Calibri"/>
                        </a:rPr>
                        <a:t>…</a:t>
                      </a:r>
                    </a:p>
                  </a:txBody>
                  <a:tcPr>
                    <a:lnT w="3175" cap="flat" cmpd="sng" algn="ctr">
                      <a:solidFill>
                        <a:schemeClr val="tx1">
                          <a:lumMod val="65000"/>
                          <a:lumOff val="35000"/>
                        </a:schemeClr>
                      </a:solidFill>
                      <a:prstDash val="dot"/>
                      <a:round/>
                      <a:headEnd type="none" w="med" len="med"/>
                      <a:tailEnd type="none" w="med" len="med"/>
                    </a:lnT>
                    <a:noFill/>
                  </a:tcPr>
                </a:tc>
                <a:extLst>
                  <a:ext uri="{0D108BD9-81ED-4DB2-BD59-A6C34878D82A}">
                    <a16:rowId xmlns:a16="http://schemas.microsoft.com/office/drawing/2014/main" val="10001"/>
                  </a:ext>
                </a:extLst>
              </a:tr>
              <a:tr h="370840">
                <a:tc>
                  <a:txBody>
                    <a:bodyPr/>
                    <a:lstStyle/>
                    <a:p>
                      <a:pPr algn="l"/>
                      <a:r>
                        <a:rPr lang="en-US" sz="1100" kern="1200" dirty="0">
                          <a:solidFill>
                            <a:srgbClr val="595959"/>
                          </a:solidFill>
                          <a:effectLst/>
                          <a:latin typeface="+mn-lt"/>
                          <a:ea typeface="+mn-ea"/>
                          <a:cs typeface="+mn-cs"/>
                        </a:rPr>
                        <a:t>FORMATION</a:t>
                      </a:r>
                      <a:r>
                        <a:rPr lang="en-US" sz="1100" kern="1200" baseline="0" dirty="0">
                          <a:solidFill>
                            <a:srgbClr val="595959"/>
                          </a:solidFill>
                          <a:effectLst/>
                          <a:latin typeface="+mn-lt"/>
                          <a:ea typeface="+mn-ea"/>
                          <a:cs typeface="+mn-cs"/>
                        </a:rPr>
                        <a:t> | </a:t>
                      </a:r>
                      <a:r>
                        <a:rPr lang="en-US" sz="1100" kern="1200" dirty="0">
                          <a:solidFill>
                            <a:schemeClr val="bg1">
                              <a:lumMod val="65000"/>
                            </a:schemeClr>
                          </a:solidFill>
                          <a:effectLst/>
                          <a:latin typeface="+mn-lt"/>
                          <a:ea typeface="+mn-ea"/>
                          <a:cs typeface="+mn-cs"/>
                        </a:rPr>
                        <a:t>2000 – 2003</a:t>
                      </a:r>
                      <a:endParaRPr lang="fr-FR" sz="1100" kern="1200" dirty="0">
                        <a:solidFill>
                          <a:schemeClr val="bg1">
                            <a:lumMod val="65000"/>
                          </a:schemeClr>
                        </a:solidFill>
                        <a:effectLst/>
                        <a:latin typeface="+mn-lt"/>
                        <a:ea typeface="+mn-ea"/>
                        <a:cs typeface="+mn-cs"/>
                      </a:endParaRPr>
                    </a:p>
                    <a:p>
                      <a:pPr algn="l">
                        <a:spcAft>
                          <a:spcPts val="0"/>
                        </a:spcAft>
                      </a:pPr>
                      <a:r>
                        <a:rPr lang="en-GB" sz="1100" dirty="0" err="1">
                          <a:solidFill>
                            <a:schemeClr val="tx1">
                              <a:lumMod val="65000"/>
                              <a:lumOff val="35000"/>
                            </a:schemeClr>
                          </a:solidFill>
                          <a:effectLst/>
                          <a:latin typeface="+mn-lt"/>
                          <a:ea typeface="Cambria"/>
                          <a:cs typeface="Calibri"/>
                        </a:rPr>
                        <a:t>Décrivez</a:t>
                      </a:r>
                      <a:r>
                        <a:rPr lang="en-GB" sz="1100" dirty="0">
                          <a:solidFill>
                            <a:schemeClr val="tx1">
                              <a:lumMod val="65000"/>
                              <a:lumOff val="35000"/>
                            </a:schemeClr>
                          </a:solidFill>
                          <a:effectLst/>
                          <a:latin typeface="+mn-lt"/>
                          <a:ea typeface="Cambria"/>
                          <a:cs typeface="Calibri"/>
                        </a:rPr>
                        <a:t> les </a:t>
                      </a:r>
                      <a:r>
                        <a:rPr lang="en-GB" sz="1100" dirty="0" err="1">
                          <a:solidFill>
                            <a:schemeClr val="tx1">
                              <a:lumMod val="65000"/>
                              <a:lumOff val="35000"/>
                            </a:schemeClr>
                          </a:solidFill>
                          <a:effectLst/>
                          <a:latin typeface="+mn-lt"/>
                          <a:ea typeface="Cambria"/>
                          <a:cs typeface="Calibri"/>
                        </a:rPr>
                        <a:t>spécialités</a:t>
                      </a:r>
                      <a:r>
                        <a:rPr lang="en-GB" sz="1100" baseline="0" dirty="0">
                          <a:solidFill>
                            <a:schemeClr val="tx1">
                              <a:lumMod val="65000"/>
                              <a:lumOff val="35000"/>
                            </a:schemeClr>
                          </a:solidFill>
                          <a:effectLst/>
                          <a:latin typeface="+mn-lt"/>
                          <a:ea typeface="Cambria"/>
                          <a:cs typeface="Calibri"/>
                        </a:rPr>
                        <a:t> de </a:t>
                      </a:r>
                      <a:r>
                        <a:rPr lang="en-GB" sz="1100" baseline="0" dirty="0" err="1">
                          <a:solidFill>
                            <a:schemeClr val="tx1">
                              <a:lumMod val="65000"/>
                              <a:lumOff val="35000"/>
                            </a:schemeClr>
                          </a:solidFill>
                          <a:effectLst/>
                          <a:latin typeface="+mn-lt"/>
                          <a:ea typeface="Cambria"/>
                          <a:cs typeface="Calibri"/>
                        </a:rPr>
                        <a:t>cette</a:t>
                      </a:r>
                      <a:r>
                        <a:rPr lang="en-GB" sz="1100" baseline="0" dirty="0">
                          <a:solidFill>
                            <a:schemeClr val="tx1">
                              <a:lumMod val="65000"/>
                              <a:lumOff val="35000"/>
                            </a:schemeClr>
                          </a:solidFill>
                          <a:effectLst/>
                          <a:latin typeface="+mn-lt"/>
                          <a:ea typeface="Cambria"/>
                          <a:cs typeface="Calibri"/>
                        </a:rPr>
                        <a:t> formation : </a:t>
                      </a:r>
                      <a:r>
                        <a:rPr lang="en-GB" sz="1100" baseline="0" dirty="0" err="1">
                          <a:solidFill>
                            <a:schemeClr val="tx1">
                              <a:lumMod val="65000"/>
                              <a:lumOff val="35000"/>
                            </a:schemeClr>
                          </a:solidFill>
                          <a:effectLst/>
                          <a:latin typeface="+mn-lt"/>
                          <a:ea typeface="Cambria"/>
                          <a:cs typeface="Calibri"/>
                        </a:rPr>
                        <a:t>vos</a:t>
                      </a:r>
                      <a:r>
                        <a:rPr lang="en-GB" sz="1100" baseline="0" dirty="0">
                          <a:solidFill>
                            <a:schemeClr val="tx1">
                              <a:lumMod val="65000"/>
                              <a:lumOff val="35000"/>
                            </a:schemeClr>
                          </a:solidFill>
                          <a:effectLst/>
                          <a:latin typeface="+mn-lt"/>
                          <a:ea typeface="Cambria"/>
                          <a:cs typeface="Calibri"/>
                        </a:rPr>
                        <a:t> </a:t>
                      </a:r>
                      <a:r>
                        <a:rPr lang="en-GB" sz="1100" baseline="0" dirty="0" err="1">
                          <a:solidFill>
                            <a:schemeClr val="tx1">
                              <a:lumMod val="65000"/>
                              <a:lumOff val="35000"/>
                            </a:schemeClr>
                          </a:solidFill>
                          <a:effectLst/>
                          <a:latin typeface="+mn-lt"/>
                          <a:ea typeface="Cambria"/>
                          <a:cs typeface="Calibri"/>
                        </a:rPr>
                        <a:t>diplômes</a:t>
                      </a:r>
                      <a:r>
                        <a:rPr lang="en-GB" sz="1100" baseline="0" dirty="0">
                          <a:solidFill>
                            <a:schemeClr val="tx1">
                              <a:lumMod val="65000"/>
                              <a:lumOff val="35000"/>
                            </a:schemeClr>
                          </a:solidFill>
                          <a:effectLst/>
                          <a:latin typeface="+mn-lt"/>
                          <a:ea typeface="Cambria"/>
                          <a:cs typeface="Calibri"/>
                        </a:rPr>
                        <a:t>, les options de la formation, etc…</a:t>
                      </a:r>
                      <a:endParaRPr lang="en-GB" sz="1100" dirty="0">
                        <a:solidFill>
                          <a:schemeClr val="tx1">
                            <a:lumMod val="65000"/>
                            <a:lumOff val="35000"/>
                          </a:schemeClr>
                        </a:solidFill>
                        <a:effectLst/>
                        <a:latin typeface="+mn-lt"/>
                        <a:ea typeface="Cambria"/>
                        <a:cs typeface="Calibri"/>
                      </a:endParaRPr>
                    </a:p>
                  </a:txBody>
                  <a:tcPr>
                    <a:noFill/>
                  </a:tcPr>
                </a:tc>
                <a:extLst>
                  <a:ext uri="{0D108BD9-81ED-4DB2-BD59-A6C34878D82A}">
                    <a16:rowId xmlns:a16="http://schemas.microsoft.com/office/drawing/2014/main" val="10002"/>
                  </a:ext>
                </a:extLst>
              </a:tr>
              <a:tr h="370840">
                <a:tc>
                  <a:txBody>
                    <a:bodyPr/>
                    <a:lstStyle/>
                    <a:p>
                      <a:pPr algn="l"/>
                      <a:r>
                        <a:rPr lang="en-US" sz="1100" kern="1200" dirty="0">
                          <a:solidFill>
                            <a:srgbClr val="595959"/>
                          </a:solidFill>
                          <a:effectLst/>
                          <a:latin typeface="+mn-lt"/>
                          <a:ea typeface="+mn-ea"/>
                          <a:cs typeface="+mn-cs"/>
                        </a:rPr>
                        <a:t>FORMATION</a:t>
                      </a:r>
                      <a:r>
                        <a:rPr lang="en-US" sz="1100" kern="1200" baseline="0" dirty="0">
                          <a:solidFill>
                            <a:srgbClr val="595959"/>
                          </a:solidFill>
                          <a:effectLst/>
                          <a:latin typeface="+mn-lt"/>
                          <a:ea typeface="+mn-ea"/>
                          <a:cs typeface="+mn-cs"/>
                        </a:rPr>
                        <a:t> | </a:t>
                      </a:r>
                      <a:r>
                        <a:rPr lang="en-US" sz="1100" kern="1200" dirty="0">
                          <a:solidFill>
                            <a:schemeClr val="bg1">
                              <a:lumMod val="65000"/>
                            </a:schemeClr>
                          </a:solidFill>
                          <a:effectLst/>
                          <a:latin typeface="+mn-lt"/>
                          <a:ea typeface="+mn-ea"/>
                          <a:cs typeface="+mn-cs"/>
                        </a:rPr>
                        <a:t>2000 – 2003</a:t>
                      </a:r>
                      <a:endParaRPr lang="fr-FR" sz="1100" kern="1200" dirty="0">
                        <a:solidFill>
                          <a:schemeClr val="bg1">
                            <a:lumMod val="65000"/>
                          </a:schemeClr>
                        </a:solidFill>
                        <a:effectLst/>
                        <a:latin typeface="+mn-lt"/>
                        <a:ea typeface="+mn-ea"/>
                        <a:cs typeface="+mn-cs"/>
                      </a:endParaRPr>
                    </a:p>
                    <a:p>
                      <a:pPr algn="l">
                        <a:spcAft>
                          <a:spcPts val="0"/>
                        </a:spcAft>
                      </a:pPr>
                      <a:r>
                        <a:rPr lang="en-GB" sz="1100" dirty="0" err="1">
                          <a:solidFill>
                            <a:schemeClr val="tx1">
                              <a:lumMod val="65000"/>
                              <a:lumOff val="35000"/>
                            </a:schemeClr>
                          </a:solidFill>
                          <a:effectLst/>
                          <a:latin typeface="+mn-lt"/>
                          <a:ea typeface="Cambria"/>
                          <a:cs typeface="Calibri"/>
                        </a:rPr>
                        <a:t>Décrivez</a:t>
                      </a:r>
                      <a:r>
                        <a:rPr lang="en-GB" sz="1100" dirty="0">
                          <a:solidFill>
                            <a:schemeClr val="tx1">
                              <a:lumMod val="65000"/>
                              <a:lumOff val="35000"/>
                            </a:schemeClr>
                          </a:solidFill>
                          <a:effectLst/>
                          <a:latin typeface="+mn-lt"/>
                          <a:ea typeface="Cambria"/>
                          <a:cs typeface="Calibri"/>
                        </a:rPr>
                        <a:t> les </a:t>
                      </a:r>
                      <a:r>
                        <a:rPr lang="en-GB" sz="1100" dirty="0" err="1">
                          <a:solidFill>
                            <a:schemeClr val="tx1">
                              <a:lumMod val="65000"/>
                              <a:lumOff val="35000"/>
                            </a:schemeClr>
                          </a:solidFill>
                          <a:effectLst/>
                          <a:latin typeface="+mn-lt"/>
                          <a:ea typeface="Cambria"/>
                          <a:cs typeface="Calibri"/>
                        </a:rPr>
                        <a:t>spécialités</a:t>
                      </a:r>
                      <a:r>
                        <a:rPr lang="en-GB" sz="1100" baseline="0" dirty="0">
                          <a:solidFill>
                            <a:schemeClr val="tx1">
                              <a:lumMod val="65000"/>
                              <a:lumOff val="35000"/>
                            </a:schemeClr>
                          </a:solidFill>
                          <a:effectLst/>
                          <a:latin typeface="+mn-lt"/>
                          <a:ea typeface="Cambria"/>
                          <a:cs typeface="Calibri"/>
                        </a:rPr>
                        <a:t> de </a:t>
                      </a:r>
                      <a:r>
                        <a:rPr lang="en-GB" sz="1100" baseline="0" dirty="0" err="1">
                          <a:solidFill>
                            <a:schemeClr val="tx1">
                              <a:lumMod val="65000"/>
                              <a:lumOff val="35000"/>
                            </a:schemeClr>
                          </a:solidFill>
                          <a:effectLst/>
                          <a:latin typeface="+mn-lt"/>
                          <a:ea typeface="Cambria"/>
                          <a:cs typeface="Calibri"/>
                        </a:rPr>
                        <a:t>cette</a:t>
                      </a:r>
                      <a:r>
                        <a:rPr lang="en-GB" sz="1100" baseline="0" dirty="0">
                          <a:solidFill>
                            <a:schemeClr val="tx1">
                              <a:lumMod val="65000"/>
                              <a:lumOff val="35000"/>
                            </a:schemeClr>
                          </a:solidFill>
                          <a:effectLst/>
                          <a:latin typeface="+mn-lt"/>
                          <a:ea typeface="Cambria"/>
                          <a:cs typeface="Calibri"/>
                        </a:rPr>
                        <a:t> formation : </a:t>
                      </a:r>
                      <a:r>
                        <a:rPr lang="en-GB" sz="1100" baseline="0" dirty="0" err="1">
                          <a:solidFill>
                            <a:schemeClr val="tx1">
                              <a:lumMod val="65000"/>
                              <a:lumOff val="35000"/>
                            </a:schemeClr>
                          </a:solidFill>
                          <a:effectLst/>
                          <a:latin typeface="+mn-lt"/>
                          <a:ea typeface="Cambria"/>
                          <a:cs typeface="Calibri"/>
                        </a:rPr>
                        <a:t>vos</a:t>
                      </a:r>
                      <a:r>
                        <a:rPr lang="en-GB" sz="1100" baseline="0" dirty="0">
                          <a:solidFill>
                            <a:schemeClr val="tx1">
                              <a:lumMod val="65000"/>
                              <a:lumOff val="35000"/>
                            </a:schemeClr>
                          </a:solidFill>
                          <a:effectLst/>
                          <a:latin typeface="+mn-lt"/>
                          <a:ea typeface="Cambria"/>
                          <a:cs typeface="Calibri"/>
                        </a:rPr>
                        <a:t> </a:t>
                      </a:r>
                      <a:r>
                        <a:rPr lang="en-GB" sz="1100" baseline="0" dirty="0" err="1">
                          <a:solidFill>
                            <a:schemeClr val="tx1">
                              <a:lumMod val="65000"/>
                              <a:lumOff val="35000"/>
                            </a:schemeClr>
                          </a:solidFill>
                          <a:effectLst/>
                          <a:latin typeface="+mn-lt"/>
                          <a:ea typeface="Cambria"/>
                          <a:cs typeface="Calibri"/>
                        </a:rPr>
                        <a:t>diplômes</a:t>
                      </a:r>
                      <a:r>
                        <a:rPr lang="en-GB" sz="1100" baseline="0" dirty="0">
                          <a:solidFill>
                            <a:schemeClr val="tx1">
                              <a:lumMod val="65000"/>
                              <a:lumOff val="35000"/>
                            </a:schemeClr>
                          </a:solidFill>
                          <a:effectLst/>
                          <a:latin typeface="+mn-lt"/>
                          <a:ea typeface="Cambria"/>
                          <a:cs typeface="Calibri"/>
                        </a:rPr>
                        <a:t>, les options de la formation, </a:t>
                      </a:r>
                      <a:r>
                        <a:rPr lang="en-GB" sz="1100" baseline="0" dirty="0" err="1">
                          <a:solidFill>
                            <a:schemeClr val="tx1">
                              <a:lumMod val="65000"/>
                              <a:lumOff val="35000"/>
                            </a:schemeClr>
                          </a:solidFill>
                          <a:effectLst/>
                          <a:latin typeface="+mn-lt"/>
                          <a:ea typeface="Cambria"/>
                          <a:cs typeface="Calibri"/>
                        </a:rPr>
                        <a:t>etc</a:t>
                      </a:r>
                      <a:r>
                        <a:rPr lang="en-GB" sz="1100" baseline="0" dirty="0">
                          <a:solidFill>
                            <a:schemeClr val="tx1">
                              <a:lumMod val="65000"/>
                              <a:lumOff val="35000"/>
                            </a:schemeClr>
                          </a:solidFill>
                          <a:effectLst/>
                          <a:latin typeface="+mn-lt"/>
                          <a:ea typeface="Cambria"/>
                          <a:cs typeface="Calibri"/>
                        </a:rPr>
                        <a:t>…</a:t>
                      </a:r>
                      <a:endParaRPr lang="en-GB" sz="1100" dirty="0">
                        <a:solidFill>
                          <a:schemeClr val="tx1">
                            <a:lumMod val="65000"/>
                            <a:lumOff val="35000"/>
                          </a:schemeClr>
                        </a:solidFill>
                        <a:effectLst/>
                        <a:latin typeface="+mn-lt"/>
                        <a:ea typeface="Cambria"/>
                        <a:cs typeface="Calibri"/>
                      </a:endParaRPr>
                    </a:p>
                    <a:p>
                      <a:pPr algn="l">
                        <a:spcAft>
                          <a:spcPts val="0"/>
                        </a:spcAft>
                      </a:pPr>
                      <a:endParaRPr lang="en-GB" sz="1100" dirty="0">
                        <a:solidFill>
                          <a:srgbClr val="7F7F7F"/>
                        </a:solidFill>
                        <a:effectLst/>
                        <a:latin typeface="+mn-lt"/>
                        <a:ea typeface="Cambria"/>
                        <a:cs typeface="Calibri"/>
                      </a:endParaRPr>
                    </a:p>
                  </a:txBody>
                  <a:tcPr>
                    <a:noFill/>
                  </a:tcPr>
                </a:tc>
                <a:extLst>
                  <a:ext uri="{0D108BD9-81ED-4DB2-BD59-A6C34878D82A}">
                    <a16:rowId xmlns:a16="http://schemas.microsoft.com/office/drawing/2014/main" val="10003"/>
                  </a:ext>
                </a:extLst>
              </a:tr>
            </a:tbl>
          </a:graphicData>
        </a:graphic>
      </p:graphicFrame>
      <p:sp>
        <p:nvSpPr>
          <p:cNvPr id="23" name="Ellipse 22"/>
          <p:cNvSpPr/>
          <p:nvPr/>
        </p:nvSpPr>
        <p:spPr>
          <a:xfrm>
            <a:off x="271033" y="5182505"/>
            <a:ext cx="172720" cy="172720"/>
          </a:xfrm>
          <a:prstGeom prst="ellipse">
            <a:avLst/>
          </a:prstGeom>
          <a:solidFill>
            <a:schemeClr val="tx1">
              <a:lumMod val="50000"/>
              <a:lumOff val="5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Rectangle 24"/>
          <p:cNvSpPr/>
          <p:nvPr/>
        </p:nvSpPr>
        <p:spPr>
          <a:xfrm>
            <a:off x="-1" y="5078203"/>
            <a:ext cx="111762" cy="3278719"/>
          </a:xfrm>
          <a:prstGeom prst="rect">
            <a:avLst/>
          </a:prstGeom>
          <a:solidFill>
            <a:srgbClr val="C2D3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29" name="Tableau 28"/>
          <p:cNvGraphicFramePr>
            <a:graphicFrameLocks noGrp="1"/>
          </p:cNvGraphicFramePr>
          <p:nvPr>
            <p:extLst>
              <p:ext uri="{D42A27DB-BD31-4B8C-83A1-F6EECF244321}">
                <p14:modId xmlns:p14="http://schemas.microsoft.com/office/powerpoint/2010/main" val="419766407"/>
              </p:ext>
            </p:extLst>
          </p:nvPr>
        </p:nvGraphicFramePr>
        <p:xfrm>
          <a:off x="422189" y="7149492"/>
          <a:ext cx="1985731" cy="960120"/>
        </p:xfrm>
        <a:graphic>
          <a:graphicData uri="http://schemas.openxmlformats.org/drawingml/2006/table">
            <a:tbl>
              <a:tblPr firstRow="1" bandRow="1">
                <a:tableStyleId>{2D5ABB26-0587-4C30-8999-92F81FD0307C}</a:tableStyleId>
              </a:tblPr>
              <a:tblGrid>
                <a:gridCol w="1985731">
                  <a:extLst>
                    <a:ext uri="{9D8B030D-6E8A-4147-A177-3AD203B41FA5}">
                      <a16:colId xmlns:a16="http://schemas.microsoft.com/office/drawing/2014/main" val="20000"/>
                    </a:ext>
                  </a:extLst>
                </a:gridCol>
              </a:tblGrid>
              <a:tr h="0">
                <a:tc>
                  <a:txBody>
                    <a:bodyPr/>
                    <a:lstStyle/>
                    <a:p>
                      <a:pPr algn="l"/>
                      <a:r>
                        <a:rPr lang="fr-FR" sz="1800" dirty="0">
                          <a:solidFill>
                            <a:schemeClr val="tx1"/>
                          </a:solidFill>
                        </a:rPr>
                        <a:t>LANGUES</a:t>
                      </a:r>
                    </a:p>
                  </a:txBody>
                  <a:tcPr>
                    <a:lnB w="3175" cap="flat" cmpd="sng" algn="ctr">
                      <a:solidFill>
                        <a:schemeClr val="tx1">
                          <a:lumMod val="65000"/>
                          <a:lumOff val="35000"/>
                        </a:schemeClr>
                      </a:solidFill>
                      <a:prstDash val="dot"/>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l"/>
                      <a:r>
                        <a:rPr lang="en-GB" sz="1100" baseline="0" dirty="0" err="1">
                          <a:solidFill>
                            <a:schemeClr val="tx1">
                              <a:lumMod val="65000"/>
                              <a:lumOff val="35000"/>
                            </a:schemeClr>
                          </a:solidFill>
                          <a:effectLst/>
                          <a:latin typeface="+mn-lt"/>
                          <a:ea typeface="Cambria"/>
                          <a:cs typeface="Calibri"/>
                        </a:rPr>
                        <a:t>Anglais</a:t>
                      </a:r>
                      <a:r>
                        <a:rPr lang="en-GB" sz="1100" baseline="0" dirty="0">
                          <a:solidFill>
                            <a:schemeClr val="tx1">
                              <a:lumMod val="65000"/>
                              <a:lumOff val="35000"/>
                            </a:schemeClr>
                          </a:solidFill>
                          <a:effectLst/>
                          <a:latin typeface="+mn-lt"/>
                          <a:ea typeface="Cambria"/>
                          <a:cs typeface="Calibri"/>
                        </a:rPr>
                        <a:t> : Lu, </a:t>
                      </a:r>
                      <a:r>
                        <a:rPr lang="en-GB" sz="1100" baseline="0" dirty="0" err="1">
                          <a:solidFill>
                            <a:schemeClr val="tx1">
                              <a:lumMod val="65000"/>
                              <a:lumOff val="35000"/>
                            </a:schemeClr>
                          </a:solidFill>
                          <a:effectLst/>
                          <a:latin typeface="+mn-lt"/>
                          <a:ea typeface="Cambria"/>
                          <a:cs typeface="Calibri"/>
                        </a:rPr>
                        <a:t>écrit</a:t>
                      </a:r>
                      <a:r>
                        <a:rPr lang="en-GB" sz="1100" baseline="0" dirty="0">
                          <a:solidFill>
                            <a:schemeClr val="tx1">
                              <a:lumMod val="65000"/>
                              <a:lumOff val="35000"/>
                            </a:schemeClr>
                          </a:solidFill>
                          <a:effectLst/>
                          <a:latin typeface="+mn-lt"/>
                          <a:ea typeface="Cambria"/>
                          <a:cs typeface="Calibri"/>
                        </a:rPr>
                        <a:t>, </a:t>
                      </a:r>
                      <a:r>
                        <a:rPr lang="en-GB" sz="1100" baseline="0" dirty="0" err="1">
                          <a:solidFill>
                            <a:schemeClr val="tx1">
                              <a:lumMod val="65000"/>
                              <a:lumOff val="35000"/>
                            </a:schemeClr>
                          </a:solidFill>
                          <a:effectLst/>
                          <a:latin typeface="+mn-lt"/>
                          <a:ea typeface="Cambria"/>
                          <a:cs typeface="Calibri"/>
                        </a:rPr>
                        <a:t>parlé</a:t>
                      </a:r>
                      <a:endParaRPr lang="en-GB" sz="1100" baseline="0" dirty="0">
                        <a:solidFill>
                          <a:schemeClr val="tx1">
                            <a:lumMod val="65000"/>
                            <a:lumOff val="35000"/>
                          </a:schemeClr>
                        </a:solidFill>
                        <a:effectLst/>
                        <a:latin typeface="+mn-lt"/>
                        <a:ea typeface="Cambria"/>
                        <a:cs typeface="Calibri"/>
                      </a:endParaRPr>
                    </a:p>
                    <a:p>
                      <a:pPr algn="l"/>
                      <a:r>
                        <a:rPr lang="en-GB" sz="1100" baseline="0" dirty="0" err="1">
                          <a:solidFill>
                            <a:schemeClr val="tx1">
                              <a:lumMod val="65000"/>
                              <a:lumOff val="35000"/>
                            </a:schemeClr>
                          </a:solidFill>
                          <a:effectLst/>
                          <a:latin typeface="+mn-lt"/>
                          <a:ea typeface="Cambria"/>
                          <a:cs typeface="Calibri"/>
                        </a:rPr>
                        <a:t>Espagnol</a:t>
                      </a:r>
                      <a:r>
                        <a:rPr lang="en-GB" sz="1100" baseline="0" dirty="0">
                          <a:solidFill>
                            <a:schemeClr val="tx1">
                              <a:lumMod val="65000"/>
                              <a:lumOff val="35000"/>
                            </a:schemeClr>
                          </a:solidFill>
                          <a:effectLst/>
                          <a:latin typeface="+mn-lt"/>
                          <a:ea typeface="Cambria"/>
                          <a:cs typeface="Calibri"/>
                        </a:rPr>
                        <a:t> :  Lu, </a:t>
                      </a:r>
                      <a:r>
                        <a:rPr lang="en-GB" sz="1100" baseline="0" dirty="0" err="1">
                          <a:solidFill>
                            <a:schemeClr val="tx1">
                              <a:lumMod val="65000"/>
                              <a:lumOff val="35000"/>
                            </a:schemeClr>
                          </a:solidFill>
                          <a:effectLst/>
                          <a:latin typeface="+mn-lt"/>
                          <a:ea typeface="Cambria"/>
                          <a:cs typeface="Calibri"/>
                        </a:rPr>
                        <a:t>écrit</a:t>
                      </a:r>
                      <a:r>
                        <a:rPr lang="en-GB" sz="1100" baseline="0" dirty="0">
                          <a:solidFill>
                            <a:schemeClr val="tx1">
                              <a:lumMod val="65000"/>
                              <a:lumOff val="35000"/>
                            </a:schemeClr>
                          </a:solidFill>
                          <a:effectLst/>
                          <a:latin typeface="+mn-lt"/>
                          <a:ea typeface="Cambria"/>
                          <a:cs typeface="Calibri"/>
                        </a:rPr>
                        <a:t>, </a:t>
                      </a:r>
                      <a:r>
                        <a:rPr lang="en-GB" sz="1100" baseline="0" dirty="0" err="1">
                          <a:solidFill>
                            <a:schemeClr val="tx1">
                              <a:lumMod val="65000"/>
                              <a:lumOff val="35000"/>
                            </a:schemeClr>
                          </a:solidFill>
                          <a:effectLst/>
                          <a:latin typeface="+mn-lt"/>
                          <a:ea typeface="Cambria"/>
                          <a:cs typeface="Calibri"/>
                        </a:rPr>
                        <a:t>parlé</a:t>
                      </a:r>
                      <a:endParaRPr lang="en-GB" sz="1100" baseline="0" dirty="0">
                        <a:solidFill>
                          <a:schemeClr val="tx1">
                            <a:lumMod val="65000"/>
                            <a:lumOff val="35000"/>
                          </a:schemeClr>
                        </a:solidFill>
                        <a:effectLst/>
                        <a:latin typeface="+mn-lt"/>
                        <a:ea typeface="Cambria"/>
                        <a:cs typeface="Calibri"/>
                      </a:endParaRPr>
                    </a:p>
                    <a:p>
                      <a:pPr algn="l"/>
                      <a:r>
                        <a:rPr lang="en-GB" sz="1100" baseline="0" dirty="0" err="1">
                          <a:solidFill>
                            <a:schemeClr val="tx1">
                              <a:lumMod val="65000"/>
                              <a:lumOff val="35000"/>
                            </a:schemeClr>
                          </a:solidFill>
                          <a:effectLst/>
                          <a:latin typeface="+mn-lt"/>
                          <a:ea typeface="Cambria"/>
                          <a:cs typeface="Calibri"/>
                        </a:rPr>
                        <a:t>Allemand</a:t>
                      </a:r>
                      <a:r>
                        <a:rPr lang="en-GB" sz="1100" baseline="0" dirty="0">
                          <a:solidFill>
                            <a:schemeClr val="tx1">
                              <a:lumMod val="65000"/>
                              <a:lumOff val="35000"/>
                            </a:schemeClr>
                          </a:solidFill>
                          <a:effectLst/>
                          <a:latin typeface="+mn-lt"/>
                          <a:ea typeface="Cambria"/>
                          <a:cs typeface="Calibri"/>
                        </a:rPr>
                        <a:t> :  Lu, </a:t>
                      </a:r>
                      <a:r>
                        <a:rPr lang="en-GB" sz="1100" baseline="0" dirty="0" err="1">
                          <a:solidFill>
                            <a:schemeClr val="tx1">
                              <a:lumMod val="65000"/>
                              <a:lumOff val="35000"/>
                            </a:schemeClr>
                          </a:solidFill>
                          <a:effectLst/>
                          <a:latin typeface="+mn-lt"/>
                          <a:ea typeface="Cambria"/>
                          <a:cs typeface="Calibri"/>
                        </a:rPr>
                        <a:t>écrit</a:t>
                      </a:r>
                      <a:r>
                        <a:rPr lang="en-GB" sz="1100" baseline="0" dirty="0">
                          <a:solidFill>
                            <a:schemeClr val="tx1">
                              <a:lumMod val="65000"/>
                              <a:lumOff val="35000"/>
                            </a:schemeClr>
                          </a:solidFill>
                          <a:effectLst/>
                          <a:latin typeface="+mn-lt"/>
                          <a:ea typeface="Cambria"/>
                          <a:cs typeface="Calibri"/>
                        </a:rPr>
                        <a:t>, </a:t>
                      </a:r>
                      <a:r>
                        <a:rPr lang="en-GB" sz="1100" baseline="0" dirty="0" err="1">
                          <a:solidFill>
                            <a:schemeClr val="tx1">
                              <a:lumMod val="65000"/>
                              <a:lumOff val="35000"/>
                            </a:schemeClr>
                          </a:solidFill>
                          <a:effectLst/>
                          <a:latin typeface="+mn-lt"/>
                          <a:ea typeface="Cambria"/>
                          <a:cs typeface="Calibri"/>
                        </a:rPr>
                        <a:t>parlé</a:t>
                      </a:r>
                      <a:endParaRPr lang="en-GB" sz="1100" baseline="0" dirty="0">
                        <a:solidFill>
                          <a:schemeClr val="tx1">
                            <a:lumMod val="65000"/>
                            <a:lumOff val="35000"/>
                          </a:schemeClr>
                        </a:solidFill>
                        <a:effectLst/>
                        <a:latin typeface="+mn-lt"/>
                        <a:ea typeface="Cambria"/>
                        <a:cs typeface="Calibri"/>
                      </a:endParaRPr>
                    </a:p>
                  </a:txBody>
                  <a:tcPr>
                    <a:lnT w="3175" cap="flat" cmpd="sng" algn="ctr">
                      <a:solidFill>
                        <a:schemeClr val="tx1">
                          <a:lumMod val="65000"/>
                          <a:lumOff val="35000"/>
                        </a:schemeClr>
                      </a:solidFill>
                      <a:prstDash val="dot"/>
                      <a:round/>
                      <a:headEnd type="none" w="med" len="med"/>
                      <a:tailEnd type="none" w="med" len="med"/>
                    </a:lnT>
                    <a:noFill/>
                  </a:tcPr>
                </a:tc>
                <a:extLst>
                  <a:ext uri="{0D108BD9-81ED-4DB2-BD59-A6C34878D82A}">
                    <a16:rowId xmlns:a16="http://schemas.microsoft.com/office/drawing/2014/main" val="10001"/>
                  </a:ext>
                </a:extLst>
              </a:tr>
            </a:tbl>
          </a:graphicData>
        </a:graphic>
      </p:graphicFrame>
      <p:graphicFrame>
        <p:nvGraphicFramePr>
          <p:cNvPr id="30" name="Tableau 29"/>
          <p:cNvGraphicFramePr>
            <a:graphicFrameLocks noGrp="1"/>
          </p:cNvGraphicFramePr>
          <p:nvPr>
            <p:extLst>
              <p:ext uri="{D42A27DB-BD31-4B8C-83A1-F6EECF244321}">
                <p14:modId xmlns:p14="http://schemas.microsoft.com/office/powerpoint/2010/main" val="1098850393"/>
              </p:ext>
            </p:extLst>
          </p:nvPr>
        </p:nvGraphicFramePr>
        <p:xfrm>
          <a:off x="3097427" y="7149492"/>
          <a:ext cx="3293213" cy="960120"/>
        </p:xfrm>
        <a:graphic>
          <a:graphicData uri="http://schemas.openxmlformats.org/drawingml/2006/table">
            <a:tbl>
              <a:tblPr firstRow="1" bandRow="1">
                <a:tableStyleId>{2D5ABB26-0587-4C30-8999-92F81FD0307C}</a:tableStyleId>
              </a:tblPr>
              <a:tblGrid>
                <a:gridCol w="3293213">
                  <a:extLst>
                    <a:ext uri="{9D8B030D-6E8A-4147-A177-3AD203B41FA5}">
                      <a16:colId xmlns:a16="http://schemas.microsoft.com/office/drawing/2014/main" val="20000"/>
                    </a:ext>
                  </a:extLst>
                </a:gridCol>
              </a:tblGrid>
              <a:tr h="0">
                <a:tc>
                  <a:txBody>
                    <a:bodyPr/>
                    <a:lstStyle/>
                    <a:p>
                      <a:pPr algn="l"/>
                      <a:r>
                        <a:rPr lang="fr-FR" sz="1800" dirty="0">
                          <a:solidFill>
                            <a:schemeClr val="tx1"/>
                          </a:solidFill>
                        </a:rPr>
                        <a:t>INFOS EN +</a:t>
                      </a:r>
                    </a:p>
                  </a:txBody>
                  <a:tcPr>
                    <a:lnB w="3175" cap="flat" cmpd="sng" algn="ctr">
                      <a:solidFill>
                        <a:schemeClr val="tx1">
                          <a:lumMod val="65000"/>
                          <a:lumOff val="35000"/>
                        </a:schemeClr>
                      </a:solidFill>
                      <a:prstDash val="dot"/>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l"/>
                      <a:r>
                        <a:rPr lang="fr-FR" sz="1100" kern="1200" baseline="0" dirty="0">
                          <a:solidFill>
                            <a:schemeClr val="tx1">
                              <a:lumMod val="65000"/>
                              <a:lumOff val="35000"/>
                            </a:schemeClr>
                          </a:solidFill>
                          <a:effectLst/>
                          <a:latin typeface="+mn-lt"/>
                          <a:ea typeface="Cambria"/>
                          <a:cs typeface="Calibri"/>
                        </a:rPr>
                        <a:t>Décrivez vos centres d’intérêt ou d’autres informations qui vous semblent importants de faire apparaître sur votre CV. </a:t>
                      </a:r>
                      <a:endParaRPr lang="en-GB" sz="1100" kern="1200" baseline="0" dirty="0">
                        <a:solidFill>
                          <a:schemeClr val="tx1">
                            <a:lumMod val="65000"/>
                            <a:lumOff val="35000"/>
                          </a:schemeClr>
                        </a:solidFill>
                        <a:effectLst/>
                        <a:latin typeface="+mn-lt"/>
                        <a:ea typeface="Cambria"/>
                        <a:cs typeface="Calibri"/>
                      </a:endParaRPr>
                    </a:p>
                  </a:txBody>
                  <a:tcPr>
                    <a:lnT w="3175" cap="flat" cmpd="sng" algn="ctr">
                      <a:solidFill>
                        <a:schemeClr val="tx1">
                          <a:lumMod val="65000"/>
                          <a:lumOff val="35000"/>
                        </a:schemeClr>
                      </a:solidFill>
                      <a:prstDash val="dot"/>
                      <a:round/>
                      <a:headEnd type="none" w="med" len="med"/>
                      <a:tailEnd type="none" w="med" len="med"/>
                    </a:lnT>
                    <a:noFill/>
                  </a:tcPr>
                </a:tc>
                <a:extLst>
                  <a:ext uri="{0D108BD9-81ED-4DB2-BD59-A6C34878D82A}">
                    <a16:rowId xmlns:a16="http://schemas.microsoft.com/office/drawing/2014/main" val="10001"/>
                  </a:ext>
                </a:extLst>
              </a:tr>
            </a:tbl>
          </a:graphicData>
        </a:graphic>
      </p:graphicFrame>
      <p:sp>
        <p:nvSpPr>
          <p:cNvPr id="31" name="Ellipse 30"/>
          <p:cNvSpPr/>
          <p:nvPr/>
        </p:nvSpPr>
        <p:spPr>
          <a:xfrm>
            <a:off x="271033" y="7239262"/>
            <a:ext cx="172720" cy="172720"/>
          </a:xfrm>
          <a:prstGeom prst="ellipse">
            <a:avLst/>
          </a:prstGeom>
          <a:solidFill>
            <a:schemeClr val="tx1">
              <a:lumMod val="50000"/>
              <a:lumOff val="5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Ellipse 32"/>
          <p:cNvSpPr/>
          <p:nvPr/>
        </p:nvSpPr>
        <p:spPr>
          <a:xfrm>
            <a:off x="2924707" y="7239262"/>
            <a:ext cx="172720" cy="172720"/>
          </a:xfrm>
          <a:prstGeom prst="ellipse">
            <a:avLst/>
          </a:prstGeom>
          <a:solidFill>
            <a:schemeClr val="tx1">
              <a:lumMod val="50000"/>
              <a:lumOff val="5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35" name="Tableau 34"/>
          <p:cNvGraphicFramePr>
            <a:graphicFrameLocks noGrp="1"/>
          </p:cNvGraphicFramePr>
          <p:nvPr>
            <p:extLst>
              <p:ext uri="{D42A27DB-BD31-4B8C-83A1-F6EECF244321}">
                <p14:modId xmlns:p14="http://schemas.microsoft.com/office/powerpoint/2010/main" val="90279867"/>
              </p:ext>
            </p:extLst>
          </p:nvPr>
        </p:nvGraphicFramePr>
        <p:xfrm>
          <a:off x="485454" y="8596745"/>
          <a:ext cx="5905185" cy="792480"/>
        </p:xfrm>
        <a:graphic>
          <a:graphicData uri="http://schemas.openxmlformats.org/drawingml/2006/table">
            <a:tbl>
              <a:tblPr firstRow="1" bandRow="1">
                <a:tableStyleId>{2D5ABB26-0587-4C30-8999-92F81FD0307C}</a:tableStyleId>
              </a:tblPr>
              <a:tblGrid>
                <a:gridCol w="5905185">
                  <a:extLst>
                    <a:ext uri="{9D8B030D-6E8A-4147-A177-3AD203B41FA5}">
                      <a16:colId xmlns:a16="http://schemas.microsoft.com/office/drawing/2014/main" val="20000"/>
                    </a:ext>
                  </a:extLst>
                </a:gridCol>
              </a:tblGrid>
              <a:tr h="0">
                <a:tc>
                  <a:txBody>
                    <a:bodyPr/>
                    <a:lstStyle/>
                    <a:p>
                      <a:pPr algn="l"/>
                      <a:r>
                        <a:rPr lang="fr-FR" sz="1800" dirty="0">
                          <a:solidFill>
                            <a:schemeClr val="tx1"/>
                          </a:solidFill>
                        </a:rPr>
                        <a:t>A PROPOS DE MOI</a:t>
                      </a:r>
                    </a:p>
                  </a:txBody>
                  <a:tcPr>
                    <a:lnL>
                      <a:noFill/>
                    </a:lnL>
                    <a:lnR>
                      <a:noFill/>
                    </a:lnR>
                    <a:lnT>
                      <a:noFill/>
                    </a:lnT>
                    <a:lnB w="3175" cap="flat" cmpd="sng" algn="ctr">
                      <a:solidFill>
                        <a:schemeClr val="tx1">
                          <a:lumMod val="65000"/>
                          <a:lumOff val="35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lgn="l"/>
                      <a:r>
                        <a:rPr lang="en-US" sz="1100" kern="1200" dirty="0" err="1">
                          <a:solidFill>
                            <a:schemeClr val="tx1">
                              <a:lumMod val="50000"/>
                              <a:lumOff val="50000"/>
                            </a:schemeClr>
                          </a:solidFill>
                          <a:effectLst/>
                          <a:latin typeface="+mn-lt"/>
                          <a:ea typeface="+mn-ea"/>
                          <a:cs typeface="+mn-cs"/>
                        </a:rPr>
                        <a:t>Décrivez</a:t>
                      </a:r>
                      <a:r>
                        <a:rPr lang="en-US" sz="1100" kern="1200" dirty="0">
                          <a:solidFill>
                            <a:schemeClr val="tx1">
                              <a:lumMod val="50000"/>
                              <a:lumOff val="50000"/>
                            </a:schemeClr>
                          </a:solidFill>
                          <a:effectLst/>
                          <a:latin typeface="+mn-lt"/>
                          <a:ea typeface="+mn-ea"/>
                          <a:cs typeface="+mn-cs"/>
                        </a:rPr>
                        <a:t> </a:t>
                      </a:r>
                      <a:r>
                        <a:rPr lang="en-US" sz="1100" kern="1200" dirty="0" err="1">
                          <a:solidFill>
                            <a:schemeClr val="tx1">
                              <a:lumMod val="50000"/>
                              <a:lumOff val="50000"/>
                            </a:schemeClr>
                          </a:solidFill>
                          <a:effectLst/>
                          <a:latin typeface="+mn-lt"/>
                          <a:ea typeface="+mn-ea"/>
                          <a:cs typeface="+mn-cs"/>
                        </a:rPr>
                        <a:t>en</a:t>
                      </a:r>
                      <a:r>
                        <a:rPr lang="en-US" sz="1100" kern="1200" dirty="0">
                          <a:solidFill>
                            <a:schemeClr val="tx1">
                              <a:lumMod val="50000"/>
                              <a:lumOff val="50000"/>
                            </a:schemeClr>
                          </a:solidFill>
                          <a:effectLst/>
                          <a:latin typeface="+mn-lt"/>
                          <a:ea typeface="+mn-ea"/>
                          <a:cs typeface="+mn-cs"/>
                        </a:rPr>
                        <a:t> </a:t>
                      </a:r>
                      <a:r>
                        <a:rPr lang="en-US" sz="1100" kern="1200" dirty="0" err="1">
                          <a:solidFill>
                            <a:schemeClr val="tx1">
                              <a:lumMod val="50000"/>
                              <a:lumOff val="50000"/>
                            </a:schemeClr>
                          </a:solidFill>
                          <a:effectLst/>
                          <a:latin typeface="+mn-lt"/>
                          <a:ea typeface="+mn-ea"/>
                          <a:cs typeface="+mn-cs"/>
                        </a:rPr>
                        <a:t>quelques</a:t>
                      </a:r>
                      <a:r>
                        <a:rPr lang="en-US" sz="1100" kern="1200" dirty="0">
                          <a:solidFill>
                            <a:schemeClr val="tx1">
                              <a:lumMod val="50000"/>
                              <a:lumOff val="50000"/>
                            </a:schemeClr>
                          </a:solidFill>
                          <a:effectLst/>
                          <a:latin typeface="+mn-lt"/>
                          <a:ea typeface="+mn-ea"/>
                          <a:cs typeface="+mn-cs"/>
                        </a:rPr>
                        <a:t> </a:t>
                      </a:r>
                      <a:r>
                        <a:rPr lang="en-US" sz="1100" kern="1200" dirty="0" err="1">
                          <a:solidFill>
                            <a:schemeClr val="tx1">
                              <a:lumMod val="50000"/>
                              <a:lumOff val="50000"/>
                            </a:schemeClr>
                          </a:solidFill>
                          <a:effectLst/>
                          <a:latin typeface="+mn-lt"/>
                          <a:ea typeface="+mn-ea"/>
                          <a:cs typeface="+mn-cs"/>
                        </a:rPr>
                        <a:t>lignes</a:t>
                      </a:r>
                      <a:r>
                        <a:rPr lang="en-US" sz="1100" kern="1200" dirty="0">
                          <a:solidFill>
                            <a:schemeClr val="tx1">
                              <a:lumMod val="50000"/>
                              <a:lumOff val="50000"/>
                            </a:schemeClr>
                          </a:solidFill>
                          <a:effectLst/>
                          <a:latin typeface="+mn-lt"/>
                          <a:ea typeface="+mn-ea"/>
                          <a:cs typeface="+mn-cs"/>
                        </a:rPr>
                        <a:t> </a:t>
                      </a:r>
                      <a:r>
                        <a:rPr lang="en-US" sz="1100" kern="1200" dirty="0" err="1">
                          <a:solidFill>
                            <a:schemeClr val="tx1">
                              <a:lumMod val="50000"/>
                              <a:lumOff val="50000"/>
                            </a:schemeClr>
                          </a:solidFill>
                          <a:effectLst/>
                          <a:latin typeface="+mn-lt"/>
                          <a:ea typeface="+mn-ea"/>
                          <a:cs typeface="+mn-cs"/>
                        </a:rPr>
                        <a:t>vos</a:t>
                      </a:r>
                      <a:r>
                        <a:rPr lang="en-US" sz="1100" kern="1200" dirty="0">
                          <a:solidFill>
                            <a:schemeClr val="tx1">
                              <a:lumMod val="50000"/>
                              <a:lumOff val="50000"/>
                            </a:schemeClr>
                          </a:solidFill>
                          <a:effectLst/>
                          <a:latin typeface="+mn-lt"/>
                          <a:ea typeface="+mn-ea"/>
                          <a:cs typeface="+mn-cs"/>
                        </a:rPr>
                        <a:t> </a:t>
                      </a:r>
                      <a:r>
                        <a:rPr lang="en-US" sz="1100" kern="1200" dirty="0" err="1">
                          <a:solidFill>
                            <a:schemeClr val="tx1">
                              <a:lumMod val="50000"/>
                              <a:lumOff val="50000"/>
                            </a:schemeClr>
                          </a:solidFill>
                          <a:effectLst/>
                          <a:latin typeface="+mn-lt"/>
                          <a:ea typeface="+mn-ea"/>
                          <a:cs typeface="+mn-cs"/>
                        </a:rPr>
                        <a:t>compétences</a:t>
                      </a:r>
                      <a:r>
                        <a:rPr lang="en-US" sz="1100" kern="1200" dirty="0">
                          <a:solidFill>
                            <a:schemeClr val="tx1">
                              <a:lumMod val="50000"/>
                              <a:lumOff val="50000"/>
                            </a:schemeClr>
                          </a:solidFill>
                          <a:effectLst/>
                          <a:latin typeface="+mn-lt"/>
                          <a:ea typeface="+mn-ea"/>
                          <a:cs typeface="+mn-cs"/>
                        </a:rPr>
                        <a:t> </a:t>
                      </a:r>
                      <a:r>
                        <a:rPr lang="en-US" sz="1100" kern="1200" dirty="0" err="1">
                          <a:solidFill>
                            <a:schemeClr val="tx1">
                              <a:lumMod val="50000"/>
                              <a:lumOff val="50000"/>
                            </a:schemeClr>
                          </a:solidFill>
                          <a:effectLst/>
                          <a:latin typeface="+mn-lt"/>
                          <a:ea typeface="+mn-ea"/>
                          <a:cs typeface="+mn-cs"/>
                        </a:rPr>
                        <a:t>clés</a:t>
                      </a:r>
                      <a:r>
                        <a:rPr lang="en-US" sz="1100" kern="1200" dirty="0">
                          <a:solidFill>
                            <a:schemeClr val="tx1">
                              <a:lumMod val="50000"/>
                              <a:lumOff val="50000"/>
                            </a:schemeClr>
                          </a:solidFill>
                          <a:effectLst/>
                          <a:latin typeface="+mn-lt"/>
                          <a:ea typeface="+mn-ea"/>
                          <a:cs typeface="+mn-cs"/>
                        </a:rPr>
                        <a:t> pour le poste et </a:t>
                      </a:r>
                      <a:r>
                        <a:rPr lang="en-US" sz="1100" kern="1200" dirty="0" err="1">
                          <a:solidFill>
                            <a:schemeClr val="tx1">
                              <a:lumMod val="50000"/>
                              <a:lumOff val="50000"/>
                            </a:schemeClr>
                          </a:solidFill>
                          <a:effectLst/>
                          <a:latin typeface="+mn-lt"/>
                          <a:ea typeface="+mn-ea"/>
                          <a:cs typeface="+mn-cs"/>
                        </a:rPr>
                        <a:t>vos</a:t>
                      </a:r>
                      <a:r>
                        <a:rPr lang="en-US" sz="1100" kern="1200" dirty="0">
                          <a:solidFill>
                            <a:schemeClr val="tx1">
                              <a:lumMod val="50000"/>
                              <a:lumOff val="50000"/>
                            </a:schemeClr>
                          </a:solidFill>
                          <a:effectLst/>
                          <a:latin typeface="+mn-lt"/>
                          <a:ea typeface="+mn-ea"/>
                          <a:cs typeface="+mn-cs"/>
                        </a:rPr>
                        <a:t> </a:t>
                      </a:r>
                      <a:r>
                        <a:rPr lang="en-US" sz="1100" kern="1200" dirty="0" err="1">
                          <a:solidFill>
                            <a:schemeClr val="tx1">
                              <a:lumMod val="50000"/>
                              <a:lumOff val="50000"/>
                            </a:schemeClr>
                          </a:solidFill>
                          <a:effectLst/>
                          <a:latin typeface="+mn-lt"/>
                          <a:ea typeface="+mn-ea"/>
                          <a:cs typeface="+mn-cs"/>
                        </a:rPr>
                        <a:t>objectifs</a:t>
                      </a:r>
                      <a:r>
                        <a:rPr lang="en-US" sz="1100" kern="1200" dirty="0">
                          <a:solidFill>
                            <a:schemeClr val="tx1">
                              <a:lumMod val="50000"/>
                              <a:lumOff val="50000"/>
                            </a:schemeClr>
                          </a:solidFill>
                          <a:effectLst/>
                          <a:latin typeface="+mn-lt"/>
                          <a:ea typeface="+mn-ea"/>
                          <a:cs typeface="+mn-cs"/>
                        </a:rPr>
                        <a:t> de </a:t>
                      </a:r>
                      <a:r>
                        <a:rPr lang="en-US" sz="1100" kern="1200" dirty="0" err="1">
                          <a:solidFill>
                            <a:schemeClr val="tx1">
                              <a:lumMod val="50000"/>
                              <a:lumOff val="50000"/>
                            </a:schemeClr>
                          </a:solidFill>
                          <a:effectLst/>
                          <a:latin typeface="+mn-lt"/>
                          <a:ea typeface="+mn-ea"/>
                          <a:cs typeface="+mn-cs"/>
                        </a:rPr>
                        <a:t>carrière</a:t>
                      </a:r>
                      <a:r>
                        <a:rPr lang="en-US" sz="1100" kern="1200" dirty="0">
                          <a:solidFill>
                            <a:schemeClr val="tx1">
                              <a:lumMod val="50000"/>
                              <a:lumOff val="50000"/>
                            </a:schemeClr>
                          </a:solidFill>
                          <a:effectLst/>
                          <a:latin typeface="+mn-lt"/>
                          <a:ea typeface="+mn-ea"/>
                          <a:cs typeface="+mn-cs"/>
                        </a:rPr>
                        <a:t>. </a:t>
                      </a:r>
                      <a:r>
                        <a:rPr lang="en-US" sz="1100" kern="1200" dirty="0" err="1">
                          <a:solidFill>
                            <a:schemeClr val="tx1">
                              <a:lumMod val="50000"/>
                              <a:lumOff val="50000"/>
                            </a:schemeClr>
                          </a:solidFill>
                          <a:effectLst/>
                          <a:latin typeface="+mn-lt"/>
                          <a:ea typeface="+mn-ea"/>
                          <a:cs typeface="+mn-cs"/>
                        </a:rPr>
                        <a:t>Vous</a:t>
                      </a:r>
                      <a:r>
                        <a:rPr lang="en-US" sz="1100" kern="1200" dirty="0">
                          <a:solidFill>
                            <a:schemeClr val="tx1">
                              <a:lumMod val="50000"/>
                              <a:lumOff val="50000"/>
                            </a:schemeClr>
                          </a:solidFill>
                          <a:effectLst/>
                          <a:latin typeface="+mn-lt"/>
                          <a:ea typeface="+mn-ea"/>
                          <a:cs typeface="+mn-cs"/>
                        </a:rPr>
                        <a:t> </a:t>
                      </a:r>
                      <a:r>
                        <a:rPr lang="en-US" sz="1100" kern="1200" dirty="0" err="1">
                          <a:solidFill>
                            <a:schemeClr val="tx1">
                              <a:lumMod val="50000"/>
                              <a:lumOff val="50000"/>
                            </a:schemeClr>
                          </a:solidFill>
                          <a:effectLst/>
                          <a:latin typeface="+mn-lt"/>
                          <a:ea typeface="+mn-ea"/>
                          <a:cs typeface="+mn-cs"/>
                        </a:rPr>
                        <a:t>pouvez</a:t>
                      </a:r>
                      <a:r>
                        <a:rPr lang="en-US" sz="1100" kern="1200" dirty="0">
                          <a:solidFill>
                            <a:schemeClr val="tx1">
                              <a:lumMod val="50000"/>
                              <a:lumOff val="50000"/>
                            </a:schemeClr>
                          </a:solidFill>
                          <a:effectLst/>
                          <a:latin typeface="+mn-lt"/>
                          <a:ea typeface="+mn-ea"/>
                          <a:cs typeface="+mn-cs"/>
                        </a:rPr>
                        <a:t> les </a:t>
                      </a:r>
                      <a:r>
                        <a:rPr lang="en-US" sz="1100" kern="1200" dirty="0" err="1">
                          <a:solidFill>
                            <a:schemeClr val="tx1">
                              <a:lumMod val="50000"/>
                              <a:lumOff val="50000"/>
                            </a:schemeClr>
                          </a:solidFill>
                          <a:effectLst/>
                          <a:latin typeface="+mn-lt"/>
                          <a:ea typeface="+mn-ea"/>
                          <a:cs typeface="+mn-cs"/>
                        </a:rPr>
                        <a:t>mettre</a:t>
                      </a:r>
                      <a:r>
                        <a:rPr lang="en-US" sz="1100" kern="1200" dirty="0">
                          <a:solidFill>
                            <a:schemeClr val="tx1">
                              <a:lumMod val="50000"/>
                              <a:lumOff val="50000"/>
                            </a:schemeClr>
                          </a:solidFill>
                          <a:effectLst/>
                          <a:latin typeface="+mn-lt"/>
                          <a:ea typeface="+mn-ea"/>
                          <a:cs typeface="+mn-cs"/>
                        </a:rPr>
                        <a:t> </a:t>
                      </a:r>
                      <a:r>
                        <a:rPr lang="en-US" sz="1100" kern="1200" dirty="0" err="1">
                          <a:solidFill>
                            <a:schemeClr val="tx1">
                              <a:lumMod val="50000"/>
                              <a:lumOff val="50000"/>
                            </a:schemeClr>
                          </a:solidFill>
                          <a:effectLst/>
                          <a:latin typeface="+mn-lt"/>
                          <a:ea typeface="+mn-ea"/>
                          <a:cs typeface="+mn-cs"/>
                        </a:rPr>
                        <a:t>en</a:t>
                      </a:r>
                      <a:r>
                        <a:rPr lang="en-US" sz="1100" kern="1200" dirty="0">
                          <a:solidFill>
                            <a:schemeClr val="tx1">
                              <a:lumMod val="50000"/>
                              <a:lumOff val="50000"/>
                            </a:schemeClr>
                          </a:solidFill>
                          <a:effectLst/>
                          <a:latin typeface="+mn-lt"/>
                          <a:ea typeface="+mn-ea"/>
                          <a:cs typeface="+mn-cs"/>
                        </a:rPr>
                        <a:t> </a:t>
                      </a:r>
                      <a:r>
                        <a:rPr lang="en-US" sz="1100" kern="1200" dirty="0" err="1">
                          <a:solidFill>
                            <a:schemeClr val="tx1">
                              <a:lumMod val="50000"/>
                              <a:lumOff val="50000"/>
                            </a:schemeClr>
                          </a:solidFill>
                          <a:effectLst/>
                          <a:latin typeface="+mn-lt"/>
                          <a:ea typeface="+mn-ea"/>
                          <a:cs typeface="+mn-cs"/>
                        </a:rPr>
                        <a:t>formes</a:t>
                      </a:r>
                      <a:r>
                        <a:rPr lang="en-US" sz="1100" kern="1200" dirty="0">
                          <a:solidFill>
                            <a:schemeClr val="tx1">
                              <a:lumMod val="50000"/>
                              <a:lumOff val="50000"/>
                            </a:schemeClr>
                          </a:solidFill>
                          <a:effectLst/>
                          <a:latin typeface="+mn-lt"/>
                          <a:ea typeface="+mn-ea"/>
                          <a:cs typeface="+mn-cs"/>
                        </a:rPr>
                        <a:t> </a:t>
                      </a:r>
                      <a:r>
                        <a:rPr lang="en-US" sz="1100" kern="1200" dirty="0" err="1">
                          <a:solidFill>
                            <a:schemeClr val="tx1">
                              <a:lumMod val="50000"/>
                              <a:lumOff val="50000"/>
                            </a:schemeClr>
                          </a:solidFill>
                          <a:effectLst/>
                          <a:latin typeface="+mn-lt"/>
                          <a:ea typeface="+mn-ea"/>
                          <a:cs typeface="+mn-cs"/>
                        </a:rPr>
                        <a:t>à</a:t>
                      </a:r>
                      <a:r>
                        <a:rPr lang="en-US" sz="1100" kern="1200" dirty="0">
                          <a:solidFill>
                            <a:schemeClr val="tx1">
                              <a:lumMod val="50000"/>
                              <a:lumOff val="50000"/>
                            </a:schemeClr>
                          </a:solidFill>
                          <a:effectLst/>
                          <a:latin typeface="+mn-lt"/>
                          <a:ea typeface="+mn-ea"/>
                          <a:cs typeface="+mn-cs"/>
                        </a:rPr>
                        <a:t> </a:t>
                      </a:r>
                      <a:r>
                        <a:rPr lang="en-US" sz="1100" kern="1200" dirty="0" err="1">
                          <a:solidFill>
                            <a:schemeClr val="tx1">
                              <a:lumMod val="50000"/>
                              <a:lumOff val="50000"/>
                            </a:schemeClr>
                          </a:solidFill>
                          <a:effectLst/>
                          <a:latin typeface="+mn-lt"/>
                          <a:ea typeface="+mn-ea"/>
                          <a:cs typeface="+mn-cs"/>
                        </a:rPr>
                        <a:t>l’aide</a:t>
                      </a:r>
                      <a:r>
                        <a:rPr lang="en-US" sz="1100" kern="1200" dirty="0">
                          <a:solidFill>
                            <a:schemeClr val="tx1">
                              <a:lumMod val="50000"/>
                              <a:lumOff val="50000"/>
                            </a:schemeClr>
                          </a:solidFill>
                          <a:effectLst/>
                          <a:latin typeface="+mn-lt"/>
                          <a:ea typeface="+mn-ea"/>
                          <a:cs typeface="+mn-cs"/>
                        </a:rPr>
                        <a:t> de </a:t>
                      </a:r>
                      <a:r>
                        <a:rPr lang="en-US" sz="1100" kern="1200" dirty="0" err="1">
                          <a:solidFill>
                            <a:schemeClr val="tx1">
                              <a:lumMod val="50000"/>
                              <a:lumOff val="50000"/>
                            </a:schemeClr>
                          </a:solidFill>
                          <a:effectLst/>
                          <a:latin typeface="+mn-lt"/>
                          <a:ea typeface="+mn-ea"/>
                          <a:cs typeface="+mn-cs"/>
                        </a:rPr>
                        <a:t>puces</a:t>
                      </a:r>
                      <a:r>
                        <a:rPr lang="en-US" sz="1100" kern="1200" dirty="0">
                          <a:solidFill>
                            <a:schemeClr val="tx1">
                              <a:lumMod val="50000"/>
                              <a:lumOff val="50000"/>
                            </a:schemeClr>
                          </a:solidFill>
                          <a:effectLst/>
                          <a:latin typeface="+mn-lt"/>
                          <a:ea typeface="+mn-ea"/>
                          <a:cs typeface="+mn-cs"/>
                        </a:rPr>
                        <a:t> </a:t>
                      </a:r>
                      <a:r>
                        <a:rPr lang="en-US" sz="1100" kern="1200" dirty="0" err="1">
                          <a:solidFill>
                            <a:schemeClr val="tx1">
                              <a:lumMod val="50000"/>
                              <a:lumOff val="50000"/>
                            </a:schemeClr>
                          </a:solidFill>
                          <a:effectLst/>
                          <a:latin typeface="+mn-lt"/>
                          <a:ea typeface="+mn-ea"/>
                          <a:cs typeface="+mn-cs"/>
                        </a:rPr>
                        <a:t>ou</a:t>
                      </a:r>
                      <a:r>
                        <a:rPr lang="en-US" sz="1100" kern="1200" dirty="0">
                          <a:solidFill>
                            <a:schemeClr val="tx1">
                              <a:lumMod val="50000"/>
                              <a:lumOff val="50000"/>
                            </a:schemeClr>
                          </a:solidFill>
                          <a:effectLst/>
                          <a:latin typeface="+mn-lt"/>
                          <a:ea typeface="+mn-ea"/>
                          <a:cs typeface="+mn-cs"/>
                        </a:rPr>
                        <a:t> les </a:t>
                      </a:r>
                      <a:r>
                        <a:rPr lang="en-US" sz="1100" kern="1200" dirty="0" err="1">
                          <a:solidFill>
                            <a:schemeClr val="tx1">
                              <a:lumMod val="50000"/>
                              <a:lumOff val="50000"/>
                            </a:schemeClr>
                          </a:solidFill>
                          <a:effectLst/>
                          <a:latin typeface="+mn-lt"/>
                          <a:ea typeface="+mn-ea"/>
                          <a:cs typeface="+mn-cs"/>
                        </a:rPr>
                        <a:t>laisser</a:t>
                      </a:r>
                      <a:r>
                        <a:rPr lang="en-US" sz="1100" kern="1200" dirty="0">
                          <a:solidFill>
                            <a:schemeClr val="tx1">
                              <a:lumMod val="50000"/>
                              <a:lumOff val="50000"/>
                            </a:schemeClr>
                          </a:solidFill>
                          <a:effectLst/>
                          <a:latin typeface="+mn-lt"/>
                          <a:ea typeface="+mn-ea"/>
                          <a:cs typeface="+mn-cs"/>
                        </a:rPr>
                        <a:t> sous </a:t>
                      </a:r>
                      <a:r>
                        <a:rPr lang="en-US" sz="1100" kern="1200" dirty="0" err="1">
                          <a:solidFill>
                            <a:schemeClr val="tx1">
                              <a:lumMod val="50000"/>
                              <a:lumOff val="50000"/>
                            </a:schemeClr>
                          </a:solidFill>
                          <a:effectLst/>
                          <a:latin typeface="+mn-lt"/>
                          <a:ea typeface="+mn-ea"/>
                          <a:cs typeface="+mn-cs"/>
                        </a:rPr>
                        <a:t>forme</a:t>
                      </a:r>
                      <a:r>
                        <a:rPr lang="en-US" sz="1100" kern="1200" dirty="0">
                          <a:solidFill>
                            <a:schemeClr val="tx1">
                              <a:lumMod val="50000"/>
                              <a:lumOff val="50000"/>
                            </a:schemeClr>
                          </a:solidFill>
                          <a:effectLst/>
                          <a:latin typeface="+mn-lt"/>
                          <a:ea typeface="+mn-ea"/>
                          <a:cs typeface="+mn-cs"/>
                        </a:rPr>
                        <a:t> de </a:t>
                      </a:r>
                      <a:r>
                        <a:rPr lang="en-US" sz="1100" kern="1200" dirty="0" err="1">
                          <a:solidFill>
                            <a:schemeClr val="tx1">
                              <a:lumMod val="50000"/>
                              <a:lumOff val="50000"/>
                            </a:schemeClr>
                          </a:solidFill>
                          <a:effectLst/>
                          <a:latin typeface="+mn-lt"/>
                          <a:ea typeface="+mn-ea"/>
                          <a:cs typeface="+mn-cs"/>
                        </a:rPr>
                        <a:t>texte</a:t>
                      </a:r>
                      <a:r>
                        <a:rPr lang="en-US" sz="1100" kern="1200" dirty="0">
                          <a:solidFill>
                            <a:schemeClr val="tx1">
                              <a:lumMod val="50000"/>
                              <a:lumOff val="50000"/>
                            </a:schemeClr>
                          </a:solidFill>
                          <a:effectLst/>
                          <a:latin typeface="+mn-lt"/>
                          <a:ea typeface="+mn-ea"/>
                          <a:cs typeface="+mn-cs"/>
                        </a:rPr>
                        <a:t> </a:t>
                      </a:r>
                      <a:r>
                        <a:rPr lang="en-US" sz="1100" kern="1200" dirty="0" err="1">
                          <a:solidFill>
                            <a:schemeClr val="tx1">
                              <a:lumMod val="50000"/>
                              <a:lumOff val="50000"/>
                            </a:schemeClr>
                          </a:solidFill>
                          <a:effectLst/>
                          <a:latin typeface="+mn-lt"/>
                          <a:ea typeface="+mn-ea"/>
                          <a:cs typeface="+mn-cs"/>
                        </a:rPr>
                        <a:t>plein</a:t>
                      </a:r>
                      <a:r>
                        <a:rPr lang="en-US" sz="1100" kern="1200" dirty="0">
                          <a:solidFill>
                            <a:schemeClr val="tx1">
                              <a:lumMod val="50000"/>
                              <a:lumOff val="50000"/>
                            </a:schemeClr>
                          </a:solidFill>
                          <a:effectLst/>
                          <a:latin typeface="+mn-lt"/>
                          <a:ea typeface="+mn-ea"/>
                          <a:cs typeface="+mn-cs"/>
                        </a:rPr>
                        <a:t>. </a:t>
                      </a:r>
                      <a:endParaRPr lang="fr-FR" sz="1100" kern="1200" baseline="0" dirty="0">
                        <a:solidFill>
                          <a:schemeClr val="tx1">
                            <a:lumMod val="50000"/>
                            <a:lumOff val="50000"/>
                          </a:schemeClr>
                        </a:solidFill>
                        <a:effectLst/>
                        <a:latin typeface="+mn-lt"/>
                        <a:ea typeface="+mn-ea"/>
                        <a:cs typeface="Calibri"/>
                      </a:endParaRPr>
                    </a:p>
                  </a:txBody>
                  <a:tcPr>
                    <a:lnT w="3175" cap="flat" cmpd="sng" algn="ctr">
                      <a:solidFill>
                        <a:schemeClr val="tx1">
                          <a:lumMod val="65000"/>
                          <a:lumOff val="35000"/>
                        </a:schemeClr>
                      </a:solidFill>
                      <a:prstDash val="dot"/>
                      <a:round/>
                      <a:headEnd type="none" w="med" len="med"/>
                      <a:tailEnd type="none" w="med" len="med"/>
                    </a:lnT>
                    <a:noFill/>
                  </a:tcPr>
                </a:tc>
                <a:extLst>
                  <a:ext uri="{0D108BD9-81ED-4DB2-BD59-A6C34878D82A}">
                    <a16:rowId xmlns:a16="http://schemas.microsoft.com/office/drawing/2014/main" val="10001"/>
                  </a:ext>
                </a:extLst>
              </a:tr>
            </a:tbl>
          </a:graphicData>
        </a:graphic>
      </p:graphicFrame>
      <p:sp>
        <p:nvSpPr>
          <p:cNvPr id="36" name="Ellipse 35"/>
          <p:cNvSpPr/>
          <p:nvPr/>
        </p:nvSpPr>
        <p:spPr>
          <a:xfrm>
            <a:off x="335829" y="8686030"/>
            <a:ext cx="172720" cy="172720"/>
          </a:xfrm>
          <a:prstGeom prst="ellipse">
            <a:avLst/>
          </a:prstGeom>
          <a:solidFill>
            <a:schemeClr val="tx1">
              <a:lumMod val="50000"/>
              <a:lumOff val="5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Rectangle 37"/>
          <p:cNvSpPr/>
          <p:nvPr/>
        </p:nvSpPr>
        <p:spPr>
          <a:xfrm>
            <a:off x="6740988" y="8858750"/>
            <a:ext cx="117012" cy="1047250"/>
          </a:xfrm>
          <a:prstGeom prst="rect">
            <a:avLst/>
          </a:prstGeom>
          <a:solidFill>
            <a:srgbClr val="C2D3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8" name="Image 2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1761" y="223236"/>
            <a:ext cx="833948" cy="1237150"/>
          </a:xfrm>
          <a:prstGeom prst="rect">
            <a:avLst/>
          </a:prstGeom>
        </p:spPr>
      </p:pic>
    </p:spTree>
    <p:extLst>
      <p:ext uri="{BB962C8B-B14F-4D97-AF65-F5344CB8AC3E}">
        <p14:creationId xmlns:p14="http://schemas.microsoft.com/office/powerpoint/2010/main" val="1879962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342901" y="598489"/>
            <a:ext cx="6172200" cy="8672319"/>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67"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67" dirty="0">
                <a:solidFill>
                  <a:schemeClr val="tx1">
                    <a:lumMod val="50000"/>
                    <a:lumOff val="50000"/>
                  </a:schemeClr>
                </a:solidFill>
              </a:rPr>
            </a:br>
            <a:r>
              <a:rPr lang="fr-FR" sz="2267" dirty="0" err="1">
                <a:solidFill>
                  <a:schemeClr val="tx1">
                    <a:lumMod val="50000"/>
                    <a:lumOff val="50000"/>
                  </a:schemeClr>
                </a:solidFill>
              </a:rPr>
              <a:t>Disclaimer</a:t>
            </a:r>
            <a:r>
              <a:rPr lang="fr-FR" sz="2267" dirty="0">
                <a:solidFill>
                  <a:schemeClr val="tx1">
                    <a:lumMod val="50000"/>
                    <a:lumOff val="50000"/>
                  </a:schemeClr>
                </a:solidFill>
              </a:rPr>
              <a:t> : Les modèles disponibles sur notre site fournis "en l'état" et sans garantie.</a:t>
            </a:r>
          </a:p>
          <a:p>
            <a:pPr marL="0" indent="0">
              <a:buNone/>
            </a:pPr>
            <a:endParaRPr lang="fr-FR" sz="2267" dirty="0">
              <a:solidFill>
                <a:schemeClr val="tx1">
                  <a:lumMod val="50000"/>
                  <a:lumOff val="50000"/>
                </a:schemeClr>
              </a:solidFill>
            </a:endParaRPr>
          </a:p>
          <a:p>
            <a:pPr marL="0" indent="0" algn="ctr">
              <a:buNone/>
            </a:pPr>
            <a:r>
              <a:rPr lang="fr-FR" sz="2267" dirty="0" err="1"/>
              <a:t>Créeruncv.com</a:t>
            </a:r>
            <a:r>
              <a:rPr lang="fr-FR" sz="2267" dirty="0"/>
              <a:t> est un site gratuit. </a:t>
            </a:r>
          </a:p>
        </p:txBody>
      </p:sp>
    </p:spTree>
    <p:extLst>
      <p:ext uri="{BB962C8B-B14F-4D97-AF65-F5344CB8AC3E}">
        <p14:creationId xmlns:p14="http://schemas.microsoft.com/office/powerpoint/2010/main" val="1405782269"/>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118</TotalTime>
  <Words>626</Words>
  <Application>Microsoft Macintosh PowerPoint</Application>
  <PresentationFormat>Format A4 (210 x 297 mm)</PresentationFormat>
  <Paragraphs>68</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51</cp:revision>
  <dcterms:created xsi:type="dcterms:W3CDTF">2016-07-14T19:39:12Z</dcterms:created>
  <dcterms:modified xsi:type="dcterms:W3CDTF">2020-11-18T15:18:55Z</dcterms:modified>
</cp:coreProperties>
</file>