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6703"/>
    <a:srgbClr val="EE9B09"/>
    <a:srgbClr val="F7B101"/>
    <a:srgbClr val="FFD75E"/>
    <a:srgbClr val="FBB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98"/>
    <p:restoredTop sz="96327"/>
  </p:normalViewPr>
  <p:slideViewPr>
    <p:cSldViewPr snapToGrid="0">
      <p:cViewPr varScale="1">
        <p:scale>
          <a:sx n="103" d="100"/>
          <a:sy n="103" d="100"/>
        </p:scale>
        <p:origin x="15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17B34-C914-6743-9455-28CEC8CAAC2A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C8D6-860F-154D-8B7A-9EBE23AAD1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62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17B34-C914-6743-9455-28CEC8CAAC2A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C8D6-860F-154D-8B7A-9EBE23AAD1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14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17B34-C914-6743-9455-28CEC8CAAC2A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C8D6-860F-154D-8B7A-9EBE23AAD1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63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17B34-C914-6743-9455-28CEC8CAAC2A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C8D6-860F-154D-8B7A-9EBE23AAD1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2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17B34-C914-6743-9455-28CEC8CAAC2A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C8D6-860F-154D-8B7A-9EBE23AAD1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33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17B34-C914-6743-9455-28CEC8CAAC2A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C8D6-860F-154D-8B7A-9EBE23AAD1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16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17B34-C914-6743-9455-28CEC8CAAC2A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C8D6-860F-154D-8B7A-9EBE23AAD1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81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17B34-C914-6743-9455-28CEC8CAAC2A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C8D6-860F-154D-8B7A-9EBE23AAD1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39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17B34-C914-6743-9455-28CEC8CAAC2A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C8D6-860F-154D-8B7A-9EBE23AAD1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39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17B34-C914-6743-9455-28CEC8CAAC2A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C8D6-860F-154D-8B7A-9EBE23AAD1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45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17B34-C914-6743-9455-28CEC8CAAC2A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C8D6-860F-154D-8B7A-9EBE23AAD1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25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17B34-C914-6743-9455-28CEC8CAAC2A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BC8D6-860F-154D-8B7A-9EBE23AAD1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5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eeruncv.com/lettre-de-motivation/?utm_source=Document&amp;utm_medium=Link&amp;utm_campaign=Doc_CV_PTT" TargetMode="External"/><Relationship Id="rId3" Type="http://schemas.openxmlformats.org/officeDocument/2006/relationships/hyperlink" Target="https://www.creeruncv.com/conseils/lexperience-profesionnelle-sur-le-cv/?utm_source=Document&amp;utm_medium=Link&amp;utm_campaign=Doc_CV_PTT" TargetMode="External"/><Relationship Id="rId7" Type="http://schemas.openxmlformats.org/officeDocument/2006/relationships/hyperlink" Target="https://www.creeruncv.com/conseils/recrutement/?utm_source=Document&amp;utm_medium=Link&amp;utm_campaign=Doc_CV_PTT" TargetMode="External"/><Relationship Id="rId2" Type="http://schemas.openxmlformats.org/officeDocument/2006/relationships/hyperlink" Target="https://www.creeruncv.com/conseils/le-titre-du-cv/?utm_source=Document&amp;utm_medium=Link&amp;utm_campaign=Doc_CV_PT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eeruncv.com/conseils/icones-pour-cv/?utm_source=Document&amp;utm_medium=Link&amp;utm_campaign=Doc_CV_PTT" TargetMode="External"/><Relationship Id="rId11" Type="http://schemas.openxmlformats.org/officeDocument/2006/relationships/hyperlink" Target="https://www.creeruncv.com/conseils/lettre-de-motivation/?utm_source=Document&amp;utm_medium=Link&amp;utm_campaign=Doc_CV_PTT" TargetMode="External"/><Relationship Id="rId5" Type="http://schemas.openxmlformats.org/officeDocument/2006/relationships/hyperlink" Target="https://www.creeruncv.com/conseils/faire-un-cv-conseils-pratiques/?utm_source=Document&amp;utm_medium=Link&amp;utm_campaign=Doc_CV_PTT" TargetMode="External"/><Relationship Id="rId10" Type="http://schemas.openxmlformats.org/officeDocument/2006/relationships/hyperlink" Target="https://www.creeruncv.com/modele-de-lettre/?utm_source=Document&amp;utm_medium=Link&amp;utm_campaign=Doc_CV_PTT" TargetMode="External"/><Relationship Id="rId4" Type="http://schemas.openxmlformats.org/officeDocument/2006/relationships/hyperlink" Target="https://www.creeruncv.com/conseils/laccroche-du-cv/?utm_source=Document&amp;utm_medium=Link&amp;utm_campaign=Doc_CV_PTT" TargetMode="External"/><Relationship Id="rId9" Type="http://schemas.openxmlformats.org/officeDocument/2006/relationships/hyperlink" Target="https://www.creeruncv.com/modele-de-lett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id="{290C1465-670D-CF06-5F6C-54875E96147F}"/>
              </a:ext>
            </a:extLst>
          </p:cNvPr>
          <p:cNvSpPr/>
          <p:nvPr/>
        </p:nvSpPr>
        <p:spPr>
          <a:xfrm>
            <a:off x="4561253" y="0"/>
            <a:ext cx="2998422" cy="10691813"/>
          </a:xfrm>
          <a:prstGeom prst="rect">
            <a:avLst/>
          </a:prstGeom>
          <a:solidFill>
            <a:srgbClr val="FBB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764FAF65-D861-6872-54C0-E413803CC15D}"/>
              </a:ext>
            </a:extLst>
          </p:cNvPr>
          <p:cNvSpPr/>
          <p:nvPr/>
        </p:nvSpPr>
        <p:spPr>
          <a:xfrm>
            <a:off x="549275" y="539750"/>
            <a:ext cx="6563632" cy="2659037"/>
          </a:xfrm>
          <a:prstGeom prst="rect">
            <a:avLst/>
          </a:prstGeom>
          <a:solidFill>
            <a:schemeClr val="bg1">
              <a:alpha val="85000"/>
            </a:schemeClr>
          </a:solidFill>
          <a:ln w="25400">
            <a:solidFill>
              <a:srgbClr val="F7B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44">
            <a:extLst>
              <a:ext uri="{FF2B5EF4-FFF2-40B4-BE49-F238E27FC236}">
                <a16:creationId xmlns:a16="http://schemas.microsoft.com/office/drawing/2014/main" id="{5750F3A9-A148-50F9-6B26-7DC05F2BFA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39" r="16639"/>
          <a:stretch>
            <a:fillRect/>
          </a:stretch>
        </p:blipFill>
        <p:spPr>
          <a:xfrm>
            <a:off x="4924396" y="909415"/>
            <a:ext cx="1885950" cy="1884362"/>
          </a:xfrm>
          <a:prstGeom prst="rect">
            <a:avLst/>
          </a:prstGeom>
        </p:spPr>
      </p:pic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1A0CE1F7-A6CE-AA17-6FA1-241AE75037F1}"/>
              </a:ext>
            </a:extLst>
          </p:cNvPr>
          <p:cNvSpPr/>
          <p:nvPr/>
        </p:nvSpPr>
        <p:spPr>
          <a:xfrm>
            <a:off x="480935" y="1239752"/>
            <a:ext cx="136680" cy="1282947"/>
          </a:xfrm>
          <a:prstGeom prst="rect">
            <a:avLst/>
          </a:prstGeom>
          <a:solidFill>
            <a:srgbClr val="F7B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Прямоугольник 5">
            <a:extLst>
              <a:ext uri="{FF2B5EF4-FFF2-40B4-BE49-F238E27FC236}">
                <a16:creationId xmlns:a16="http://schemas.microsoft.com/office/drawing/2014/main" id="{9D051270-B3E6-6367-96EE-E5722FFD2C12}"/>
              </a:ext>
            </a:extLst>
          </p:cNvPr>
          <p:cNvSpPr/>
          <p:nvPr/>
        </p:nvSpPr>
        <p:spPr>
          <a:xfrm>
            <a:off x="5047018" y="3514741"/>
            <a:ext cx="15728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Compétences</a:t>
            </a:r>
            <a:endParaRPr lang="en-U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Прямоугольник 6">
            <a:extLst>
              <a:ext uri="{FF2B5EF4-FFF2-40B4-BE49-F238E27FC236}">
                <a16:creationId xmlns:a16="http://schemas.microsoft.com/office/drawing/2014/main" id="{55DF22F7-EFC5-D0CF-9A11-D79DCB727C4B}"/>
              </a:ext>
            </a:extLst>
          </p:cNvPr>
          <p:cNvSpPr/>
          <p:nvPr/>
        </p:nvSpPr>
        <p:spPr>
          <a:xfrm>
            <a:off x="5035363" y="3813984"/>
            <a:ext cx="881973" cy="1201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Photoshop</a:t>
            </a:r>
          </a:p>
          <a:p>
            <a:pPr>
              <a:lnSpc>
                <a:spcPct val="140000"/>
              </a:lnSpc>
            </a:pP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WordPress</a:t>
            </a:r>
          </a:p>
          <a:p>
            <a:pPr>
              <a:lnSpc>
                <a:spcPct val="140000"/>
              </a:lnSpc>
            </a:pP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Jomla</a:t>
            </a:r>
            <a:endParaRPr lang="en-US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Illustrator</a:t>
            </a:r>
          </a:p>
          <a:p>
            <a:pPr>
              <a:lnSpc>
                <a:spcPct val="140000"/>
              </a:lnSpc>
            </a:pP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Corel Draw</a:t>
            </a:r>
          </a:p>
        </p:txBody>
      </p:sp>
      <p:sp>
        <p:nvSpPr>
          <p:cNvPr id="19" name="Прямоугольник 20">
            <a:extLst>
              <a:ext uri="{FF2B5EF4-FFF2-40B4-BE49-F238E27FC236}">
                <a16:creationId xmlns:a16="http://schemas.microsoft.com/office/drawing/2014/main" id="{DB7BF6ED-28DD-D8BC-A171-0E8350E73258}"/>
              </a:ext>
            </a:extLst>
          </p:cNvPr>
          <p:cNvSpPr/>
          <p:nvPr/>
        </p:nvSpPr>
        <p:spPr>
          <a:xfrm>
            <a:off x="4853442" y="5663066"/>
            <a:ext cx="2259465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 rue de la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Réussite</a:t>
            </a:r>
            <a:endParaRPr lang="en-US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    75012 Paris</a:t>
            </a:r>
          </a:p>
          <a:p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  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info@mail.com</a:t>
            </a:r>
            <a:b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01.02.03.04.05</a:t>
            </a:r>
            <a:endParaRPr lang="ru-RU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Рисунок 21">
            <a:extLst>
              <a:ext uri="{FF2B5EF4-FFF2-40B4-BE49-F238E27FC236}">
                <a16:creationId xmlns:a16="http://schemas.microsoft.com/office/drawing/2014/main" id="{D80804C0-FC3B-73E8-E345-AC0F28EB4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09379" y="5720458"/>
            <a:ext cx="209815" cy="209815"/>
          </a:xfrm>
          <a:prstGeom prst="rect">
            <a:avLst/>
          </a:prstGeom>
        </p:spPr>
      </p:pic>
      <p:pic>
        <p:nvPicPr>
          <p:cNvPr id="21" name="Рисунок 22">
            <a:extLst>
              <a:ext uri="{FF2B5EF4-FFF2-40B4-BE49-F238E27FC236}">
                <a16:creationId xmlns:a16="http://schemas.microsoft.com/office/drawing/2014/main" id="{5F28AFC0-6D95-A29D-0C6B-A488E2D23C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89120" y="6307716"/>
            <a:ext cx="229784" cy="229784"/>
          </a:xfrm>
          <a:prstGeom prst="rect">
            <a:avLst/>
          </a:prstGeom>
        </p:spPr>
      </p:pic>
      <p:pic>
        <p:nvPicPr>
          <p:cNvPr id="22" name="Рисунок 23">
            <a:extLst>
              <a:ext uri="{FF2B5EF4-FFF2-40B4-BE49-F238E27FC236}">
                <a16:creationId xmlns:a16="http://schemas.microsoft.com/office/drawing/2014/main" id="{89715C4D-CF14-1822-CCC8-CB8F89CF07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95673" y="6706517"/>
            <a:ext cx="223521" cy="223521"/>
          </a:xfrm>
          <a:prstGeom prst="rect">
            <a:avLst/>
          </a:prstGeom>
        </p:spPr>
      </p:pic>
      <p:cxnSp>
        <p:nvCxnSpPr>
          <p:cNvPr id="23" name="Прямая соединительная линия 28">
            <a:extLst>
              <a:ext uri="{FF2B5EF4-FFF2-40B4-BE49-F238E27FC236}">
                <a16:creationId xmlns:a16="http://schemas.microsoft.com/office/drawing/2014/main" id="{48385E07-4D53-1CEE-5D61-EEBA8223F985}"/>
              </a:ext>
            </a:extLst>
          </p:cNvPr>
          <p:cNvCxnSpPr/>
          <p:nvPr/>
        </p:nvCxnSpPr>
        <p:spPr>
          <a:xfrm>
            <a:off x="5095673" y="5356563"/>
            <a:ext cx="1879022" cy="0"/>
          </a:xfrm>
          <a:prstGeom prst="line">
            <a:avLst/>
          </a:prstGeom>
          <a:ln>
            <a:solidFill>
              <a:srgbClr val="9F67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9">
            <a:extLst>
              <a:ext uri="{FF2B5EF4-FFF2-40B4-BE49-F238E27FC236}">
                <a16:creationId xmlns:a16="http://schemas.microsoft.com/office/drawing/2014/main" id="{F06CA7EF-79F9-06D7-A467-9D9D02797596}"/>
              </a:ext>
            </a:extLst>
          </p:cNvPr>
          <p:cNvCxnSpPr/>
          <p:nvPr/>
        </p:nvCxnSpPr>
        <p:spPr>
          <a:xfrm>
            <a:off x="5109379" y="7233683"/>
            <a:ext cx="1879022" cy="0"/>
          </a:xfrm>
          <a:prstGeom prst="line">
            <a:avLst/>
          </a:prstGeom>
          <a:ln>
            <a:solidFill>
              <a:srgbClr val="9F67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31">
            <a:extLst>
              <a:ext uri="{FF2B5EF4-FFF2-40B4-BE49-F238E27FC236}">
                <a16:creationId xmlns:a16="http://schemas.microsoft.com/office/drawing/2014/main" id="{1A37C005-3DE5-F1FB-823F-C23CC990819F}"/>
              </a:ext>
            </a:extLst>
          </p:cNvPr>
          <p:cNvSpPr/>
          <p:nvPr/>
        </p:nvSpPr>
        <p:spPr>
          <a:xfrm>
            <a:off x="4924567" y="7467335"/>
            <a:ext cx="12715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Languages</a:t>
            </a:r>
            <a:endParaRPr lang="en-U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Прямоугольник 32">
            <a:extLst>
              <a:ext uri="{FF2B5EF4-FFF2-40B4-BE49-F238E27FC236}">
                <a16:creationId xmlns:a16="http://schemas.microsoft.com/office/drawing/2014/main" id="{0E8E4C05-91E1-E213-8654-41435685B95E}"/>
              </a:ext>
            </a:extLst>
          </p:cNvPr>
          <p:cNvSpPr/>
          <p:nvPr/>
        </p:nvSpPr>
        <p:spPr>
          <a:xfrm>
            <a:off x="5295889" y="7815574"/>
            <a:ext cx="1692512" cy="793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Anglais : A1 - Avancé</a:t>
            </a:r>
          </a:p>
          <a:p>
            <a:pPr>
              <a:lnSpc>
                <a:spcPct val="150000"/>
              </a:lnSpc>
            </a:pPr>
            <a:r>
              <a:rPr lang="fr-FR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Allemand : C1- Lorem</a:t>
            </a:r>
          </a:p>
          <a:p>
            <a:pPr>
              <a:lnSpc>
                <a:spcPct val="150000"/>
              </a:lnSpc>
            </a:pPr>
            <a:r>
              <a:rPr lang="fr-FR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Espagnol : B2 - Ipsum</a:t>
            </a:r>
            <a:endParaRPr lang="ru-RU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3" name="Рисунок 38">
            <a:extLst>
              <a:ext uri="{FF2B5EF4-FFF2-40B4-BE49-F238E27FC236}">
                <a16:creationId xmlns:a16="http://schemas.microsoft.com/office/drawing/2014/main" id="{70A8ADD8-75D4-AD93-0DC6-832D535298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06301" y="7918406"/>
            <a:ext cx="151403" cy="151403"/>
          </a:xfrm>
          <a:prstGeom prst="rect">
            <a:avLst/>
          </a:prstGeom>
        </p:spPr>
      </p:pic>
      <p:sp>
        <p:nvSpPr>
          <p:cNvPr id="36" name="Прямоугольник 41">
            <a:extLst>
              <a:ext uri="{FF2B5EF4-FFF2-40B4-BE49-F238E27FC236}">
                <a16:creationId xmlns:a16="http://schemas.microsoft.com/office/drawing/2014/main" id="{2281034B-B0BF-2703-2D0C-9372A919421B}"/>
              </a:ext>
            </a:extLst>
          </p:cNvPr>
          <p:cNvSpPr/>
          <p:nvPr/>
        </p:nvSpPr>
        <p:spPr>
          <a:xfrm>
            <a:off x="928415" y="798225"/>
            <a:ext cx="333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Alain</a:t>
            </a:r>
            <a:r>
              <a:rPr lang="ru-RU" sz="2400" b="1"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400" b="1" spc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DUCASSO</a:t>
            </a:r>
            <a:endParaRPr lang="ru-RU" sz="2400" b="1" spc="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Прямоугольник 42">
            <a:extLst>
              <a:ext uri="{FF2B5EF4-FFF2-40B4-BE49-F238E27FC236}">
                <a16:creationId xmlns:a16="http://schemas.microsoft.com/office/drawing/2014/main" id="{DCEF709E-FAA0-9A27-E84A-5990B8467DEF}"/>
              </a:ext>
            </a:extLst>
          </p:cNvPr>
          <p:cNvSpPr/>
          <p:nvPr/>
        </p:nvSpPr>
        <p:spPr>
          <a:xfrm>
            <a:off x="927088" y="1320081"/>
            <a:ext cx="2106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7B10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Poste recherché</a:t>
            </a:r>
            <a:endParaRPr lang="ru-RU" sz="2000" dirty="0">
              <a:solidFill>
                <a:srgbClr val="F7B10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Прямоугольник 45">
            <a:extLst>
              <a:ext uri="{FF2B5EF4-FFF2-40B4-BE49-F238E27FC236}">
                <a16:creationId xmlns:a16="http://schemas.microsoft.com/office/drawing/2014/main" id="{C0EF7F26-A579-C5A0-F7B6-149942A10C90}"/>
              </a:ext>
            </a:extLst>
          </p:cNvPr>
          <p:cNvSpPr/>
          <p:nvPr/>
        </p:nvSpPr>
        <p:spPr>
          <a:xfrm>
            <a:off x="446768" y="3514741"/>
            <a:ext cx="3820391" cy="2993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Education</a:t>
            </a:r>
          </a:p>
          <a:p>
            <a:endPara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2016-2018</a:t>
            </a:r>
          </a:p>
          <a:p>
            <a:r>
              <a:rPr lang="en-US" sz="105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Diplôme</a:t>
            </a:r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Formation - Ville</a:t>
            </a:r>
          </a:p>
          <a:p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 do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ru-R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ru-R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</a:p>
          <a:p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2016-2018</a:t>
            </a:r>
          </a:p>
          <a:p>
            <a:r>
              <a:rPr lang="en-US" sz="105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Diplôme</a:t>
            </a:r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Formation - Ville</a:t>
            </a:r>
            <a:endParaRPr 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 do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ru-R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ru-R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</a:p>
          <a:p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2016-2018</a:t>
            </a:r>
          </a:p>
          <a:p>
            <a:r>
              <a:rPr lang="en-US" sz="105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Diplôme</a:t>
            </a:r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Formation - Ville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 do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ru-R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ru-R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</a:p>
        </p:txBody>
      </p:sp>
      <p:sp>
        <p:nvSpPr>
          <p:cNvPr id="39" name="Прямоугольник 48">
            <a:extLst>
              <a:ext uri="{FF2B5EF4-FFF2-40B4-BE49-F238E27FC236}">
                <a16:creationId xmlns:a16="http://schemas.microsoft.com/office/drawing/2014/main" id="{F687A94D-95CF-9F59-CDDF-D029372E287D}"/>
              </a:ext>
            </a:extLst>
          </p:cNvPr>
          <p:cNvSpPr/>
          <p:nvPr/>
        </p:nvSpPr>
        <p:spPr>
          <a:xfrm>
            <a:off x="927088" y="1851596"/>
            <a:ext cx="359724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 do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Lorem ipsum dolor sit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 do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Lorem ipsum dolor sit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 do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ru-RU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Прямоугольник 49">
            <a:extLst>
              <a:ext uri="{FF2B5EF4-FFF2-40B4-BE49-F238E27FC236}">
                <a16:creationId xmlns:a16="http://schemas.microsoft.com/office/drawing/2014/main" id="{9F29BB4F-7F76-3642-D2D4-31CB159D3969}"/>
              </a:ext>
            </a:extLst>
          </p:cNvPr>
          <p:cNvSpPr/>
          <p:nvPr/>
        </p:nvSpPr>
        <p:spPr>
          <a:xfrm>
            <a:off x="430587" y="7059529"/>
            <a:ext cx="37680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</a:t>
            </a:r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Experience</a:t>
            </a:r>
            <a:endParaRPr lang="en-U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2016-2018</a:t>
            </a:r>
          </a:p>
          <a:p>
            <a:r>
              <a:rPr lang="en-US" sz="105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Entreprise</a:t>
            </a:r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sz="105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Titre</a:t>
            </a:r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poste</a:t>
            </a:r>
          </a:p>
          <a:p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 do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ru-R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ru-R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</a:p>
          <a:p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2016-2018</a:t>
            </a:r>
          </a:p>
          <a:p>
            <a:r>
              <a:rPr lang="en-US" sz="105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Entreprise</a:t>
            </a:r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sz="105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Titre</a:t>
            </a:r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poste</a:t>
            </a:r>
            <a:endParaRPr 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 do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ru-R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ru-R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</a:p>
          <a:p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2016-2018</a:t>
            </a:r>
          </a:p>
          <a:p>
            <a:r>
              <a:rPr lang="en-US" sz="105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Entreprise</a:t>
            </a:r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sz="105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Titre</a:t>
            </a:r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poste</a:t>
            </a:r>
            <a:endParaRPr 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u-R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 do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ru-R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ru-R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</a:p>
        </p:txBody>
      </p:sp>
      <p:sp>
        <p:nvSpPr>
          <p:cNvPr id="42" name="Прямоугольник 6">
            <a:extLst>
              <a:ext uri="{FF2B5EF4-FFF2-40B4-BE49-F238E27FC236}">
                <a16:creationId xmlns:a16="http://schemas.microsoft.com/office/drawing/2014/main" id="{FF4764F5-2258-C5C2-00FF-72F2D8967009}"/>
              </a:ext>
            </a:extLst>
          </p:cNvPr>
          <p:cNvSpPr/>
          <p:nvPr/>
        </p:nvSpPr>
        <p:spPr>
          <a:xfrm>
            <a:off x="6185742" y="3813984"/>
            <a:ext cx="881973" cy="1201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Photoshop</a:t>
            </a:r>
          </a:p>
          <a:p>
            <a:pPr>
              <a:lnSpc>
                <a:spcPct val="140000"/>
              </a:lnSpc>
            </a:pP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WordPress</a:t>
            </a:r>
          </a:p>
          <a:p>
            <a:pPr>
              <a:lnSpc>
                <a:spcPct val="140000"/>
              </a:lnSpc>
            </a:pP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Jomla</a:t>
            </a:r>
            <a:endParaRPr lang="en-US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Illustrator</a:t>
            </a:r>
          </a:p>
          <a:p>
            <a:pPr>
              <a:lnSpc>
                <a:spcPct val="140000"/>
              </a:lnSpc>
            </a:pP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Corel Draw</a:t>
            </a:r>
          </a:p>
        </p:txBody>
      </p:sp>
      <p:pic>
        <p:nvPicPr>
          <p:cNvPr id="43" name="Рисунок 38">
            <a:extLst>
              <a:ext uri="{FF2B5EF4-FFF2-40B4-BE49-F238E27FC236}">
                <a16:creationId xmlns:a16="http://schemas.microsoft.com/office/drawing/2014/main" id="{3EF62476-2C2D-1307-0F8E-EB06198C0B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15724" y="8160486"/>
            <a:ext cx="151403" cy="151403"/>
          </a:xfrm>
          <a:prstGeom prst="rect">
            <a:avLst/>
          </a:prstGeom>
        </p:spPr>
      </p:pic>
      <p:pic>
        <p:nvPicPr>
          <p:cNvPr id="44" name="Рисунок 38">
            <a:extLst>
              <a:ext uri="{FF2B5EF4-FFF2-40B4-BE49-F238E27FC236}">
                <a16:creationId xmlns:a16="http://schemas.microsoft.com/office/drawing/2014/main" id="{BB0D1EAE-7AC2-28AA-6D3A-7563A6F21F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16605" y="8404302"/>
            <a:ext cx="151403" cy="151403"/>
          </a:xfrm>
          <a:prstGeom prst="rect">
            <a:avLst/>
          </a:prstGeom>
        </p:spPr>
      </p:pic>
      <p:cxnSp>
        <p:nvCxnSpPr>
          <p:cNvPr id="45" name="Прямая соединительная линия 29">
            <a:extLst>
              <a:ext uri="{FF2B5EF4-FFF2-40B4-BE49-F238E27FC236}">
                <a16:creationId xmlns:a16="http://schemas.microsoft.com/office/drawing/2014/main" id="{9A04A6AB-4DDA-292A-CA02-E7C3C9BF601D}"/>
              </a:ext>
            </a:extLst>
          </p:cNvPr>
          <p:cNvCxnSpPr/>
          <p:nvPr/>
        </p:nvCxnSpPr>
        <p:spPr>
          <a:xfrm>
            <a:off x="5089120" y="8945680"/>
            <a:ext cx="1879022" cy="0"/>
          </a:xfrm>
          <a:prstGeom prst="line">
            <a:avLst/>
          </a:prstGeom>
          <a:ln>
            <a:solidFill>
              <a:srgbClr val="9F67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31">
            <a:extLst>
              <a:ext uri="{FF2B5EF4-FFF2-40B4-BE49-F238E27FC236}">
                <a16:creationId xmlns:a16="http://schemas.microsoft.com/office/drawing/2014/main" id="{05B5A907-E635-3129-FAE7-95DBB952F9A1}"/>
              </a:ext>
            </a:extLst>
          </p:cNvPr>
          <p:cNvSpPr/>
          <p:nvPr/>
        </p:nvSpPr>
        <p:spPr>
          <a:xfrm>
            <a:off x="4904308" y="9270772"/>
            <a:ext cx="10454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Qualités</a:t>
            </a:r>
            <a:endParaRPr lang="en-U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Прямоугольник 6">
            <a:extLst>
              <a:ext uri="{FF2B5EF4-FFF2-40B4-BE49-F238E27FC236}">
                <a16:creationId xmlns:a16="http://schemas.microsoft.com/office/drawing/2014/main" id="{A86B156A-B111-962F-DC36-D80E5528B04B}"/>
              </a:ext>
            </a:extLst>
          </p:cNvPr>
          <p:cNvSpPr/>
          <p:nvPr/>
        </p:nvSpPr>
        <p:spPr>
          <a:xfrm>
            <a:off x="4977891" y="9730590"/>
            <a:ext cx="748923" cy="7491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Créatif</a:t>
            </a:r>
            <a:endParaRPr lang="en-US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Sérieux</a:t>
            </a:r>
            <a:endParaRPr lang="en-US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Organisé</a:t>
            </a:r>
            <a:endParaRPr lang="en-US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Прямоугольник 6">
            <a:extLst>
              <a:ext uri="{FF2B5EF4-FFF2-40B4-BE49-F238E27FC236}">
                <a16:creationId xmlns:a16="http://schemas.microsoft.com/office/drawing/2014/main" id="{6B36F677-0F72-C3CD-C39A-DF8A7A93118C}"/>
              </a:ext>
            </a:extLst>
          </p:cNvPr>
          <p:cNvSpPr/>
          <p:nvPr/>
        </p:nvSpPr>
        <p:spPr>
          <a:xfrm>
            <a:off x="6239478" y="9730590"/>
            <a:ext cx="736099" cy="5229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Ponctuel</a:t>
            </a:r>
            <a:endParaRPr lang="en-US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Engagé</a:t>
            </a:r>
            <a:endParaRPr lang="en-US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244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3409A-4799-FA42-9F31-505AABB8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7" y="645966"/>
            <a:ext cx="6661822" cy="936026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b="1" dirty="0"/>
              <a:t>Cher(e) Candidat(e)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Merci d'avoir téléchargé ce modèle sur notre site. Nous espérons qu'il vous aidera à mettre en valeur votre CV.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/>
              <a:t>---------------------------------------------------------------------------------------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Besoin de conseils pour rédiger votre CV ou vous préparer pour l’entretien d’embauche ? Consultez nos articles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2"/>
              </a:rPr>
              <a:t>Le titre du CV : guide pratique + 30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3"/>
              </a:rPr>
              <a:t>Comment mettre en valeur son expérience professionnelle ?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4"/>
              </a:rPr>
              <a:t>Rédiger une accroche de CV percutante + 9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5"/>
              </a:rPr>
              <a:t>Les 7 points clés d'un CV réussi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Personnalisez votre CV avec </a:t>
            </a:r>
            <a:r>
              <a:rPr lang="fr-FR" dirty="0">
                <a:hlinkClick r:id="rId6"/>
              </a:rPr>
              <a:t>des icônes gratuites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Bien </a:t>
            </a:r>
            <a:r>
              <a:rPr lang="fr-FR" dirty="0">
                <a:hlinkClick r:id="rId7"/>
              </a:rPr>
              <a:t>préparer son entretien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proposons également plusieurs centaines d'exemples de lettres de motivation classées par métier et des modèles pour les mettre en forme.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8"/>
              </a:rPr>
              <a:t>1200 exemples de lettres de motivation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9"/>
              </a:rPr>
              <a:t>Les modèles de </a:t>
            </a:r>
            <a:r>
              <a:rPr lang="fr-FR" dirty="0">
                <a:hlinkClick r:id="rId10"/>
              </a:rPr>
              <a:t>courrier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Tous nos conseils </a:t>
            </a:r>
            <a:r>
              <a:rPr lang="fr-FR" dirty="0">
                <a:hlinkClick r:id="rId11"/>
              </a:rPr>
              <a:t>pour rédiger une lettre efficace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vous souhaitons bonne chance dans vos recherches et vos entretiens </a:t>
            </a:r>
            <a:r>
              <a:rPr lang="fr-FR" dirty="0">
                <a:sym typeface="Wingdings" pitchFamily="2" charset="2"/>
              </a:rPr>
              <a:t>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Enfin, rappelez-vous qu'une bonne candidature est une candidature personnalisée ! Prenez donc le temps de la rédiger avec soin car elle décrit votre parcours professionnel et votre personnalité.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----------------</a:t>
            </a:r>
          </a:p>
          <a:p>
            <a:pPr marL="0" indent="0">
              <a:buNone/>
            </a:pPr>
            <a:r>
              <a:rPr lang="fr-FR" sz="244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: Les contenus diffusés sur notre site (modèles de CV, modèles de lettre, articles ...) sont la propriété de creeruncv.com. Leur utilisation est limitée à un usage strictement personnel. Il est interdit de les diffuser ou redistribuer sans notre accord. Contenus déposés dans 180 pays devant huissier. Reproduction strictement interdite, même partielle. Limité à un usage strictement personnel. </a:t>
            </a:r>
            <a:br>
              <a:rPr lang="fr-FR" sz="2447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447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Disclaimer</a:t>
            </a:r>
            <a:r>
              <a:rPr lang="fr-FR" sz="244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 Les modèles disponibles sur notre site fournis "en l'état" et sans garantie.</a:t>
            </a:r>
          </a:p>
          <a:p>
            <a:pPr marL="0" indent="0">
              <a:buNone/>
            </a:pPr>
            <a:endParaRPr lang="fr-FR" sz="2447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447" dirty="0" err="1"/>
              <a:t>Créeruncv.com</a:t>
            </a:r>
            <a:r>
              <a:rPr lang="fr-FR" sz="2447" dirty="0"/>
              <a:t> est un site gratuit. </a:t>
            </a:r>
          </a:p>
        </p:txBody>
      </p:sp>
    </p:spTree>
    <p:extLst>
      <p:ext uri="{BB962C8B-B14F-4D97-AF65-F5344CB8AC3E}">
        <p14:creationId xmlns:p14="http://schemas.microsoft.com/office/powerpoint/2010/main" val="27773086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</TotalTime>
  <Words>532</Words>
  <Application>Microsoft Macintosh PowerPoint</Application>
  <PresentationFormat>Personnalisé</PresentationFormat>
  <Paragraphs>93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Wingdings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Axel Maille</cp:lastModifiedBy>
  <cp:revision>1</cp:revision>
  <dcterms:created xsi:type="dcterms:W3CDTF">2024-02-19T21:02:02Z</dcterms:created>
  <dcterms:modified xsi:type="dcterms:W3CDTF">2024-02-19T21:22:47Z</dcterms:modified>
</cp:coreProperties>
</file>