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02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86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42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3092479" cy="10690543"/>
          </a:xfrm>
          <a:custGeom>
            <a:avLst/>
            <a:gdLst/>
            <a:ahLst/>
            <a:cxnLst/>
            <a:rect l="l" t="t" r="r" b="b"/>
            <a:pathLst>
              <a:path w="3091180" h="10692130">
                <a:moveTo>
                  <a:pt x="0" y="10692003"/>
                </a:moveTo>
                <a:lnTo>
                  <a:pt x="3090913" y="10692003"/>
                </a:lnTo>
                <a:lnTo>
                  <a:pt x="3090913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174848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1237284" y="622"/>
            <a:ext cx="1957892" cy="1781546"/>
          </a:xfrm>
          <a:custGeom>
            <a:avLst/>
            <a:gdLst/>
            <a:ahLst/>
            <a:cxnLst/>
            <a:rect l="l" t="t" r="r" b="b"/>
            <a:pathLst>
              <a:path w="1957070" h="1781810">
                <a:moveTo>
                  <a:pt x="0" y="1781327"/>
                </a:moveTo>
                <a:lnTo>
                  <a:pt x="1956727" y="1781327"/>
                </a:lnTo>
                <a:lnTo>
                  <a:pt x="1956727" y="0"/>
                </a:lnTo>
                <a:lnTo>
                  <a:pt x="0" y="0"/>
                </a:lnTo>
                <a:lnTo>
                  <a:pt x="0" y="1781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894518" y="7590717"/>
            <a:ext cx="1013886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894518" y="8176658"/>
            <a:ext cx="1013886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1894518" y="7883689"/>
            <a:ext cx="1013886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2552833" y="7883689"/>
            <a:ext cx="355114" cy="0"/>
          </a:xfrm>
          <a:custGeom>
            <a:avLst/>
            <a:gdLst/>
            <a:ahLst/>
            <a:cxnLst/>
            <a:rect l="l" t="t" r="r" b="b"/>
            <a:pathLst>
              <a:path w="354964">
                <a:moveTo>
                  <a:pt x="0" y="0"/>
                </a:moveTo>
                <a:lnTo>
                  <a:pt x="354926" y="0"/>
                </a:lnTo>
              </a:path>
            </a:pathLst>
          </a:custGeom>
          <a:ln w="457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3679974" y="1463064"/>
            <a:ext cx="0" cy="318088"/>
          </a:xfrm>
          <a:custGeom>
            <a:avLst/>
            <a:gdLst/>
            <a:ahLst/>
            <a:cxnLst/>
            <a:rect l="l" t="t" r="r" b="b"/>
            <a:pathLst>
              <a:path h="318135">
                <a:moveTo>
                  <a:pt x="0" y="0"/>
                </a:moveTo>
                <a:lnTo>
                  <a:pt x="0" y="318058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3679974" y="2222106"/>
            <a:ext cx="0" cy="482528"/>
          </a:xfrm>
          <a:custGeom>
            <a:avLst/>
            <a:gdLst/>
            <a:ahLst/>
            <a:cxnLst/>
            <a:rect l="l" t="t" r="r" b="b"/>
            <a:pathLst>
              <a:path h="482600">
                <a:moveTo>
                  <a:pt x="0" y="0"/>
                </a:moveTo>
                <a:lnTo>
                  <a:pt x="0" y="482536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3679974" y="3106798"/>
            <a:ext cx="0" cy="738395"/>
          </a:xfrm>
          <a:custGeom>
            <a:avLst/>
            <a:gdLst/>
            <a:ahLst/>
            <a:cxnLst/>
            <a:rect l="l" t="t" r="r" b="b"/>
            <a:pathLst>
              <a:path h="738504">
                <a:moveTo>
                  <a:pt x="0" y="0"/>
                </a:moveTo>
                <a:lnTo>
                  <a:pt x="0" y="738098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5" name="bk object 25"/>
          <p:cNvSpPr/>
          <p:nvPr/>
        </p:nvSpPr>
        <p:spPr>
          <a:xfrm>
            <a:off x="3679974" y="4273473"/>
            <a:ext cx="0" cy="683159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675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6" name="bk object 26"/>
          <p:cNvSpPr/>
          <p:nvPr/>
        </p:nvSpPr>
        <p:spPr>
          <a:xfrm>
            <a:off x="3679974" y="5384724"/>
            <a:ext cx="0" cy="770776"/>
          </a:xfrm>
          <a:custGeom>
            <a:avLst/>
            <a:gdLst/>
            <a:ahLst/>
            <a:cxnLst/>
            <a:rect l="l" t="t" r="r" b="b"/>
            <a:pathLst>
              <a:path h="770889">
                <a:moveTo>
                  <a:pt x="0" y="0"/>
                </a:moveTo>
                <a:lnTo>
                  <a:pt x="0" y="770801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7" name="bk object 27"/>
          <p:cNvSpPr/>
          <p:nvPr/>
        </p:nvSpPr>
        <p:spPr>
          <a:xfrm>
            <a:off x="3679974" y="6596442"/>
            <a:ext cx="0" cy="494592"/>
          </a:xfrm>
          <a:custGeom>
            <a:avLst/>
            <a:gdLst/>
            <a:ahLst/>
            <a:cxnLst/>
            <a:rect l="l" t="t" r="r" b="b"/>
            <a:pathLst>
              <a:path h="494665">
                <a:moveTo>
                  <a:pt x="0" y="0"/>
                </a:moveTo>
                <a:lnTo>
                  <a:pt x="0" y="494461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8" name="bk object 28"/>
          <p:cNvSpPr/>
          <p:nvPr/>
        </p:nvSpPr>
        <p:spPr>
          <a:xfrm>
            <a:off x="3679974" y="7493056"/>
            <a:ext cx="0" cy="661572"/>
          </a:xfrm>
          <a:custGeom>
            <a:avLst/>
            <a:gdLst/>
            <a:ahLst/>
            <a:cxnLst/>
            <a:rect l="l" t="t" r="r" b="b"/>
            <a:pathLst>
              <a:path h="661670">
                <a:moveTo>
                  <a:pt x="0" y="0"/>
                </a:moveTo>
                <a:lnTo>
                  <a:pt x="0" y="661631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9" name="bk object 29"/>
          <p:cNvSpPr/>
          <p:nvPr/>
        </p:nvSpPr>
        <p:spPr>
          <a:xfrm>
            <a:off x="3679974" y="8556815"/>
            <a:ext cx="0" cy="645699"/>
          </a:xfrm>
          <a:custGeom>
            <a:avLst/>
            <a:gdLst/>
            <a:ahLst/>
            <a:cxnLst/>
            <a:rect l="l" t="t" r="r" b="b"/>
            <a:pathLst>
              <a:path h="645795">
                <a:moveTo>
                  <a:pt x="0" y="0"/>
                </a:moveTo>
                <a:lnTo>
                  <a:pt x="0" y="645350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0" name="bk object 30"/>
          <p:cNvSpPr/>
          <p:nvPr/>
        </p:nvSpPr>
        <p:spPr>
          <a:xfrm>
            <a:off x="3679974" y="9604296"/>
            <a:ext cx="0" cy="1029182"/>
          </a:xfrm>
          <a:custGeom>
            <a:avLst/>
            <a:gdLst/>
            <a:ahLst/>
            <a:cxnLst/>
            <a:rect l="l" t="t" r="r" b="b"/>
            <a:pathLst>
              <a:path h="1029334">
                <a:moveTo>
                  <a:pt x="0" y="0"/>
                </a:moveTo>
                <a:lnTo>
                  <a:pt x="0" y="1028903"/>
                </a:lnTo>
              </a:path>
            </a:pathLst>
          </a:custGeom>
          <a:ln w="2557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1" name="bk object 31"/>
          <p:cNvSpPr/>
          <p:nvPr/>
        </p:nvSpPr>
        <p:spPr>
          <a:xfrm>
            <a:off x="3442893" y="6155412"/>
            <a:ext cx="441510" cy="441260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441096" y="441096"/>
                </a:moveTo>
                <a:lnTo>
                  <a:pt x="0" y="441096"/>
                </a:lnTo>
                <a:lnTo>
                  <a:pt x="0" y="0"/>
                </a:lnTo>
                <a:lnTo>
                  <a:pt x="441096" y="0"/>
                </a:lnTo>
                <a:lnTo>
                  <a:pt x="441096" y="441096"/>
                </a:lnTo>
                <a:close/>
              </a:path>
            </a:pathLst>
          </a:custGeom>
          <a:solidFill>
            <a:srgbClr val="174848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2" name="bk object 32"/>
          <p:cNvSpPr/>
          <p:nvPr/>
        </p:nvSpPr>
        <p:spPr>
          <a:xfrm>
            <a:off x="3506637" y="6253564"/>
            <a:ext cx="313822" cy="245074"/>
          </a:xfrm>
          <a:custGeom>
            <a:avLst/>
            <a:gdLst/>
            <a:ahLst/>
            <a:cxnLst/>
            <a:rect l="l" t="t" r="r" b="b"/>
            <a:pathLst>
              <a:path w="313689" h="245110">
                <a:moveTo>
                  <a:pt x="241401" y="210477"/>
                </a:moveTo>
                <a:lnTo>
                  <a:pt x="214947" y="210477"/>
                </a:lnTo>
                <a:lnTo>
                  <a:pt x="214947" y="244754"/>
                </a:lnTo>
                <a:lnTo>
                  <a:pt x="227977" y="232092"/>
                </a:lnTo>
                <a:lnTo>
                  <a:pt x="241401" y="232092"/>
                </a:lnTo>
                <a:lnTo>
                  <a:pt x="241401" y="210477"/>
                </a:lnTo>
                <a:close/>
              </a:path>
              <a:path w="313689" h="245110">
                <a:moveTo>
                  <a:pt x="241401" y="232092"/>
                </a:moveTo>
                <a:lnTo>
                  <a:pt x="227977" y="232092"/>
                </a:lnTo>
                <a:lnTo>
                  <a:pt x="241401" y="244754"/>
                </a:lnTo>
                <a:lnTo>
                  <a:pt x="241401" y="232092"/>
                </a:lnTo>
                <a:close/>
              </a:path>
              <a:path w="313689" h="245110">
                <a:moveTo>
                  <a:pt x="53644" y="120713"/>
                </a:moveTo>
                <a:lnTo>
                  <a:pt x="53644" y="165404"/>
                </a:lnTo>
                <a:lnTo>
                  <a:pt x="147142" y="210108"/>
                </a:lnTo>
                <a:lnTo>
                  <a:pt x="152361" y="211975"/>
                </a:lnTo>
                <a:lnTo>
                  <a:pt x="157568" y="211594"/>
                </a:lnTo>
                <a:lnTo>
                  <a:pt x="162801" y="210108"/>
                </a:lnTo>
                <a:lnTo>
                  <a:pt x="220154" y="182168"/>
                </a:lnTo>
                <a:lnTo>
                  <a:pt x="220154" y="169506"/>
                </a:lnTo>
                <a:lnTo>
                  <a:pt x="154597" y="169506"/>
                </a:lnTo>
                <a:lnTo>
                  <a:pt x="53644" y="120713"/>
                </a:lnTo>
                <a:close/>
              </a:path>
              <a:path w="313689" h="245110">
                <a:moveTo>
                  <a:pt x="183451" y="88671"/>
                </a:moveTo>
                <a:lnTo>
                  <a:pt x="166509" y="88671"/>
                </a:lnTo>
                <a:lnTo>
                  <a:pt x="224650" y="119214"/>
                </a:lnTo>
                <a:lnTo>
                  <a:pt x="224534" y="187756"/>
                </a:lnTo>
                <a:lnTo>
                  <a:pt x="223888" y="210477"/>
                </a:lnTo>
                <a:lnTo>
                  <a:pt x="233210" y="210477"/>
                </a:lnTo>
                <a:lnTo>
                  <a:pt x="233933" y="115112"/>
                </a:lnTo>
                <a:lnTo>
                  <a:pt x="183451" y="88671"/>
                </a:lnTo>
                <a:close/>
              </a:path>
              <a:path w="313689" h="245110">
                <a:moveTo>
                  <a:pt x="255562" y="120713"/>
                </a:moveTo>
                <a:lnTo>
                  <a:pt x="238048" y="129273"/>
                </a:lnTo>
                <a:lnTo>
                  <a:pt x="237667" y="173977"/>
                </a:lnTo>
                <a:lnTo>
                  <a:pt x="255562" y="165404"/>
                </a:lnTo>
                <a:lnTo>
                  <a:pt x="255562" y="120713"/>
                </a:lnTo>
                <a:close/>
              </a:path>
              <a:path w="313689" h="245110">
                <a:moveTo>
                  <a:pt x="220154" y="137833"/>
                </a:moveTo>
                <a:lnTo>
                  <a:pt x="154597" y="169506"/>
                </a:lnTo>
                <a:lnTo>
                  <a:pt x="220154" y="169506"/>
                </a:lnTo>
                <a:lnTo>
                  <a:pt x="220154" y="137833"/>
                </a:lnTo>
                <a:close/>
              </a:path>
              <a:path w="313689" h="245110">
                <a:moveTo>
                  <a:pt x="154597" y="0"/>
                </a:moveTo>
                <a:lnTo>
                  <a:pt x="0" y="74510"/>
                </a:lnTo>
                <a:lnTo>
                  <a:pt x="0" y="81216"/>
                </a:lnTo>
                <a:lnTo>
                  <a:pt x="154597" y="155714"/>
                </a:lnTo>
                <a:lnTo>
                  <a:pt x="220154" y="123685"/>
                </a:lnTo>
                <a:lnTo>
                  <a:pt x="220154" y="121831"/>
                </a:lnTo>
                <a:lnTo>
                  <a:pt x="173532" y="96862"/>
                </a:lnTo>
                <a:lnTo>
                  <a:pt x="156844" y="96862"/>
                </a:lnTo>
                <a:lnTo>
                  <a:pt x="149522" y="95360"/>
                </a:lnTo>
                <a:lnTo>
                  <a:pt x="143603" y="91273"/>
                </a:lnTo>
                <a:lnTo>
                  <a:pt x="139644" y="85231"/>
                </a:lnTo>
                <a:lnTo>
                  <a:pt x="138201" y="77863"/>
                </a:lnTo>
                <a:lnTo>
                  <a:pt x="139644" y="70709"/>
                </a:lnTo>
                <a:lnTo>
                  <a:pt x="143603" y="64776"/>
                </a:lnTo>
                <a:lnTo>
                  <a:pt x="149522" y="60729"/>
                </a:lnTo>
                <a:lnTo>
                  <a:pt x="156844" y="59232"/>
                </a:lnTo>
                <a:lnTo>
                  <a:pt x="275593" y="59232"/>
                </a:lnTo>
                <a:lnTo>
                  <a:pt x="154597" y="0"/>
                </a:lnTo>
                <a:close/>
              </a:path>
              <a:path w="313689" h="245110">
                <a:moveTo>
                  <a:pt x="275593" y="59232"/>
                </a:moveTo>
                <a:lnTo>
                  <a:pt x="156844" y="59232"/>
                </a:lnTo>
                <a:lnTo>
                  <a:pt x="164152" y="60729"/>
                </a:lnTo>
                <a:lnTo>
                  <a:pt x="170064" y="64776"/>
                </a:lnTo>
                <a:lnTo>
                  <a:pt x="174020" y="70709"/>
                </a:lnTo>
                <a:lnTo>
                  <a:pt x="175463" y="77863"/>
                </a:lnTo>
                <a:lnTo>
                  <a:pt x="175463" y="79730"/>
                </a:lnTo>
                <a:lnTo>
                  <a:pt x="238429" y="112509"/>
                </a:lnTo>
                <a:lnTo>
                  <a:pt x="238429" y="114744"/>
                </a:lnTo>
                <a:lnTo>
                  <a:pt x="313651" y="77863"/>
                </a:lnTo>
                <a:lnTo>
                  <a:pt x="275593" y="59232"/>
                </a:lnTo>
                <a:close/>
              </a:path>
              <a:path w="313689" h="245110">
                <a:moveTo>
                  <a:pt x="167271" y="93510"/>
                </a:moveTo>
                <a:lnTo>
                  <a:pt x="164287" y="95745"/>
                </a:lnTo>
                <a:lnTo>
                  <a:pt x="160553" y="96862"/>
                </a:lnTo>
                <a:lnTo>
                  <a:pt x="173532" y="96862"/>
                </a:lnTo>
                <a:lnTo>
                  <a:pt x="167271" y="93510"/>
                </a:lnTo>
                <a:close/>
              </a:path>
              <a:path w="313689" h="245110">
                <a:moveTo>
                  <a:pt x="164668" y="63703"/>
                </a:moveTo>
                <a:lnTo>
                  <a:pt x="149009" y="63703"/>
                </a:lnTo>
                <a:lnTo>
                  <a:pt x="142303" y="70027"/>
                </a:lnTo>
                <a:lnTo>
                  <a:pt x="142303" y="86055"/>
                </a:lnTo>
                <a:lnTo>
                  <a:pt x="149009" y="92392"/>
                </a:lnTo>
                <a:lnTo>
                  <a:pt x="160553" y="92392"/>
                </a:lnTo>
                <a:lnTo>
                  <a:pt x="164287" y="90906"/>
                </a:lnTo>
                <a:lnTo>
                  <a:pt x="166509" y="88671"/>
                </a:lnTo>
                <a:lnTo>
                  <a:pt x="183451" y="88671"/>
                </a:lnTo>
                <a:lnTo>
                  <a:pt x="170624" y="81953"/>
                </a:lnTo>
                <a:lnTo>
                  <a:pt x="170992" y="80848"/>
                </a:lnTo>
                <a:lnTo>
                  <a:pt x="171257" y="79730"/>
                </a:lnTo>
                <a:lnTo>
                  <a:pt x="171348" y="70027"/>
                </a:lnTo>
                <a:lnTo>
                  <a:pt x="164668" y="63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3" name="bk object 33"/>
          <p:cNvSpPr/>
          <p:nvPr/>
        </p:nvSpPr>
        <p:spPr>
          <a:xfrm>
            <a:off x="3442893" y="1781076"/>
            <a:ext cx="441510" cy="441260"/>
          </a:xfrm>
          <a:custGeom>
            <a:avLst/>
            <a:gdLst/>
            <a:ahLst/>
            <a:cxnLst/>
            <a:rect l="l" t="t" r="r" b="b"/>
            <a:pathLst>
              <a:path w="441325" h="441325">
                <a:moveTo>
                  <a:pt x="441096" y="441096"/>
                </a:moveTo>
                <a:lnTo>
                  <a:pt x="0" y="441096"/>
                </a:lnTo>
                <a:lnTo>
                  <a:pt x="0" y="0"/>
                </a:lnTo>
                <a:lnTo>
                  <a:pt x="441096" y="0"/>
                </a:lnTo>
                <a:lnTo>
                  <a:pt x="441096" y="441096"/>
                </a:lnTo>
                <a:close/>
              </a:path>
            </a:pathLst>
          </a:custGeom>
          <a:solidFill>
            <a:srgbClr val="174848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4" name="bk object 34"/>
          <p:cNvSpPr/>
          <p:nvPr/>
        </p:nvSpPr>
        <p:spPr>
          <a:xfrm>
            <a:off x="3538979" y="1905376"/>
            <a:ext cx="249126" cy="1924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5" name="bk object 35"/>
          <p:cNvSpPr/>
          <p:nvPr/>
        </p:nvSpPr>
        <p:spPr>
          <a:xfrm>
            <a:off x="373055" y="2339200"/>
            <a:ext cx="154192" cy="153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6" name="bk object 36"/>
          <p:cNvSpPr/>
          <p:nvPr/>
        </p:nvSpPr>
        <p:spPr>
          <a:xfrm>
            <a:off x="396165" y="2601642"/>
            <a:ext cx="106280" cy="2174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7" name="bk object 37"/>
          <p:cNvSpPr/>
          <p:nvPr/>
        </p:nvSpPr>
        <p:spPr>
          <a:xfrm>
            <a:off x="345078" y="2927768"/>
            <a:ext cx="209841" cy="1704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8" name="bk object 38"/>
          <p:cNvSpPr/>
          <p:nvPr/>
        </p:nvSpPr>
        <p:spPr>
          <a:xfrm>
            <a:off x="356021" y="3180361"/>
            <a:ext cx="187950" cy="1852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F5919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302" y="2459117"/>
            <a:ext cx="3291221" cy="320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6504" y="2459117"/>
            <a:ext cx="3291221" cy="320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119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52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62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5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44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39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76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19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54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E9AE-33F9-7340-805D-DD14CC326616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D39E3-117D-8340-9888-55F9DDB4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09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031" y="1881569"/>
            <a:ext cx="1883130" cy="1507266"/>
          </a:xfrm>
          <a:prstGeom prst="rect">
            <a:avLst/>
          </a:prstGeom>
        </p:spPr>
        <p:txBody>
          <a:bodyPr vert="horz" wrap="square" lIns="0" tIns="138409" rIns="0" bIns="0" rtlCol="0">
            <a:spAutoFit/>
          </a:bodyPr>
          <a:lstStyle/>
          <a:p>
            <a:pPr marL="12699">
              <a:spcBef>
                <a:spcPts val="1090"/>
              </a:spcBef>
            </a:pPr>
            <a:r>
              <a:rPr sz="1400" spc="-15" dirty="0">
                <a:solidFill>
                  <a:srgbClr val="FFFFFF"/>
                </a:solidFill>
                <a:latin typeface="Verdana"/>
                <a:cs typeface="Verdana"/>
              </a:rPr>
              <a:t>CONTACT</a:t>
            </a:r>
            <a:endParaRPr sz="1400" dirty="0">
              <a:latin typeface="Verdana"/>
              <a:cs typeface="Verdana"/>
            </a:endParaRPr>
          </a:p>
          <a:p>
            <a:pPr marL="347310">
              <a:spcBef>
                <a:spcPts val="775"/>
              </a:spcBef>
            </a:pP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Mob : 000 111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333</a:t>
            </a:r>
            <a:endParaRPr sz="1100" dirty="0">
              <a:latin typeface="Verdana"/>
              <a:cs typeface="Verdana"/>
            </a:endParaRPr>
          </a:p>
          <a:p>
            <a:pPr marL="347310" marR="5079">
              <a:lnSpc>
                <a:spcPct val="174300"/>
              </a:lnSpc>
            </a:pP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acebook.com/ale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dd 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Twitter.com/add 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Linkedin.com/add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1212" y="7023840"/>
            <a:ext cx="1551423" cy="1203997"/>
          </a:xfrm>
          <a:prstGeom prst="rect">
            <a:avLst/>
          </a:prstGeom>
        </p:spPr>
        <p:txBody>
          <a:bodyPr vert="horz" wrap="square" lIns="0" tIns="138409" rIns="0" bIns="0" rtlCol="0">
            <a:spAutoFit/>
          </a:bodyPr>
          <a:lstStyle/>
          <a:p>
            <a:pPr marL="12699">
              <a:spcBef>
                <a:spcPts val="1090"/>
              </a:spcBef>
            </a:pPr>
            <a:r>
              <a:rPr lang="fr-FR" sz="1400" dirty="0">
                <a:solidFill>
                  <a:srgbClr val="FFFFFF"/>
                </a:solidFill>
                <a:latin typeface="Verdana"/>
                <a:cs typeface="Verdana"/>
              </a:rPr>
              <a:t>COMPETENCES</a:t>
            </a:r>
            <a:endParaRPr sz="1400" dirty="0">
              <a:latin typeface="Verdana"/>
              <a:cs typeface="Verdana"/>
            </a:endParaRPr>
          </a:p>
          <a:p>
            <a:pPr marL="12699" marR="80002">
              <a:lnSpc>
                <a:spcPts val="2300"/>
              </a:lnSpc>
              <a:spcBef>
                <a:spcPts val="35"/>
              </a:spcBef>
            </a:pP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Microsoft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Office  PHP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MySQL</a:t>
            </a:r>
            <a:endParaRPr sz="1100" dirty="0">
              <a:latin typeface="Verdana"/>
              <a:cs typeface="Verdana"/>
            </a:endParaRPr>
          </a:p>
          <a:p>
            <a:pPr marL="12699">
              <a:spcBef>
                <a:spcPts val="740"/>
              </a:spcBef>
            </a:pP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Google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Analytics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1212" y="8441786"/>
            <a:ext cx="1410761" cy="1490252"/>
          </a:xfrm>
          <a:prstGeom prst="rect">
            <a:avLst/>
          </a:prstGeom>
        </p:spPr>
        <p:txBody>
          <a:bodyPr vert="horz" wrap="square" lIns="0" tIns="138409" rIns="0" bIns="0" rtlCol="0">
            <a:spAutoFit/>
          </a:bodyPr>
          <a:lstStyle/>
          <a:p>
            <a:pPr marL="12699">
              <a:spcBef>
                <a:spcPts val="1090"/>
              </a:spcBef>
            </a:pPr>
            <a:r>
              <a:rPr lang="fr-FR" sz="1400" dirty="0">
                <a:solidFill>
                  <a:srgbClr val="FFFFFF"/>
                </a:solidFill>
                <a:latin typeface="Verdana"/>
                <a:cs typeface="Verdana"/>
              </a:rPr>
              <a:t>PERSONNALITE</a:t>
            </a:r>
            <a:endParaRPr sz="1400" dirty="0">
              <a:latin typeface="Verdana"/>
              <a:cs typeface="Verdana"/>
            </a:endParaRPr>
          </a:p>
          <a:p>
            <a:pPr marL="12699" marR="679382">
              <a:lnSpc>
                <a:spcPts val="2300"/>
              </a:lnSpc>
              <a:spcBef>
                <a:spcPts val="35"/>
              </a:spcBef>
            </a:pPr>
            <a:r>
              <a:rPr lang="fr-FR" sz="1100" spc="-5" dirty="0">
                <a:solidFill>
                  <a:srgbClr val="FFFFFF"/>
                </a:solidFill>
                <a:latin typeface="Verdana"/>
                <a:cs typeface="Verdana"/>
              </a:rPr>
              <a:t>Créatif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lang="fr-FR" sz="1100" spc="-5" dirty="0">
                <a:solidFill>
                  <a:srgbClr val="FFFFFF"/>
                </a:solidFill>
                <a:latin typeface="Verdana"/>
                <a:cs typeface="Verdana"/>
              </a:rPr>
              <a:t>Sérieux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lang="fr-FR" sz="1100" spc="-10" dirty="0">
                <a:solidFill>
                  <a:srgbClr val="FFFFFF"/>
                </a:solidFill>
                <a:latin typeface="Verdana"/>
                <a:cs typeface="Verdana"/>
              </a:rPr>
              <a:t>Innovant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lang="fr-FR" sz="1100" spc="-5" dirty="0">
                <a:solidFill>
                  <a:srgbClr val="FFFFFF"/>
                </a:solidFill>
                <a:latin typeface="Verdana"/>
                <a:cs typeface="Verdana"/>
              </a:rPr>
              <a:t>Organisé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212" y="5626641"/>
            <a:ext cx="1140291" cy="1186004"/>
          </a:xfrm>
          <a:prstGeom prst="rect">
            <a:avLst/>
          </a:prstGeom>
        </p:spPr>
        <p:txBody>
          <a:bodyPr vert="horz" wrap="square" lIns="0" tIns="121902" rIns="0" bIns="0" rtlCol="0">
            <a:spAutoFit/>
          </a:bodyPr>
          <a:lstStyle/>
          <a:p>
            <a:pPr marL="12699">
              <a:spcBef>
                <a:spcPts val="96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LANGUES</a:t>
            </a:r>
            <a:endParaRPr sz="1400" dirty="0">
              <a:latin typeface="Verdana"/>
              <a:cs typeface="Verdana"/>
            </a:endParaRPr>
          </a:p>
          <a:p>
            <a:pPr marL="12699">
              <a:spcBef>
                <a:spcPts val="680"/>
              </a:spcBef>
            </a:pPr>
            <a:r>
              <a:rPr lang="fr-FR" sz="1100" spc="-5" dirty="0">
                <a:solidFill>
                  <a:srgbClr val="FFFFFF"/>
                </a:solidFill>
                <a:latin typeface="Verdana"/>
                <a:cs typeface="Verdana"/>
              </a:rPr>
              <a:t>Français</a:t>
            </a:r>
            <a:endParaRPr sz="1100" dirty="0">
              <a:latin typeface="Verdana"/>
              <a:cs typeface="Verdana"/>
            </a:endParaRPr>
          </a:p>
          <a:p>
            <a:pPr marL="12699" marR="476202">
              <a:lnSpc>
                <a:spcPct val="174300"/>
              </a:lnSpc>
            </a:pPr>
            <a:r>
              <a:rPr lang="fr-FR" sz="1100" spc="-5" dirty="0">
                <a:solidFill>
                  <a:srgbClr val="FFFFFF"/>
                </a:solidFill>
                <a:latin typeface="Verdana"/>
                <a:cs typeface="Verdana"/>
              </a:rPr>
              <a:t>Allemand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lang="fr-FR" sz="1100" dirty="0">
                <a:solidFill>
                  <a:srgbClr val="FFFFFF"/>
                </a:solidFill>
                <a:latin typeface="Verdana"/>
                <a:cs typeface="Verdana"/>
              </a:rPr>
              <a:t>Espagnol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76810" y="2468494"/>
            <a:ext cx="2895170" cy="1046325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 algn="just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POSTE OCCUPE | VILLE</a:t>
            </a:r>
            <a:endParaRPr sz="1100" dirty="0">
              <a:latin typeface="Verdana"/>
              <a:cs typeface="Verdana"/>
            </a:endParaRPr>
          </a:p>
          <a:p>
            <a:pPr marL="12699" algn="just">
              <a:spcBef>
                <a:spcPts val="480"/>
              </a:spcBef>
            </a:pPr>
            <a:r>
              <a:rPr lang="fr-FR" sz="1100" spc="-10" dirty="0">
                <a:solidFill>
                  <a:srgbClr val="174848"/>
                </a:solidFill>
                <a:latin typeface="Verdana"/>
                <a:cs typeface="Verdana"/>
              </a:rPr>
              <a:t>Entreprise</a:t>
            </a:r>
            <a:endParaRPr sz="1100" dirty="0">
              <a:latin typeface="Verdana"/>
              <a:cs typeface="Verdana"/>
            </a:endParaRPr>
          </a:p>
          <a:p>
            <a:pPr marL="12699" marR="5079" algn="just">
              <a:spcBef>
                <a:spcPts val="475"/>
              </a:spcBef>
            </a:pP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7819" y="3635235"/>
            <a:ext cx="2895170" cy="1046325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 algn="just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POSTE OCCUPE | VILLE</a:t>
            </a:r>
            <a:endParaRPr lang="fr-FR" sz="1100" dirty="0">
              <a:latin typeface="Verdana"/>
              <a:cs typeface="Verdana"/>
            </a:endParaRPr>
          </a:p>
          <a:p>
            <a:pPr marL="12699" algn="just">
              <a:spcBef>
                <a:spcPts val="480"/>
              </a:spcBef>
            </a:pPr>
            <a:r>
              <a:rPr lang="fr-FR" sz="1100" spc="-10" dirty="0">
                <a:solidFill>
                  <a:srgbClr val="174848"/>
                </a:solidFill>
                <a:latin typeface="Verdana"/>
                <a:cs typeface="Verdana"/>
              </a:rPr>
              <a:t>Entreprise</a:t>
            </a:r>
            <a:endParaRPr lang="fr-FR" sz="1100" dirty="0">
              <a:latin typeface="Verdana"/>
              <a:cs typeface="Verdana"/>
            </a:endParaRPr>
          </a:p>
          <a:p>
            <a:pPr marL="12699" marR="5079" algn="just">
              <a:spcBef>
                <a:spcPts val="475"/>
              </a:spcBef>
            </a:pP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07819" y="4754625"/>
            <a:ext cx="2895170" cy="1046325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 algn="just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POSTE OCCUPE | VILLE</a:t>
            </a:r>
            <a:endParaRPr lang="fr-FR" sz="1100" dirty="0">
              <a:latin typeface="Verdana"/>
              <a:cs typeface="Verdana"/>
            </a:endParaRPr>
          </a:p>
          <a:p>
            <a:pPr marL="12699" algn="just">
              <a:spcBef>
                <a:spcPts val="480"/>
              </a:spcBef>
            </a:pPr>
            <a:r>
              <a:rPr lang="fr-FR" sz="1100" spc="-10" dirty="0">
                <a:solidFill>
                  <a:srgbClr val="174848"/>
                </a:solidFill>
                <a:latin typeface="Verdana"/>
                <a:cs typeface="Verdana"/>
              </a:rPr>
              <a:t>Entreprise</a:t>
            </a:r>
            <a:endParaRPr lang="fr-FR" sz="1100" dirty="0">
              <a:latin typeface="Verdana"/>
              <a:cs typeface="Verdana"/>
            </a:endParaRPr>
          </a:p>
          <a:p>
            <a:pPr marL="12699" marR="5079" algn="just">
              <a:spcBef>
                <a:spcPts val="475"/>
              </a:spcBef>
            </a:pP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6319" y="3791145"/>
            <a:ext cx="2404388" cy="1593613"/>
          </a:xfrm>
          <a:prstGeom prst="rect">
            <a:avLst/>
          </a:prstGeom>
        </p:spPr>
        <p:txBody>
          <a:bodyPr vert="horz" wrap="square" lIns="0" tIns="113647" rIns="0" bIns="0" rtlCol="0">
            <a:spAutoFit/>
          </a:bodyPr>
          <a:lstStyle/>
          <a:p>
            <a:pPr marL="12699">
              <a:spcBef>
                <a:spcPts val="894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PROFIL</a:t>
            </a:r>
            <a:endParaRPr sz="1400" dirty="0">
              <a:latin typeface="Verdana"/>
              <a:cs typeface="Verdana"/>
            </a:endParaRPr>
          </a:p>
          <a:p>
            <a:pPr marL="12699" marR="5079">
              <a:spcBef>
                <a:spcPts val="630"/>
              </a:spcBef>
            </a:pP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Lorem ipsum dolor sit amet, 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consectetur adipiscing elit.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Morbi  tristique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sapien nec nulla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rutrum  imperdiet. Nullam faucibus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augue 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id velit luctus maximus. Interdum 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et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malesuada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fames ac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ante  ipsum primis in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faucibus.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26043" y="1863197"/>
            <a:ext cx="2120585" cy="24362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500" b="1" spc="-5" dirty="0">
                <a:solidFill>
                  <a:srgbClr val="174848"/>
                </a:solidFill>
                <a:latin typeface="Verdana"/>
                <a:cs typeface="Verdana"/>
              </a:rPr>
              <a:t>EXP</a:t>
            </a:r>
            <a:r>
              <a:rPr lang="fr-FR" sz="1500" b="1" spc="-5" dirty="0">
                <a:solidFill>
                  <a:srgbClr val="174848"/>
                </a:solidFill>
                <a:latin typeface="Verdana"/>
                <a:cs typeface="Verdana"/>
              </a:rPr>
              <a:t>E</a:t>
            </a:r>
            <a:r>
              <a:rPr sz="1500" b="1" spc="-5" dirty="0">
                <a:solidFill>
                  <a:srgbClr val="174848"/>
                </a:solidFill>
                <a:latin typeface="Verdana"/>
                <a:cs typeface="Verdana"/>
              </a:rPr>
              <a:t>REIENCE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60905" y="6237571"/>
            <a:ext cx="1776027" cy="24362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fr-FR" sz="1500" b="1" spc="-5" dirty="0">
                <a:solidFill>
                  <a:srgbClr val="174848"/>
                </a:solidFill>
                <a:latin typeface="Verdana"/>
                <a:cs typeface="Verdana"/>
              </a:rPr>
              <a:t>FORMATION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95589" y="6170128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95589" y="6747028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53253" y="9012093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53253" y="9598022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3253" y="9875589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95589" y="6466756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53530" y="6466756"/>
            <a:ext cx="354912" cy="0"/>
          </a:xfrm>
          <a:custGeom>
            <a:avLst/>
            <a:gdLst/>
            <a:ahLst/>
            <a:cxnLst/>
            <a:rect l="l" t="t" r="r" b="b"/>
            <a:pathLst>
              <a:path w="354964">
                <a:moveTo>
                  <a:pt x="0" y="0"/>
                </a:moveTo>
                <a:lnTo>
                  <a:pt x="354926" y="0"/>
                </a:lnTo>
              </a:path>
            </a:pathLst>
          </a:custGeom>
          <a:ln w="457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53253" y="9305063"/>
            <a:ext cx="1013310" cy="0"/>
          </a:xfrm>
          <a:custGeom>
            <a:avLst/>
            <a:gdLst/>
            <a:ahLst/>
            <a:cxnLst/>
            <a:rect l="l" t="t" r="r" b="b"/>
            <a:pathLst>
              <a:path w="1013460">
                <a:moveTo>
                  <a:pt x="0" y="0"/>
                </a:moveTo>
                <a:lnTo>
                  <a:pt x="1012977" y="0"/>
                </a:lnTo>
              </a:path>
            </a:pathLst>
          </a:custGeom>
          <a:ln w="45770">
            <a:solidFill>
              <a:srgbClr val="00B3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56460" y="9305063"/>
            <a:ext cx="210154" cy="0"/>
          </a:xfrm>
          <a:custGeom>
            <a:avLst/>
            <a:gdLst/>
            <a:ahLst/>
            <a:cxnLst/>
            <a:rect l="l" t="t" r="r" b="b"/>
            <a:pathLst>
              <a:path w="210185">
                <a:moveTo>
                  <a:pt x="0" y="0"/>
                </a:moveTo>
                <a:lnTo>
                  <a:pt x="209651" y="0"/>
                </a:lnTo>
              </a:path>
            </a:pathLst>
          </a:custGeom>
          <a:ln w="457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173018" y="2763300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2014-2015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76835" y="6854648"/>
            <a:ext cx="2895170" cy="985373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ECOLE - FORMATION</a:t>
            </a:r>
            <a:r>
              <a:rPr sz="1100" b="1" dirty="0">
                <a:solidFill>
                  <a:srgbClr val="174848"/>
                </a:solidFill>
                <a:latin typeface="Verdana"/>
                <a:cs typeface="Verdana"/>
              </a:rPr>
              <a:t>|</a:t>
            </a:r>
            <a:r>
              <a:rPr sz="1100" b="1" spc="-2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VILLE</a:t>
            </a:r>
            <a:endParaRPr sz="1100" dirty="0">
              <a:latin typeface="Verdana"/>
              <a:cs typeface="Verdana"/>
            </a:endParaRPr>
          </a:p>
          <a:p>
            <a:pPr marL="12699">
              <a:spcBef>
                <a:spcPts val="480"/>
              </a:spcBef>
            </a:pPr>
            <a:r>
              <a:rPr lang="fr-FR" sz="1100" dirty="0">
                <a:solidFill>
                  <a:srgbClr val="174848"/>
                </a:solidFill>
                <a:latin typeface="Verdana"/>
                <a:cs typeface="Verdana"/>
              </a:rPr>
              <a:t>Diplôme</a:t>
            </a:r>
            <a:endParaRPr sz="1100" dirty="0">
              <a:latin typeface="Verdana"/>
              <a:cs typeface="Verdana"/>
            </a:endParaRPr>
          </a:p>
          <a:p>
            <a:pPr marL="12699" marR="5079" algn="just"/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75139" y="7149551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2014-2015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76835" y="7918405"/>
            <a:ext cx="2895170" cy="985373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ECOLE - FORMATION</a:t>
            </a:r>
            <a:r>
              <a:rPr lang="fr-FR" sz="1100" b="1" dirty="0">
                <a:solidFill>
                  <a:srgbClr val="174848"/>
                </a:solidFill>
                <a:latin typeface="Verdana"/>
                <a:cs typeface="Verdana"/>
              </a:rPr>
              <a:t>|</a:t>
            </a:r>
            <a:r>
              <a:rPr lang="fr-FR" sz="1100" b="1" spc="-2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VILLE</a:t>
            </a:r>
            <a:endParaRPr lang="fr-FR" sz="1100" dirty="0">
              <a:latin typeface="Verdana"/>
              <a:cs typeface="Verdana"/>
            </a:endParaRPr>
          </a:p>
          <a:p>
            <a:pPr marL="12699">
              <a:spcBef>
                <a:spcPts val="480"/>
              </a:spcBef>
            </a:pPr>
            <a:r>
              <a:rPr lang="fr-FR" sz="1100" dirty="0">
                <a:solidFill>
                  <a:srgbClr val="174848"/>
                </a:solidFill>
                <a:latin typeface="Verdana"/>
                <a:cs typeface="Verdana"/>
              </a:rPr>
              <a:t>Diplôme</a:t>
            </a:r>
            <a:endParaRPr lang="fr-FR" sz="1100" dirty="0">
              <a:latin typeface="Verdana"/>
              <a:cs typeface="Verdana"/>
            </a:endParaRPr>
          </a:p>
          <a:p>
            <a:pPr marL="12699" marR="5079" algn="just"/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75139" y="8213308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2015-2016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6835" y="8965889"/>
            <a:ext cx="2895170" cy="985373"/>
          </a:xfrm>
          <a:prstGeom prst="rect">
            <a:avLst/>
          </a:prstGeom>
        </p:spPr>
        <p:txBody>
          <a:bodyPr vert="horz" wrap="square" lIns="0" tIns="73649" rIns="0" bIns="0" rtlCol="0">
            <a:spAutoFit/>
          </a:bodyPr>
          <a:lstStyle/>
          <a:p>
            <a:pPr marL="12699">
              <a:spcBef>
                <a:spcPts val="580"/>
              </a:spcBef>
            </a:pP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ECOLE - FORMATION</a:t>
            </a:r>
            <a:r>
              <a:rPr lang="fr-FR" sz="1100" b="1" dirty="0">
                <a:solidFill>
                  <a:srgbClr val="174848"/>
                </a:solidFill>
                <a:latin typeface="Verdana"/>
                <a:cs typeface="Verdana"/>
              </a:rPr>
              <a:t>|</a:t>
            </a:r>
            <a:r>
              <a:rPr lang="fr-FR" sz="1100" b="1" spc="-2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174848"/>
                </a:solidFill>
                <a:latin typeface="Verdana"/>
                <a:cs typeface="Verdana"/>
              </a:rPr>
              <a:t>VILLE</a:t>
            </a:r>
            <a:endParaRPr lang="fr-FR" sz="1100" dirty="0">
              <a:latin typeface="Verdana"/>
              <a:cs typeface="Verdana"/>
            </a:endParaRPr>
          </a:p>
          <a:p>
            <a:pPr marL="12699">
              <a:spcBef>
                <a:spcPts val="480"/>
              </a:spcBef>
            </a:pPr>
            <a:r>
              <a:rPr lang="fr-FR" sz="1100" dirty="0">
                <a:solidFill>
                  <a:srgbClr val="174848"/>
                </a:solidFill>
                <a:latin typeface="Verdana"/>
                <a:cs typeface="Verdana"/>
              </a:rPr>
              <a:t>Diplôme</a:t>
            </a:r>
            <a:endParaRPr lang="fr-FR" sz="1100" dirty="0">
              <a:latin typeface="Verdana"/>
              <a:cs typeface="Verdana"/>
            </a:endParaRPr>
          </a:p>
          <a:p>
            <a:pPr marL="12699" marR="5079" algn="just"/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Lorem ipsum dolor sit amet, consectetur 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adipiscing elit.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Morbi tristique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sapien</a:t>
            </a:r>
            <a:r>
              <a:rPr sz="1100" spc="-65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174848"/>
                </a:solidFill>
                <a:latin typeface="Verdana"/>
                <a:cs typeface="Verdana"/>
              </a:rPr>
              <a:t>nec  nulla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rutrum</a:t>
            </a:r>
            <a:r>
              <a:rPr sz="1100" spc="-10" dirty="0">
                <a:solidFill>
                  <a:srgbClr val="174848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174848"/>
                </a:solidFill>
                <a:latin typeface="Verdana"/>
                <a:cs typeface="Verdana"/>
              </a:rPr>
              <a:t>imperdiet.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7837" y="9260793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2015-2016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73018" y="3929970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2015-2016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75139" y="5041223"/>
            <a:ext cx="965692" cy="19746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1200" b="1" dirty="0">
                <a:solidFill>
                  <a:srgbClr val="174848"/>
                </a:solidFill>
                <a:latin typeface="Verdana"/>
                <a:cs typeface="Verdana"/>
              </a:rPr>
              <a:t>2015-2016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993992" y="342366"/>
            <a:ext cx="2567139" cy="1121244"/>
          </a:xfrm>
          <a:custGeom>
            <a:avLst/>
            <a:gdLst/>
            <a:ahLst/>
            <a:cxnLst/>
            <a:rect l="l" t="t" r="r" b="b"/>
            <a:pathLst>
              <a:path w="1726565" h="1121410">
                <a:moveTo>
                  <a:pt x="1726514" y="1120863"/>
                </a:moveTo>
                <a:lnTo>
                  <a:pt x="0" y="1120863"/>
                </a:lnTo>
                <a:lnTo>
                  <a:pt x="0" y="0"/>
                </a:lnTo>
                <a:lnTo>
                  <a:pt x="1726514" y="0"/>
                </a:lnTo>
              </a:path>
            </a:pathLst>
          </a:custGeom>
          <a:ln w="26187">
            <a:solidFill>
              <a:srgbClr val="17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5125565" y="541881"/>
            <a:ext cx="2303992" cy="75983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699" marR="5079" indent="90161" algn="ctr">
              <a:lnSpc>
                <a:spcPct val="103299"/>
              </a:lnSpc>
            </a:pPr>
            <a:r>
              <a:rPr lang="fr-FR" sz="2500" b="0" spc="125" dirty="0">
                <a:solidFill>
                  <a:srgbClr val="174848"/>
                </a:solidFill>
                <a:latin typeface="Verdana"/>
                <a:cs typeface="Verdana"/>
              </a:rPr>
              <a:t>Poste</a:t>
            </a:r>
            <a:br>
              <a:rPr lang="fr-FR" sz="2500" b="0" spc="125" dirty="0">
                <a:solidFill>
                  <a:srgbClr val="174848"/>
                </a:solidFill>
                <a:latin typeface="Verdana"/>
                <a:cs typeface="Verdana"/>
              </a:rPr>
            </a:br>
            <a:r>
              <a:rPr lang="fr-FR" sz="2500" b="0" spc="125" dirty="0">
                <a:solidFill>
                  <a:srgbClr val="174848"/>
                </a:solidFill>
                <a:latin typeface="Verdana"/>
                <a:cs typeface="Verdana"/>
              </a:rPr>
              <a:t>Recherché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942635" y="342353"/>
            <a:ext cx="2928185" cy="1121244"/>
          </a:xfrm>
          <a:custGeom>
            <a:avLst/>
            <a:gdLst/>
            <a:ahLst/>
            <a:cxnLst/>
            <a:rect l="l" t="t" r="r" b="b"/>
            <a:pathLst>
              <a:path w="2928620" h="1121410">
                <a:moveTo>
                  <a:pt x="2928175" y="1120876"/>
                </a:moveTo>
                <a:lnTo>
                  <a:pt x="0" y="1120876"/>
                </a:lnTo>
                <a:lnTo>
                  <a:pt x="0" y="0"/>
                </a:lnTo>
                <a:lnTo>
                  <a:pt x="2928175" y="0"/>
                </a:lnTo>
                <a:lnTo>
                  <a:pt x="2928175" y="1120876"/>
                </a:lnTo>
                <a:close/>
              </a:path>
            </a:pathLst>
          </a:custGeom>
          <a:solidFill>
            <a:srgbClr val="174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092271" y="470095"/>
            <a:ext cx="2110507" cy="782263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lang="fr-FR" sz="2500" spc="120" dirty="0">
                <a:solidFill>
                  <a:srgbClr val="FFFFFF"/>
                </a:solidFill>
                <a:latin typeface="Verdana"/>
                <a:cs typeface="Verdana"/>
              </a:rPr>
              <a:t>Alin</a:t>
            </a:r>
            <a:br>
              <a:rPr lang="fr-FR" sz="2500" b="1" spc="120" dirty="0">
                <a:solidFill>
                  <a:srgbClr val="FFFFFF"/>
                </a:solidFill>
                <a:latin typeface="Verdana"/>
                <a:cs typeface="Verdana"/>
              </a:rPr>
            </a:br>
            <a:r>
              <a:rPr lang="fr-FR" sz="2500" b="1" spc="120" dirty="0">
                <a:solidFill>
                  <a:srgbClr val="FFFFFF"/>
                </a:solidFill>
                <a:latin typeface="Verdana"/>
                <a:cs typeface="Verdana"/>
              </a:rPr>
              <a:t>MIMOUNE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311510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514</Words>
  <Application>Microsoft Macintosh PowerPoint</Application>
  <PresentationFormat>Personnalisé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Verdana</vt:lpstr>
      <vt:lpstr>Wingdings</vt:lpstr>
      <vt:lpstr>Thème Office</vt:lpstr>
      <vt:lpstr>Poste Recherché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 Recherché</dc:title>
  <dc:creator>Axel Maille</dc:creator>
  <cp:lastModifiedBy>Axel Maille</cp:lastModifiedBy>
  <cp:revision>3</cp:revision>
  <dcterms:created xsi:type="dcterms:W3CDTF">2024-02-16T14:54:17Z</dcterms:created>
  <dcterms:modified xsi:type="dcterms:W3CDTF">2024-02-16T15:06:29Z</dcterms:modified>
</cp:coreProperties>
</file>